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docx" ContentType="application/vnd.openxmlformats-officedocument.wordprocessingml.document"/>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126.xml" ContentType="application/vnd.openxmlformats-officedocument.presentationml.notesSlide+xml"/>
  <Override PartName="/ppt/notesSlides/notesSlide125.xml" ContentType="application/vnd.openxmlformats-officedocument.presentationml.notesSlide+xml"/>
  <Override PartName="/ppt/notesSlides/notesSlide40.xml" ContentType="application/vnd.openxmlformats-officedocument.presentationml.notesSlide+xml"/>
  <Override PartName="/ppt/notesSlides/notesSlide12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67.xml" ContentType="application/vnd.openxmlformats-officedocument.presentationml.notesSlide+xml"/>
  <Override PartName="/ppt/notesSlides/notesSlide97.xml" ContentType="application/vnd.openxmlformats-officedocument.presentationml.notesSlide+xml"/>
  <Override PartName="/ppt/notesSlides/notesSlide68.xml" ContentType="application/vnd.openxmlformats-officedocument.presentationml.notesSlide+xml"/>
  <Override PartName="/ppt/notesSlides/notesSlide41.xml" ContentType="application/vnd.openxmlformats-officedocument.presentationml.notesSlide+xml"/>
  <Override PartName="/ppt/notesSlides/notesSlide82.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9.xml" ContentType="application/vnd.openxmlformats-officedocument.presentationml.notesSlide+xml"/>
  <Override PartName="/ppt/notesSlides/notesSlide6.xml" ContentType="application/vnd.openxmlformats-officedocument.presentationml.notesSlide+xml"/>
  <Override PartName="/ppt/notesSlides/notesSlide42.xml" ContentType="application/vnd.openxmlformats-officedocument.presentationml.notesSlide+xml"/>
  <Override PartName="/ppt/notesSlides/notesSlide7.xml" ContentType="application/vnd.openxmlformats-officedocument.presentationml.notesSlide+xml"/>
  <Override PartName="/ppt/notesSlides/notesSlide91.xml" ContentType="application/vnd.openxmlformats-officedocument.presentationml.notesSlide+xml"/>
  <Override PartName="/ppt/notesSlides/notesSlide8.xml" ContentType="application/vnd.openxmlformats-officedocument.presentationml.notesSlide+xml"/>
  <Override PartName="/ppt/notesSlides/notesSlide43.xml" ContentType="application/vnd.openxmlformats-officedocument.presentationml.notesSlide+xml"/>
  <Override PartName="/ppt/notesSlides/notesSlide9.xml" ContentType="application/vnd.openxmlformats-officedocument.presentationml.notesSlide+xml"/>
  <Override PartName="/ppt/notesSlides/notesSlide70.xml" ContentType="application/vnd.openxmlformats-officedocument.presentationml.notesSlide+xml"/>
  <Override PartName="/ppt/notesSlides/notesSlide10.xml" ContentType="application/vnd.openxmlformats-officedocument.presentationml.notesSlide+xml"/>
  <Override PartName="/ppt/notesSlides/notesSlide44.xml" ContentType="application/vnd.openxmlformats-officedocument.presentationml.notesSlide+xml"/>
  <Override PartName="/ppt/notesSlides/notesSlide11.xml" ContentType="application/vnd.openxmlformats-officedocument.presentationml.notesSlide+xml"/>
  <Override PartName="/ppt/notesSlides/notesSlide83.xml" ContentType="application/vnd.openxmlformats-officedocument.presentationml.notesSlide+xml"/>
  <Override PartName="/ppt/notesSlides/notesSlide12.xml" ContentType="application/vnd.openxmlformats-officedocument.presentationml.notesSlide+xml"/>
  <Override PartName="/ppt/notesSlides/notesSlide45.xml" ContentType="application/vnd.openxmlformats-officedocument.presentationml.notesSlide+xml"/>
  <Override PartName="/ppt/notesSlides/notesSlide13.xml" ContentType="application/vnd.openxmlformats-officedocument.presentationml.notesSlide+xml"/>
  <Override PartName="/ppt/notesSlides/notesSlide71.xml" ContentType="application/vnd.openxmlformats-officedocument.presentationml.notesSlide+xml"/>
  <Override PartName="/ppt/notesSlides/notesSlide14.xml" ContentType="application/vnd.openxmlformats-officedocument.presentationml.notesSlide+xml"/>
  <Override PartName="/ppt/notesSlides/notesSlide46.xml" ContentType="application/vnd.openxmlformats-officedocument.presentationml.notesSlide+xml"/>
  <Override PartName="/ppt/notesSlides/notesSlide15.xml" ContentType="application/vnd.openxmlformats-officedocument.presentationml.notesSlide+xml"/>
  <Override PartName="/ppt/notesSlides/notesSlide101.xml" ContentType="application/vnd.openxmlformats-officedocument.presentationml.notesSlide+xml"/>
  <Override PartName="/ppt/notesSlides/notesSlide16.xml" ContentType="application/vnd.openxmlformats-officedocument.presentationml.notesSlide+xml"/>
  <Override PartName="/ppt/notesSlides/notesSlide72.xml" ContentType="application/vnd.openxmlformats-officedocument.presentationml.notesSlide+xml"/>
  <Override PartName="/ppt/notesSlides/notesSlide92.xml" ContentType="application/vnd.openxmlformats-officedocument.presentationml.notesSlide+xml"/>
  <Override PartName="/ppt/notesSlides/notesSlide47.xml" ContentType="application/vnd.openxmlformats-officedocument.presentationml.notesSlide+xml"/>
  <Override PartName="/ppt/notesSlides/notesSlide17.xml" ContentType="application/vnd.openxmlformats-officedocument.presentationml.notesSlide+xml"/>
  <Override PartName="/ppt/notesSlides/notesSlide84.xml" ContentType="application/vnd.openxmlformats-officedocument.presentationml.notesSlide+xml"/>
  <Override PartName="/ppt/notesSlides/notesSlide99.xml" ContentType="application/vnd.openxmlformats-officedocument.presentationml.notesSlide+xml"/>
  <Override PartName="/ppt/notesSlides/notesSlide48.xml" ContentType="application/vnd.openxmlformats-officedocument.presentationml.notesSlide+xml"/>
  <Override PartName="/ppt/notesSlides/notesSlide18.xml" ContentType="application/vnd.openxmlformats-officedocument.presentationml.notesSlide+xml"/>
  <Override PartName="/ppt/notesSlides/notesSlide93.xml" ContentType="application/vnd.openxmlformats-officedocument.presentationml.notesSlide+xml"/>
  <Override PartName="/ppt/notesSlides/notesSlide49.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5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85.xml" ContentType="application/vnd.openxmlformats-officedocument.presentationml.notesSlide+xml"/>
  <Override PartName="/ppt/notesSlides/notesSlide23.xml" ContentType="application/vnd.openxmlformats-officedocument.presentationml.notesSlide+xml"/>
  <Override PartName="/ppt/notesSlides/notesSlide51.xml" ContentType="application/vnd.openxmlformats-officedocument.presentationml.notesSlide+xml"/>
  <Override PartName="/ppt/notesSlides/notesSlide24.xml" ContentType="application/vnd.openxmlformats-officedocument.presentationml.notesSlide+xml"/>
  <Override PartName="/ppt/notesSlides/notesSlide98.xml" ContentType="application/vnd.openxmlformats-officedocument.presentationml.notesSlide+xml"/>
  <Override PartName="/ppt/notesSlides/notesSlide25.xml" ContentType="application/vnd.openxmlformats-officedocument.presentationml.notesSlide+xml"/>
  <Override PartName="/ppt/notesSlides/notesSlide86.xml" ContentType="application/vnd.openxmlformats-officedocument.presentationml.notesSlide+xml"/>
  <Override PartName="/ppt/notesSlides/notesSlide26.xml" ContentType="application/vnd.openxmlformats-officedocument.presentationml.notesSlide+xml"/>
  <Override PartName="/ppt/notesSlides/notesSlide52.xml" ContentType="application/vnd.openxmlformats-officedocument.presentationml.notesSlide+xml"/>
  <Override PartName="/ppt/notesSlides/notesSlide27.xml" ContentType="application/vnd.openxmlformats-officedocument.presentationml.notesSlide+xml"/>
  <Override PartName="/ppt/notesSlides/notesSlide94.xml" ContentType="application/vnd.openxmlformats-officedocument.presentationml.notesSlide+xml"/>
  <Override PartName="/ppt/notesSlides/notesSlide28.xml" ContentType="application/vnd.openxmlformats-officedocument.presentationml.notesSlide+xml"/>
  <Override PartName="/ppt/notesSlides/notesSlide53.xml" ContentType="application/vnd.openxmlformats-officedocument.presentationml.notesSlide+xml"/>
  <Override PartName="/ppt/notesSlides/notesSlide74.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29.xml" ContentType="application/vnd.openxmlformats-officedocument.presentationml.notesSlide+xml"/>
  <Override PartName="/ppt/notesSlides/notesSlide87.xml" ContentType="application/vnd.openxmlformats-officedocument.presentationml.notesSlide+xml"/>
  <Override PartName="/ppt/notesSlides/notesSlide56.xml" ContentType="application/vnd.openxmlformats-officedocument.presentationml.notesSlide+xml"/>
  <Override PartName="/ppt/notesSlides/notesSlide102.xml" ContentType="application/vnd.openxmlformats-officedocument.presentationml.notesSlide+xml"/>
  <Override PartName="/ppt/notesSlides/notesSlide57.xml" ContentType="application/vnd.openxmlformats-officedocument.presentationml.notesSlide+xml"/>
  <Override PartName="/ppt/notesSlides/notesSlide30.xml" ContentType="application/vnd.openxmlformats-officedocument.presentationml.notesSlide+xml"/>
  <Override PartName="/ppt/notesSlides/notesSlide75.xml" ContentType="application/vnd.openxmlformats-officedocument.presentationml.notesSlide+xml"/>
  <Override PartName="/ppt/notesSlides/notesSlide58.xml" ContentType="application/vnd.openxmlformats-officedocument.presentationml.notesSlide+xml"/>
  <Override PartName="/ppt/notesSlides/notesSlide88.xml" ContentType="application/vnd.openxmlformats-officedocument.presentationml.notesSlide+xml"/>
  <Override PartName="/ppt/notesSlides/notesSlide31.xml" ContentType="application/vnd.openxmlformats-officedocument.presentationml.notesSlide+xml"/>
  <Override PartName="/ppt/notesSlides/notesSlide100.xml" ContentType="application/vnd.openxmlformats-officedocument.presentationml.notesSlide+xml"/>
  <Override PartName="/ppt/notesSlides/notesSlide76.xml" ContentType="application/vnd.openxmlformats-officedocument.presentationml.notesSlide+xml"/>
  <Override PartName="/ppt/notesSlides/notesSlide60.xml" ContentType="application/vnd.openxmlformats-officedocument.presentationml.notesSlide+xml"/>
  <Override PartName="/ppt/notesSlides/notesSlide95.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77.xml" ContentType="application/vnd.openxmlformats-officedocument.presentationml.notesSlide+xml"/>
  <Override PartName="/ppt/notesSlides/notesSlide62.xml" ContentType="application/vnd.openxmlformats-officedocument.presentationml.notesSlide+xml"/>
  <Override PartName="/ppt/notesSlides/notesSlide78.xml" ContentType="application/vnd.openxmlformats-officedocument.presentationml.notesSlide+xml"/>
  <Override PartName="/ppt/notesSlides/notesSlide33.xml" ContentType="application/vnd.openxmlformats-officedocument.presentationml.notesSlide+xml"/>
  <Override PartName="/ppt/notesSlides/notesSlide123.xml" ContentType="application/vnd.openxmlformats-officedocument.presentationml.notesSlide+xml"/>
  <Override PartName="/ppt/notesSlides/notesSlide89.xml" ContentType="application/vnd.openxmlformats-officedocument.presentationml.notesSlide+xml"/>
  <Override PartName="/ppt/notesSlides/notesSlide63.xml" ContentType="application/vnd.openxmlformats-officedocument.presentationml.notesSlide+xml"/>
  <Override PartName="/ppt/notesSlides/notesSlide79.xml" ContentType="application/vnd.openxmlformats-officedocument.presentationml.notesSlide+xml"/>
  <Override PartName="/ppt/notesSlides/notesSlide96.xml" ContentType="application/vnd.openxmlformats-officedocument.presentationml.notesSlide+xml"/>
  <Override PartName="/ppt/notesSlides/notesSlide34.xml" ContentType="application/vnd.openxmlformats-officedocument.presentationml.notesSlide+xml"/>
  <Override PartName="/ppt/notesSlides/notesSlide80.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64.xml" ContentType="application/vnd.openxmlformats-officedocument.presentationml.notesSlide+xml"/>
  <Override PartName="/ppt/notesSlides/notesSlide90.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37.xml" ContentType="application/vnd.openxmlformats-officedocument.presentationml.notesSlide+xml"/>
  <Override PartName="/ppt/notesSlides/notesSlide81.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59.xml" ContentType="application/vnd.openxmlformats-officedocument.presentationml.notesSlid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156"/>
  </p:notesMasterIdLst>
  <p:handoutMasterIdLst>
    <p:handoutMasterId r:id="rId157"/>
  </p:handoutMasterIdLst>
  <p:sldIdLst>
    <p:sldId id="256" r:id="rId2"/>
    <p:sldId id="973" r:id="rId3"/>
    <p:sldId id="1015" r:id="rId4"/>
    <p:sldId id="1025" r:id="rId5"/>
    <p:sldId id="1202" r:id="rId6"/>
    <p:sldId id="1019" r:id="rId7"/>
    <p:sldId id="1074" r:id="rId8"/>
    <p:sldId id="1026" r:id="rId9"/>
    <p:sldId id="1076" r:id="rId10"/>
    <p:sldId id="1077" r:id="rId11"/>
    <p:sldId id="1078" r:id="rId12"/>
    <p:sldId id="1080" r:id="rId13"/>
    <p:sldId id="1079" r:id="rId14"/>
    <p:sldId id="1081" r:id="rId15"/>
    <p:sldId id="1082" r:id="rId16"/>
    <p:sldId id="1084" r:id="rId17"/>
    <p:sldId id="1085" r:id="rId18"/>
    <p:sldId id="1086" r:id="rId19"/>
    <p:sldId id="1087" r:id="rId20"/>
    <p:sldId id="1088" r:id="rId21"/>
    <p:sldId id="1089" r:id="rId22"/>
    <p:sldId id="1096" r:id="rId23"/>
    <p:sldId id="1236" r:id="rId24"/>
    <p:sldId id="1091" r:id="rId25"/>
    <p:sldId id="1092" r:id="rId26"/>
    <p:sldId id="1237" r:id="rId27"/>
    <p:sldId id="1097" r:id="rId28"/>
    <p:sldId id="1099" r:id="rId29"/>
    <p:sldId id="1101" r:id="rId30"/>
    <p:sldId id="1102" r:id="rId31"/>
    <p:sldId id="1103" r:id="rId32"/>
    <p:sldId id="1104" r:id="rId33"/>
    <p:sldId id="1105" r:id="rId34"/>
    <p:sldId id="1106" r:id="rId35"/>
    <p:sldId id="1107" r:id="rId36"/>
    <p:sldId id="1108" r:id="rId37"/>
    <p:sldId id="1110" r:id="rId38"/>
    <p:sldId id="1111" r:id="rId39"/>
    <p:sldId id="1109" r:id="rId40"/>
    <p:sldId id="1112" r:id="rId41"/>
    <p:sldId id="1114" r:id="rId42"/>
    <p:sldId id="1115" r:id="rId43"/>
    <p:sldId id="1113" r:id="rId44"/>
    <p:sldId id="1116" r:id="rId45"/>
    <p:sldId id="1118" r:id="rId46"/>
    <p:sldId id="1119" r:id="rId47"/>
    <p:sldId id="1120" r:id="rId48"/>
    <p:sldId id="1121" r:id="rId49"/>
    <p:sldId id="1122" r:id="rId50"/>
    <p:sldId id="1124" r:id="rId51"/>
    <p:sldId id="1125" r:id="rId52"/>
    <p:sldId id="1129" r:id="rId53"/>
    <p:sldId id="1130" r:id="rId54"/>
    <p:sldId id="1131" r:id="rId55"/>
    <p:sldId id="1133" r:id="rId56"/>
    <p:sldId id="1135" r:id="rId57"/>
    <p:sldId id="1136" r:id="rId58"/>
    <p:sldId id="1137" r:id="rId59"/>
    <p:sldId id="1138" r:id="rId60"/>
    <p:sldId id="1139" r:id="rId61"/>
    <p:sldId id="1140" r:id="rId62"/>
    <p:sldId id="1141" r:id="rId63"/>
    <p:sldId id="1142" r:id="rId64"/>
    <p:sldId id="1143" r:id="rId65"/>
    <p:sldId id="1144" r:id="rId66"/>
    <p:sldId id="1145" r:id="rId67"/>
    <p:sldId id="1238" r:id="rId68"/>
    <p:sldId id="1239" r:id="rId69"/>
    <p:sldId id="1194" r:id="rId70"/>
    <p:sldId id="1195" r:id="rId71"/>
    <p:sldId id="1196" r:id="rId72"/>
    <p:sldId id="1198" r:id="rId73"/>
    <p:sldId id="1200" r:id="rId74"/>
    <p:sldId id="1201" r:id="rId75"/>
    <p:sldId id="1203" r:id="rId76"/>
    <p:sldId id="1204" r:id="rId77"/>
    <p:sldId id="1205" r:id="rId78"/>
    <p:sldId id="1207" r:id="rId79"/>
    <p:sldId id="1208" r:id="rId80"/>
    <p:sldId id="1209" r:id="rId81"/>
    <p:sldId id="1210" r:id="rId82"/>
    <p:sldId id="1211" r:id="rId83"/>
    <p:sldId id="1212" r:id="rId84"/>
    <p:sldId id="1213" r:id="rId85"/>
    <p:sldId id="1214" r:id="rId86"/>
    <p:sldId id="1240" r:id="rId87"/>
    <p:sldId id="1241" r:id="rId88"/>
    <p:sldId id="1215" r:id="rId89"/>
    <p:sldId id="1218" r:id="rId90"/>
    <p:sldId id="1219" r:id="rId91"/>
    <p:sldId id="1220" r:id="rId92"/>
    <p:sldId id="1222" r:id="rId93"/>
    <p:sldId id="1223" r:id="rId94"/>
    <p:sldId id="1224" r:id="rId95"/>
    <p:sldId id="1225" r:id="rId96"/>
    <p:sldId id="1226" r:id="rId97"/>
    <p:sldId id="1227" r:id="rId98"/>
    <p:sldId id="1228" r:id="rId99"/>
    <p:sldId id="1229" r:id="rId100"/>
    <p:sldId id="1231" r:id="rId101"/>
    <p:sldId id="1232" r:id="rId102"/>
    <p:sldId id="1234" r:id="rId103"/>
    <p:sldId id="1235" r:id="rId104"/>
    <p:sldId id="1146" r:id="rId105"/>
    <p:sldId id="1020" r:id="rId106"/>
    <p:sldId id="1021" r:id="rId107"/>
    <p:sldId id="1022" r:id="rId108"/>
    <p:sldId id="1147" r:id="rId109"/>
    <p:sldId id="1148" r:id="rId110"/>
    <p:sldId id="1149" r:id="rId111"/>
    <p:sldId id="1150" r:id="rId112"/>
    <p:sldId id="1151" r:id="rId113"/>
    <p:sldId id="1152" r:id="rId114"/>
    <p:sldId id="1153" r:id="rId115"/>
    <p:sldId id="1154" r:id="rId116"/>
    <p:sldId id="1155" r:id="rId117"/>
    <p:sldId id="1156" r:id="rId118"/>
    <p:sldId id="1157" r:id="rId119"/>
    <p:sldId id="1158" r:id="rId120"/>
    <p:sldId id="1159" r:id="rId121"/>
    <p:sldId id="1160" r:id="rId122"/>
    <p:sldId id="1161" r:id="rId123"/>
    <p:sldId id="1162" r:id="rId124"/>
    <p:sldId id="1163" r:id="rId125"/>
    <p:sldId id="1164" r:id="rId126"/>
    <p:sldId id="1165" r:id="rId127"/>
    <p:sldId id="1166" r:id="rId128"/>
    <p:sldId id="1167" r:id="rId129"/>
    <p:sldId id="1168" r:id="rId130"/>
    <p:sldId id="1169" r:id="rId131"/>
    <p:sldId id="1170" r:id="rId132"/>
    <p:sldId id="1171" r:id="rId133"/>
    <p:sldId id="1172" r:id="rId134"/>
    <p:sldId id="1173" r:id="rId135"/>
    <p:sldId id="1174" r:id="rId136"/>
    <p:sldId id="1175" r:id="rId137"/>
    <p:sldId id="1176" r:id="rId138"/>
    <p:sldId id="1177" r:id="rId139"/>
    <p:sldId id="1178" r:id="rId140"/>
    <p:sldId id="1179" r:id="rId141"/>
    <p:sldId id="1180" r:id="rId142"/>
    <p:sldId id="1181" r:id="rId143"/>
    <p:sldId id="1182" r:id="rId144"/>
    <p:sldId id="1183" r:id="rId145"/>
    <p:sldId id="1184" r:id="rId146"/>
    <p:sldId id="1185" r:id="rId147"/>
    <p:sldId id="1186" r:id="rId148"/>
    <p:sldId id="1187" r:id="rId149"/>
    <p:sldId id="1188" r:id="rId150"/>
    <p:sldId id="1189" r:id="rId151"/>
    <p:sldId id="1190" r:id="rId152"/>
    <p:sldId id="1075" r:id="rId153"/>
    <p:sldId id="1192" r:id="rId154"/>
    <p:sldId id="1193" r:id="rId155"/>
  </p:sldIdLst>
  <p:sldSz cx="12192000" cy="6858000"/>
  <p:notesSz cx="6858000" cy="9190038"/>
  <p:defaultTextStyle>
    <a:defPPr>
      <a:defRPr lang="en-US"/>
    </a:defPPr>
    <a:lvl1pPr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1pPr>
    <a:lvl2pPr marL="4572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2pPr>
    <a:lvl3pPr marL="9144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3pPr>
    <a:lvl4pPr marL="13716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4pPr>
    <a:lvl5pPr marL="18288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5pPr>
    <a:lvl6pPr marL="2286000" algn="l" defTabSz="914400" rtl="0" eaLnBrk="1" latinLnBrk="0" hangingPunct="1">
      <a:defRPr kern="1200">
        <a:solidFill>
          <a:schemeClr val="tx1"/>
        </a:solidFill>
        <a:latin typeface="Courier New" panose="02070309020205020404" pitchFamily="49" charset="0"/>
        <a:ea typeface="+mn-ea"/>
        <a:cs typeface="+mn-cs"/>
      </a:defRPr>
    </a:lvl6pPr>
    <a:lvl7pPr marL="2743200" algn="l" defTabSz="914400" rtl="0" eaLnBrk="1" latinLnBrk="0" hangingPunct="1">
      <a:defRPr kern="1200">
        <a:solidFill>
          <a:schemeClr val="tx1"/>
        </a:solidFill>
        <a:latin typeface="Courier New" panose="02070309020205020404" pitchFamily="49" charset="0"/>
        <a:ea typeface="+mn-ea"/>
        <a:cs typeface="+mn-cs"/>
      </a:defRPr>
    </a:lvl7pPr>
    <a:lvl8pPr marL="3200400" algn="l" defTabSz="914400" rtl="0" eaLnBrk="1" latinLnBrk="0" hangingPunct="1">
      <a:defRPr kern="1200">
        <a:solidFill>
          <a:schemeClr val="tx1"/>
        </a:solidFill>
        <a:latin typeface="Courier New" panose="02070309020205020404" pitchFamily="49" charset="0"/>
        <a:ea typeface="+mn-ea"/>
        <a:cs typeface="+mn-cs"/>
      </a:defRPr>
    </a:lvl8pPr>
    <a:lvl9pPr marL="3657600" algn="l" defTabSz="914400" rtl="0" eaLnBrk="1" latinLnBrk="0" hangingPunct="1">
      <a:defRPr kern="1200">
        <a:solidFill>
          <a:schemeClr val="tx1"/>
        </a:solidFill>
        <a:latin typeface="Courier New" panose="02070309020205020404"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95">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6600"/>
    <a:srgbClr val="CC3300"/>
    <a:srgbClr val="A5D3B9"/>
    <a:srgbClr val="3CD87F"/>
    <a:srgbClr val="CCD6CC"/>
    <a:srgbClr val="003300"/>
    <a:srgbClr val="CC0099"/>
    <a:srgbClr val="FF33CC"/>
    <a:srgbClr val="E6E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5" autoAdjust="0"/>
    <p:restoredTop sz="93842" autoAdjust="0"/>
  </p:normalViewPr>
  <p:slideViewPr>
    <p:cSldViewPr>
      <p:cViewPr varScale="1">
        <p:scale>
          <a:sx n="41" d="100"/>
          <a:sy n="41" d="100"/>
        </p:scale>
        <p:origin x="48" y="6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432"/>
    </p:cViewPr>
  </p:sorterViewPr>
  <p:notesViewPr>
    <p:cSldViewPr>
      <p:cViewPr varScale="1">
        <p:scale>
          <a:sx n="59" d="100"/>
          <a:sy n="59" d="100"/>
        </p:scale>
        <p:origin x="-2424" y="-84"/>
      </p:cViewPr>
      <p:guideLst>
        <p:guide orient="horz" pos="2895"/>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ustomXml" Target="../customXml/item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customXml" Target="../customXml/item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8BA22B-33D2-41FD-A08E-CEA99818CD1F}" type="doc">
      <dgm:prSet loTypeId="urn:microsoft.com/office/officeart/2005/8/layout/hierarchy3" loCatId="list" qsTypeId="urn:microsoft.com/office/officeart/2005/8/quickstyle/3d2#1" qsCatId="3D" csTypeId="urn:microsoft.com/office/officeart/2005/8/colors/colorful1#1" csCatId="colorful" phldr="1"/>
      <dgm:spPr/>
      <dgm:t>
        <a:bodyPr/>
        <a:lstStyle/>
        <a:p>
          <a:endParaRPr lang="en-IN"/>
        </a:p>
      </dgm:t>
    </dgm:pt>
    <dgm:pt modelId="{0D3A780A-3160-4255-ADD1-246A2EE09655}">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a:latin typeface="Times New Roman" panose="02020603050405020304" pitchFamily="18" charset="0"/>
              <a:cs typeface="Times New Roman" panose="02020603050405020304" pitchFamily="18" charset="0"/>
            </a:rPr>
            <a:t>List</a:t>
          </a:r>
          <a:endParaRPr lang="en-IN" dirty="0">
            <a:latin typeface="Times New Roman" panose="02020603050405020304" pitchFamily="18" charset="0"/>
            <a:cs typeface="Times New Roman" panose="02020603050405020304" pitchFamily="18" charset="0"/>
          </a:endParaRPr>
        </a:p>
      </dgm:t>
    </dgm:pt>
    <dgm:pt modelId="{49A0406D-2DC6-454C-BB89-862F4561F1A9}" type="parTrans" cxnId="{B5EA5915-1307-41DF-AA8A-BEBF54941D0C}">
      <dgm:prSet/>
      <dgm:spPr/>
      <dgm:t>
        <a:bodyPr/>
        <a:lstStyle/>
        <a:p>
          <a:endParaRPr lang="en-IN">
            <a:latin typeface="Times New Roman" panose="02020603050405020304" pitchFamily="18" charset="0"/>
            <a:cs typeface="Times New Roman" panose="02020603050405020304" pitchFamily="18" charset="0"/>
          </a:endParaRPr>
        </a:p>
      </dgm:t>
    </dgm:pt>
    <dgm:pt modelId="{3CF5E66D-E55F-4ACD-9B6D-EDEEA7659AAC}" type="sibTrans" cxnId="{B5EA5915-1307-41DF-AA8A-BEBF54941D0C}">
      <dgm:prSet/>
      <dgm:spPr/>
      <dgm:t>
        <a:bodyPr/>
        <a:lstStyle/>
        <a:p>
          <a:endParaRPr lang="en-IN">
            <a:latin typeface="Times New Roman" panose="02020603050405020304" pitchFamily="18" charset="0"/>
            <a:cs typeface="Times New Roman" panose="02020603050405020304" pitchFamily="18" charset="0"/>
          </a:endParaRPr>
        </a:p>
      </dgm:t>
    </dgm:pt>
    <dgm:pt modelId="{4ADEF457-05CA-4C16-914A-8B5D5A67AC54}">
      <dgm:prSet phldrT="[Text]"/>
      <dgm:spPr/>
      <dgm:t>
        <a:bodyPr/>
        <a:lstStyle/>
        <a:p>
          <a:pPr algn="l"/>
          <a:r>
            <a:rPr lang="en-US" dirty="0">
              <a:latin typeface="Times New Roman" panose="02020603050405020304" pitchFamily="18" charset="0"/>
              <a:cs typeface="Times New Roman" panose="02020603050405020304" pitchFamily="18" charset="0"/>
            </a:rPr>
            <a:t>By Default indexing</a:t>
          </a:r>
          <a:endParaRPr lang="en-IN" dirty="0">
            <a:latin typeface="Times New Roman" panose="02020603050405020304" pitchFamily="18" charset="0"/>
            <a:cs typeface="Times New Roman" panose="02020603050405020304" pitchFamily="18" charset="0"/>
          </a:endParaRPr>
        </a:p>
      </dgm:t>
    </dgm:pt>
    <dgm:pt modelId="{178680D2-8348-4713-8204-83BB9B3B009C}" type="parTrans" cxnId="{2D4688FC-8326-48FF-9B6B-6D566FFE73B0}">
      <dgm:prSet/>
      <dgm:spPr/>
      <dgm:t>
        <a:bodyPr/>
        <a:lstStyle/>
        <a:p>
          <a:endParaRPr lang="en-IN">
            <a:latin typeface="Times New Roman" panose="02020603050405020304" pitchFamily="18" charset="0"/>
            <a:cs typeface="Times New Roman" panose="02020603050405020304" pitchFamily="18" charset="0"/>
          </a:endParaRPr>
        </a:p>
      </dgm:t>
    </dgm:pt>
    <dgm:pt modelId="{A6FAE29D-FEAA-4E69-BC26-77A2BBC110B4}" type="sibTrans" cxnId="{2D4688FC-8326-48FF-9B6B-6D566FFE73B0}">
      <dgm:prSet/>
      <dgm:spPr/>
      <dgm:t>
        <a:bodyPr/>
        <a:lstStyle/>
        <a:p>
          <a:endParaRPr lang="en-IN">
            <a:latin typeface="Times New Roman" panose="02020603050405020304" pitchFamily="18" charset="0"/>
            <a:cs typeface="Times New Roman" panose="02020603050405020304" pitchFamily="18" charset="0"/>
          </a:endParaRPr>
        </a:p>
      </dgm:t>
    </dgm:pt>
    <dgm:pt modelId="{DC9F2B1A-B66C-459C-BC41-E3B68103DA4B}">
      <dgm:prSet phldrT="[Text]"/>
      <dgm:spPr/>
      <dgm:t>
        <a:bodyPr/>
        <a:lstStyle/>
        <a:p>
          <a:pPr algn="l"/>
          <a:r>
            <a:rPr lang="en-US" dirty="0">
              <a:latin typeface="Times New Roman" panose="02020603050405020304" pitchFamily="18" charset="0"/>
              <a:cs typeface="Times New Roman" panose="02020603050405020304" pitchFamily="18" charset="0"/>
            </a:rPr>
            <a:t>Indexes are only of integer type</a:t>
          </a:r>
          <a:endParaRPr lang="en-IN" dirty="0">
            <a:latin typeface="Times New Roman" panose="02020603050405020304" pitchFamily="18" charset="0"/>
            <a:cs typeface="Times New Roman" panose="02020603050405020304" pitchFamily="18" charset="0"/>
          </a:endParaRPr>
        </a:p>
      </dgm:t>
    </dgm:pt>
    <dgm:pt modelId="{476C1675-7227-41C2-9B14-D0D9D977B151}" type="parTrans" cxnId="{CF583828-BFC1-4634-8D78-A43C34661F7F}">
      <dgm:prSet/>
      <dgm:spPr/>
      <dgm:t>
        <a:bodyPr/>
        <a:lstStyle/>
        <a:p>
          <a:endParaRPr lang="en-IN">
            <a:latin typeface="Times New Roman" panose="02020603050405020304" pitchFamily="18" charset="0"/>
            <a:cs typeface="Times New Roman" panose="02020603050405020304" pitchFamily="18" charset="0"/>
          </a:endParaRPr>
        </a:p>
      </dgm:t>
    </dgm:pt>
    <dgm:pt modelId="{52A01824-4B36-4A5F-A55B-2262C1335343}" type="sibTrans" cxnId="{CF583828-BFC1-4634-8D78-A43C34661F7F}">
      <dgm:prSet/>
      <dgm:spPr/>
      <dgm:t>
        <a:bodyPr/>
        <a:lstStyle/>
        <a:p>
          <a:endParaRPr lang="en-IN">
            <a:latin typeface="Times New Roman" panose="02020603050405020304" pitchFamily="18" charset="0"/>
            <a:cs typeface="Times New Roman" panose="02020603050405020304" pitchFamily="18" charset="0"/>
          </a:endParaRPr>
        </a:p>
      </dgm:t>
    </dgm:pt>
    <dgm:pt modelId="{CA2D500C-BAD4-44B8-806B-818B6E61A9D2}">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a:latin typeface="Times New Roman" panose="02020603050405020304" pitchFamily="18" charset="0"/>
              <a:cs typeface="Times New Roman" panose="02020603050405020304" pitchFamily="18" charset="0"/>
            </a:rPr>
            <a:t>Dictionary</a:t>
          </a:r>
          <a:endParaRPr lang="en-IN" dirty="0">
            <a:latin typeface="Times New Roman" panose="02020603050405020304" pitchFamily="18" charset="0"/>
            <a:cs typeface="Times New Roman" panose="02020603050405020304" pitchFamily="18" charset="0"/>
          </a:endParaRPr>
        </a:p>
      </dgm:t>
    </dgm:pt>
    <dgm:pt modelId="{5CD39E63-784E-42A2-BD80-AC848B5E1EF1}" type="parTrans" cxnId="{83906140-A84B-45D6-8307-0FAA4FD5D277}">
      <dgm:prSet/>
      <dgm:spPr/>
      <dgm:t>
        <a:bodyPr/>
        <a:lstStyle/>
        <a:p>
          <a:endParaRPr lang="en-IN">
            <a:latin typeface="Times New Roman" panose="02020603050405020304" pitchFamily="18" charset="0"/>
            <a:cs typeface="Times New Roman" panose="02020603050405020304" pitchFamily="18" charset="0"/>
          </a:endParaRPr>
        </a:p>
      </dgm:t>
    </dgm:pt>
    <dgm:pt modelId="{264E0C47-5A93-4137-8A6F-D507BF5002EC}" type="sibTrans" cxnId="{83906140-A84B-45D6-8307-0FAA4FD5D277}">
      <dgm:prSet/>
      <dgm:spPr/>
      <dgm:t>
        <a:bodyPr/>
        <a:lstStyle/>
        <a:p>
          <a:endParaRPr lang="en-IN">
            <a:latin typeface="Times New Roman" panose="02020603050405020304" pitchFamily="18" charset="0"/>
            <a:cs typeface="Times New Roman" panose="02020603050405020304" pitchFamily="18" charset="0"/>
          </a:endParaRPr>
        </a:p>
      </dgm:t>
    </dgm:pt>
    <dgm:pt modelId="{C54149F0-5CFD-4DB0-B8CE-64F8FBB837FB}">
      <dgm:prSet phldrT="[Text]"/>
      <dgm:spPr/>
      <dgm:t>
        <a:bodyPr/>
        <a:lstStyle/>
        <a:p>
          <a:pPr algn="l"/>
          <a:r>
            <a:rPr lang="en-US" dirty="0">
              <a:latin typeface="Times New Roman" panose="02020603050405020304" pitchFamily="18" charset="0"/>
              <a:cs typeface="Times New Roman" panose="02020603050405020304" pitchFamily="18" charset="0"/>
            </a:rPr>
            <a:t>User defined Keys</a:t>
          </a:r>
          <a:endParaRPr lang="en-IN" dirty="0">
            <a:latin typeface="Times New Roman" panose="02020603050405020304" pitchFamily="18" charset="0"/>
            <a:cs typeface="Times New Roman" panose="02020603050405020304" pitchFamily="18" charset="0"/>
          </a:endParaRPr>
        </a:p>
      </dgm:t>
    </dgm:pt>
    <dgm:pt modelId="{C406A5A1-CDD4-49AE-A50A-03C5C0A933B6}" type="parTrans" cxnId="{3D994A84-92C1-474B-83D3-0BD8175C6057}">
      <dgm:prSet/>
      <dgm:spPr/>
      <dgm:t>
        <a:bodyPr/>
        <a:lstStyle/>
        <a:p>
          <a:endParaRPr lang="en-IN">
            <a:latin typeface="Times New Roman" panose="02020603050405020304" pitchFamily="18" charset="0"/>
            <a:cs typeface="Times New Roman" panose="02020603050405020304" pitchFamily="18" charset="0"/>
          </a:endParaRPr>
        </a:p>
      </dgm:t>
    </dgm:pt>
    <dgm:pt modelId="{6322AA9A-6CEF-4F14-AA7E-DF6CF49DB297}" type="sibTrans" cxnId="{3D994A84-92C1-474B-83D3-0BD8175C6057}">
      <dgm:prSet/>
      <dgm:spPr/>
      <dgm:t>
        <a:bodyPr/>
        <a:lstStyle/>
        <a:p>
          <a:endParaRPr lang="en-IN">
            <a:latin typeface="Times New Roman" panose="02020603050405020304" pitchFamily="18" charset="0"/>
            <a:cs typeface="Times New Roman" panose="02020603050405020304" pitchFamily="18" charset="0"/>
          </a:endParaRPr>
        </a:p>
      </dgm:t>
    </dgm:pt>
    <dgm:pt modelId="{CFABA8DC-B7A2-422D-AF7F-8F54562F3228}">
      <dgm:prSet phldrT="[Text]"/>
      <dgm:spPr/>
      <dgm:t>
        <a:bodyPr/>
        <a:lstStyle/>
        <a:p>
          <a:pPr algn="l"/>
          <a:r>
            <a:rPr lang="en-US" dirty="0">
              <a:latin typeface="Times New Roman" panose="02020603050405020304" pitchFamily="18" charset="0"/>
              <a:cs typeface="Times New Roman" panose="02020603050405020304" pitchFamily="18" charset="0"/>
            </a:rPr>
            <a:t>Keys can be of any type</a:t>
          </a:r>
          <a:endParaRPr lang="en-IN" dirty="0">
            <a:latin typeface="Times New Roman" panose="02020603050405020304" pitchFamily="18" charset="0"/>
            <a:cs typeface="Times New Roman" panose="02020603050405020304" pitchFamily="18" charset="0"/>
          </a:endParaRPr>
        </a:p>
      </dgm:t>
    </dgm:pt>
    <dgm:pt modelId="{582C47C5-4E7A-42E1-BBE8-F891C0A2D22E}" type="parTrans" cxnId="{7CEBD18D-D838-4CB7-B67D-40625EC0E540}">
      <dgm:prSet/>
      <dgm:spPr/>
      <dgm:t>
        <a:bodyPr/>
        <a:lstStyle/>
        <a:p>
          <a:endParaRPr lang="en-IN">
            <a:latin typeface="Times New Roman" panose="02020603050405020304" pitchFamily="18" charset="0"/>
            <a:cs typeface="Times New Roman" panose="02020603050405020304" pitchFamily="18" charset="0"/>
          </a:endParaRPr>
        </a:p>
      </dgm:t>
    </dgm:pt>
    <dgm:pt modelId="{04354004-A493-4DD4-938D-BC3952ED2399}" type="sibTrans" cxnId="{7CEBD18D-D838-4CB7-B67D-40625EC0E540}">
      <dgm:prSet/>
      <dgm:spPr/>
      <dgm:t>
        <a:bodyPr/>
        <a:lstStyle/>
        <a:p>
          <a:endParaRPr lang="en-IN">
            <a:latin typeface="Times New Roman" panose="02020603050405020304" pitchFamily="18" charset="0"/>
            <a:cs typeface="Times New Roman" panose="02020603050405020304" pitchFamily="18" charset="0"/>
          </a:endParaRPr>
        </a:p>
      </dgm:t>
    </dgm:pt>
    <dgm:pt modelId="{F62CD282-5B7C-4ECF-8F92-95B1C3551174}">
      <dgm:prSet/>
      <dgm:spPr/>
      <dgm:t>
        <a:bodyPr/>
        <a:lstStyle/>
        <a:p>
          <a:pPr algn="l"/>
          <a:r>
            <a:rPr lang="en-US" dirty="0">
              <a:latin typeface="Times New Roman" panose="02020603050405020304" pitchFamily="18" charset="0"/>
              <a:cs typeface="Times New Roman" panose="02020603050405020304" pitchFamily="18" charset="0"/>
            </a:rPr>
            <a:t>Adds an element to the next default index</a:t>
          </a:r>
          <a:endParaRPr lang="en-IN" dirty="0">
            <a:latin typeface="Times New Roman" panose="02020603050405020304" pitchFamily="18" charset="0"/>
            <a:cs typeface="Times New Roman" panose="02020603050405020304" pitchFamily="18" charset="0"/>
          </a:endParaRPr>
        </a:p>
      </dgm:t>
    </dgm:pt>
    <dgm:pt modelId="{EE5FE633-2382-4644-ACF5-0041B65590AC}" type="parTrans" cxnId="{07FD3974-8E24-4B1A-B86F-F332D1B9337B}">
      <dgm:prSet/>
      <dgm:spPr/>
      <dgm:t>
        <a:bodyPr/>
        <a:lstStyle/>
        <a:p>
          <a:endParaRPr lang="en-IN">
            <a:latin typeface="Times New Roman" panose="02020603050405020304" pitchFamily="18" charset="0"/>
            <a:cs typeface="Times New Roman" panose="02020603050405020304" pitchFamily="18" charset="0"/>
          </a:endParaRPr>
        </a:p>
      </dgm:t>
    </dgm:pt>
    <dgm:pt modelId="{047758CA-346E-425B-846C-2EEC7F7B8B47}" type="sibTrans" cxnId="{07FD3974-8E24-4B1A-B86F-F332D1B9337B}">
      <dgm:prSet/>
      <dgm:spPr/>
      <dgm:t>
        <a:bodyPr/>
        <a:lstStyle/>
        <a:p>
          <a:endParaRPr lang="en-IN">
            <a:latin typeface="Times New Roman" panose="02020603050405020304" pitchFamily="18" charset="0"/>
            <a:cs typeface="Times New Roman" panose="02020603050405020304" pitchFamily="18" charset="0"/>
          </a:endParaRPr>
        </a:p>
      </dgm:t>
    </dgm:pt>
    <dgm:pt modelId="{00BEEF9E-180E-4C55-880E-6FF3B1A23D33}">
      <dgm:prSet/>
      <dgm:spPr/>
      <dgm:t>
        <a:bodyPr/>
        <a:lstStyle/>
        <a:p>
          <a:pPr algn="l"/>
          <a:r>
            <a:rPr lang="en-US" dirty="0">
              <a:latin typeface="Times New Roman" panose="02020603050405020304" pitchFamily="18" charset="0"/>
              <a:cs typeface="Times New Roman" panose="02020603050405020304" pitchFamily="18" charset="0"/>
            </a:rPr>
            <a:t>Adds an element to the user defined key location</a:t>
          </a:r>
          <a:endParaRPr lang="en-IN" dirty="0">
            <a:latin typeface="Times New Roman" panose="02020603050405020304" pitchFamily="18" charset="0"/>
            <a:cs typeface="Times New Roman" panose="02020603050405020304" pitchFamily="18" charset="0"/>
          </a:endParaRPr>
        </a:p>
      </dgm:t>
    </dgm:pt>
    <dgm:pt modelId="{847CBEEA-DBC7-49CE-8052-FC6583E95E83}" type="parTrans" cxnId="{8484D5B5-969C-438F-9638-234404381A78}">
      <dgm:prSet/>
      <dgm:spPr/>
      <dgm:t>
        <a:bodyPr/>
        <a:lstStyle/>
        <a:p>
          <a:endParaRPr lang="en-IN">
            <a:latin typeface="Times New Roman" panose="02020603050405020304" pitchFamily="18" charset="0"/>
            <a:cs typeface="Times New Roman" panose="02020603050405020304" pitchFamily="18" charset="0"/>
          </a:endParaRPr>
        </a:p>
      </dgm:t>
    </dgm:pt>
    <dgm:pt modelId="{D0C87D4C-7643-4F59-96A9-9BA6295399C1}" type="sibTrans" cxnId="{8484D5B5-969C-438F-9638-234404381A78}">
      <dgm:prSet/>
      <dgm:spPr/>
      <dgm:t>
        <a:bodyPr/>
        <a:lstStyle/>
        <a:p>
          <a:endParaRPr lang="en-IN">
            <a:latin typeface="Times New Roman" panose="02020603050405020304" pitchFamily="18" charset="0"/>
            <a:cs typeface="Times New Roman" panose="02020603050405020304" pitchFamily="18" charset="0"/>
          </a:endParaRPr>
        </a:p>
      </dgm:t>
    </dgm:pt>
    <dgm:pt modelId="{B43A054D-51DE-40D3-828F-3BCF5FC8AA16}">
      <dgm:prSet/>
      <dgm:spPr/>
      <dgm:t>
        <a:bodyPr/>
        <a:lstStyle/>
        <a:p>
          <a:pPr algn="l"/>
          <a:r>
            <a:rPr lang="en-US" dirty="0">
              <a:latin typeface="Times New Roman" panose="02020603050405020304" pitchFamily="18" charset="0"/>
              <a:cs typeface="Times New Roman" panose="02020603050405020304" pitchFamily="18" charset="0"/>
            </a:rPr>
            <a:t>Fetching of element is through index, </a:t>
          </a:r>
          <a:r>
            <a:rPr lang="en-US" dirty="0" err="1">
              <a:latin typeface="Times New Roman" panose="02020603050405020304" pitchFamily="18" charset="0"/>
              <a:cs typeface="Times New Roman" panose="02020603050405020304" pitchFamily="18" charset="0"/>
            </a:rPr>
            <a:t>lst</a:t>
          </a:r>
          <a:r>
            <a:rPr lang="en-US"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dgm:t>
    </dgm:pt>
    <dgm:pt modelId="{D59EF2F2-AD10-45CE-BFF4-C854465CAA81}" type="parTrans" cxnId="{F2FBD131-E373-4552-8209-20709A30E836}">
      <dgm:prSet>
        <dgm:style>
          <a:lnRef idx="2">
            <a:schemeClr val="dk1"/>
          </a:lnRef>
          <a:fillRef idx="0">
            <a:schemeClr val="dk1"/>
          </a:fillRef>
          <a:effectRef idx="1">
            <a:schemeClr val="dk1"/>
          </a:effectRef>
          <a:fontRef idx="minor">
            <a:schemeClr val="tx1"/>
          </a:fontRef>
        </dgm:style>
      </dgm:prSet>
      <dgm:spPr>
        <a:ln>
          <a:solidFill>
            <a:schemeClr val="tx1"/>
          </a:solidFill>
        </a:ln>
      </dgm:spPr>
      <dgm:t>
        <a:bodyPr/>
        <a:lstStyle/>
        <a:p>
          <a:endParaRPr lang="en-IN">
            <a:latin typeface="Times New Roman" panose="02020603050405020304" pitchFamily="18" charset="0"/>
            <a:cs typeface="Times New Roman" panose="02020603050405020304" pitchFamily="18" charset="0"/>
          </a:endParaRPr>
        </a:p>
      </dgm:t>
    </dgm:pt>
    <dgm:pt modelId="{4282B8BB-073B-4F9E-95C9-D30291CD59CB}" type="sibTrans" cxnId="{F2FBD131-E373-4552-8209-20709A30E836}">
      <dgm:prSet/>
      <dgm:spPr/>
      <dgm:t>
        <a:bodyPr/>
        <a:lstStyle/>
        <a:p>
          <a:endParaRPr lang="en-IN">
            <a:latin typeface="Times New Roman" panose="02020603050405020304" pitchFamily="18" charset="0"/>
            <a:cs typeface="Times New Roman" panose="02020603050405020304" pitchFamily="18" charset="0"/>
          </a:endParaRPr>
        </a:p>
      </dgm:t>
    </dgm:pt>
    <dgm:pt modelId="{3C3DC0BB-BF71-4073-BA3B-05A724B88831}">
      <dgm:prSet/>
      <dgm:spPr/>
      <dgm:t>
        <a:bodyPr/>
        <a:lstStyle/>
        <a:p>
          <a:pPr algn="l"/>
          <a:r>
            <a:rPr lang="en-US" dirty="0">
              <a:latin typeface="Times New Roman" panose="02020603050405020304" pitchFamily="18" charset="0"/>
              <a:cs typeface="Times New Roman" panose="02020603050405020304" pitchFamily="18" charset="0"/>
            </a:rPr>
            <a:t>Fetching of value is through keys, </a:t>
          </a:r>
          <a:r>
            <a:rPr lang="en-US" dirty="0" err="1">
              <a:latin typeface="Times New Roman" panose="02020603050405020304" pitchFamily="18" charset="0"/>
              <a:cs typeface="Times New Roman" panose="02020603050405020304" pitchFamily="18" charset="0"/>
            </a:rPr>
            <a:t>dic</a:t>
          </a:r>
          <a:r>
            <a:rPr lang="en-US" dirty="0">
              <a:latin typeface="Times New Roman" panose="02020603050405020304" pitchFamily="18" charset="0"/>
              <a:cs typeface="Times New Roman" panose="02020603050405020304" pitchFamily="18" charset="0"/>
            </a:rPr>
            <a:t>[&lt;key&gt;]</a:t>
          </a:r>
          <a:endParaRPr lang="en-IN" dirty="0">
            <a:latin typeface="Times New Roman" panose="02020603050405020304" pitchFamily="18" charset="0"/>
            <a:cs typeface="Times New Roman" panose="02020603050405020304" pitchFamily="18" charset="0"/>
          </a:endParaRPr>
        </a:p>
      </dgm:t>
    </dgm:pt>
    <dgm:pt modelId="{02F18198-3B3D-4E68-AE33-C9007A1BE66B}" type="parTrans" cxnId="{EEDE6F00-7E8C-482F-88FF-22854CE77212}">
      <dgm:prSet>
        <dgm:style>
          <a:lnRef idx="2">
            <a:schemeClr val="dk1"/>
          </a:lnRef>
          <a:fillRef idx="0">
            <a:schemeClr val="dk1"/>
          </a:fillRef>
          <a:effectRef idx="1">
            <a:schemeClr val="dk1"/>
          </a:effectRef>
          <a:fontRef idx="minor">
            <a:schemeClr val="tx1"/>
          </a:fontRef>
        </dgm:style>
      </dgm:prSet>
      <dgm:spPr>
        <a:ln>
          <a:solidFill>
            <a:schemeClr val="tx1"/>
          </a:solidFill>
        </a:ln>
      </dgm:spPr>
      <dgm:t>
        <a:bodyPr/>
        <a:lstStyle/>
        <a:p>
          <a:endParaRPr lang="en-IN">
            <a:latin typeface="Times New Roman" panose="02020603050405020304" pitchFamily="18" charset="0"/>
            <a:cs typeface="Times New Roman" panose="02020603050405020304" pitchFamily="18" charset="0"/>
          </a:endParaRPr>
        </a:p>
      </dgm:t>
    </dgm:pt>
    <dgm:pt modelId="{B4BD8791-49A3-41C0-A9A4-274A676EE853}" type="sibTrans" cxnId="{EEDE6F00-7E8C-482F-88FF-22854CE77212}">
      <dgm:prSet/>
      <dgm:spPr/>
      <dgm:t>
        <a:bodyPr/>
        <a:lstStyle/>
        <a:p>
          <a:endParaRPr lang="en-IN">
            <a:latin typeface="Times New Roman" panose="02020603050405020304" pitchFamily="18" charset="0"/>
            <a:cs typeface="Times New Roman" panose="02020603050405020304" pitchFamily="18" charset="0"/>
          </a:endParaRPr>
        </a:p>
      </dgm:t>
    </dgm:pt>
    <dgm:pt modelId="{C8BFAB83-6AF8-4C8D-A608-B82921F3C70A}">
      <dgm:prSet/>
      <dgm:spPr/>
      <dgm:t>
        <a:bodyPr/>
        <a:lstStyle/>
        <a:p>
          <a:pPr algn="l"/>
          <a:r>
            <a:rPr lang="en-US" dirty="0">
              <a:latin typeface="Times New Roman" panose="02020603050405020304" pitchFamily="18" charset="0"/>
              <a:cs typeface="Times New Roman" panose="02020603050405020304" pitchFamily="18" charset="0"/>
            </a:rPr>
            <a:t>Traversing is easy  just by increase the index,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dgm:t>
    </dgm:pt>
    <dgm:pt modelId="{782FFE21-565C-451E-894F-E48359A64F97}" type="parTrans" cxnId="{88A54D88-8E98-4693-921A-3C618C22F115}">
      <dgm:prSet/>
      <dgm:spPr/>
      <dgm:t>
        <a:bodyPr/>
        <a:lstStyle/>
        <a:p>
          <a:endParaRPr lang="en-IN">
            <a:latin typeface="Times New Roman" panose="02020603050405020304" pitchFamily="18" charset="0"/>
            <a:cs typeface="Times New Roman" panose="02020603050405020304" pitchFamily="18" charset="0"/>
          </a:endParaRPr>
        </a:p>
      </dgm:t>
    </dgm:pt>
    <dgm:pt modelId="{9DF72632-0D63-44B1-9557-07C7307A135F}" type="sibTrans" cxnId="{88A54D88-8E98-4693-921A-3C618C22F115}">
      <dgm:prSet/>
      <dgm:spPr/>
      <dgm:t>
        <a:bodyPr/>
        <a:lstStyle/>
        <a:p>
          <a:endParaRPr lang="en-IN"/>
        </a:p>
      </dgm:t>
    </dgm:pt>
    <dgm:pt modelId="{F05B859B-7A6F-4C67-80F5-21BB29AF99C8}">
      <dgm:prSet/>
      <dgm:spPr/>
      <dgm:t>
        <a:bodyPr/>
        <a:lstStyle/>
        <a:p>
          <a:pPr algn="l"/>
          <a:r>
            <a:rPr lang="en-US">
              <a:latin typeface="Times New Roman" panose="02020603050405020304" pitchFamily="18" charset="0"/>
              <a:cs typeface="Times New Roman" panose="02020603050405020304" pitchFamily="18" charset="0"/>
            </a:rPr>
            <a:t>Traversing is easy  just by increase the index, i+=1</a:t>
          </a:r>
          <a:endParaRPr lang="en-IN" dirty="0">
            <a:latin typeface="Times New Roman" panose="02020603050405020304" pitchFamily="18" charset="0"/>
            <a:cs typeface="Times New Roman" panose="02020603050405020304" pitchFamily="18" charset="0"/>
          </a:endParaRPr>
        </a:p>
      </dgm:t>
    </dgm:pt>
    <dgm:pt modelId="{268338EF-1AB7-479C-A9B6-F75C41C52AF4}" type="parTrans" cxnId="{2BA24FB0-B9B4-4B42-ADC1-9E1506020305}">
      <dgm:prSet/>
      <dgm:spPr/>
      <dgm:t>
        <a:bodyPr/>
        <a:lstStyle/>
        <a:p>
          <a:endParaRPr lang="en-IN">
            <a:latin typeface="Times New Roman" panose="02020603050405020304" pitchFamily="18" charset="0"/>
            <a:cs typeface="Times New Roman" panose="02020603050405020304" pitchFamily="18" charset="0"/>
          </a:endParaRPr>
        </a:p>
      </dgm:t>
    </dgm:pt>
    <dgm:pt modelId="{7F891B15-8568-46EA-BD64-1995BCCD3FFD}" type="sibTrans" cxnId="{2BA24FB0-B9B4-4B42-ADC1-9E1506020305}">
      <dgm:prSet/>
      <dgm:spPr/>
      <dgm:t>
        <a:bodyPr/>
        <a:lstStyle/>
        <a:p>
          <a:endParaRPr lang="en-IN"/>
        </a:p>
      </dgm:t>
    </dgm:pt>
    <dgm:pt modelId="{4316B9CD-5869-4AD0-947E-8C47757B05BD}" type="pres">
      <dgm:prSet presAssocID="{BC8BA22B-33D2-41FD-A08E-CEA99818CD1F}" presName="diagram" presStyleCnt="0">
        <dgm:presLayoutVars>
          <dgm:chPref val="1"/>
          <dgm:dir/>
          <dgm:animOne val="branch"/>
          <dgm:animLvl val="lvl"/>
          <dgm:resizeHandles/>
        </dgm:presLayoutVars>
      </dgm:prSet>
      <dgm:spPr/>
    </dgm:pt>
    <dgm:pt modelId="{D8531B52-69F8-4BD4-B338-28154502A3E9}" type="pres">
      <dgm:prSet presAssocID="{0D3A780A-3160-4255-ADD1-246A2EE09655}" presName="root" presStyleCnt="0"/>
      <dgm:spPr/>
    </dgm:pt>
    <dgm:pt modelId="{D6BA8F6A-98C9-4180-84DC-DF8E72ECCE2C}" type="pres">
      <dgm:prSet presAssocID="{0D3A780A-3160-4255-ADD1-246A2EE09655}" presName="rootComposite" presStyleCnt="0"/>
      <dgm:spPr/>
    </dgm:pt>
    <dgm:pt modelId="{E26F06E9-01E9-4EFF-A2E9-8CD2EC6AF94B}" type="pres">
      <dgm:prSet presAssocID="{0D3A780A-3160-4255-ADD1-246A2EE09655}" presName="rootText" presStyleLbl="node1" presStyleIdx="0" presStyleCnt="2"/>
      <dgm:spPr/>
    </dgm:pt>
    <dgm:pt modelId="{05F72C48-8887-4025-914C-DE5CA41EF5B9}" type="pres">
      <dgm:prSet presAssocID="{0D3A780A-3160-4255-ADD1-246A2EE09655}" presName="rootConnector" presStyleLbl="node1" presStyleIdx="0" presStyleCnt="2"/>
      <dgm:spPr/>
    </dgm:pt>
    <dgm:pt modelId="{0FFDA854-A319-4505-B99A-BDBA486078CC}" type="pres">
      <dgm:prSet presAssocID="{0D3A780A-3160-4255-ADD1-246A2EE09655}" presName="childShape" presStyleCnt="0"/>
      <dgm:spPr/>
    </dgm:pt>
    <dgm:pt modelId="{70BD8CD0-B9DD-4828-B7FE-604C62778F96}" type="pres">
      <dgm:prSet presAssocID="{178680D2-8348-4713-8204-83BB9B3B009C}" presName="Name13" presStyleLbl="parChTrans1D2" presStyleIdx="0" presStyleCnt="10"/>
      <dgm:spPr/>
    </dgm:pt>
    <dgm:pt modelId="{281ED8A7-1405-4563-9D6C-533292AC6B8A}" type="pres">
      <dgm:prSet presAssocID="{4ADEF457-05CA-4C16-914A-8B5D5A67AC54}" presName="childText" presStyleLbl="bgAcc1" presStyleIdx="0" presStyleCnt="10" custScaleX="151854" custLinFactNeighborX="3014">
        <dgm:presLayoutVars>
          <dgm:bulletEnabled val="1"/>
        </dgm:presLayoutVars>
      </dgm:prSet>
      <dgm:spPr/>
    </dgm:pt>
    <dgm:pt modelId="{191D7BAA-0BD8-43A2-AEEA-EA8952728841}" type="pres">
      <dgm:prSet presAssocID="{476C1675-7227-41C2-9B14-D0D9D977B151}" presName="Name13" presStyleLbl="parChTrans1D2" presStyleIdx="1" presStyleCnt="10"/>
      <dgm:spPr/>
    </dgm:pt>
    <dgm:pt modelId="{B278F7D2-2296-4817-9194-229999A9E046}" type="pres">
      <dgm:prSet presAssocID="{DC9F2B1A-B66C-459C-BC41-E3B68103DA4B}" presName="childText" presStyleLbl="bgAcc1" presStyleIdx="1" presStyleCnt="10" custScaleX="151854" custLinFactNeighborX="3014">
        <dgm:presLayoutVars>
          <dgm:bulletEnabled val="1"/>
        </dgm:presLayoutVars>
      </dgm:prSet>
      <dgm:spPr/>
    </dgm:pt>
    <dgm:pt modelId="{6E0183C8-35D5-4038-9F4D-F26EC5C43C65}" type="pres">
      <dgm:prSet presAssocID="{EE5FE633-2382-4644-ACF5-0041B65590AC}" presName="Name13" presStyleLbl="parChTrans1D2" presStyleIdx="2" presStyleCnt="10"/>
      <dgm:spPr/>
    </dgm:pt>
    <dgm:pt modelId="{8F0374CC-F4A3-4F76-B054-23A7AD2F9322}" type="pres">
      <dgm:prSet presAssocID="{F62CD282-5B7C-4ECF-8F92-95B1C3551174}" presName="childText" presStyleLbl="bgAcc1" presStyleIdx="2" presStyleCnt="10" custScaleX="151632" custLinFactNeighborX="3014">
        <dgm:presLayoutVars>
          <dgm:bulletEnabled val="1"/>
        </dgm:presLayoutVars>
      </dgm:prSet>
      <dgm:spPr/>
    </dgm:pt>
    <dgm:pt modelId="{66224FC2-9CB1-457A-8623-42F5427D77C2}" type="pres">
      <dgm:prSet presAssocID="{D59EF2F2-AD10-45CE-BFF4-C854465CAA81}" presName="Name13" presStyleLbl="parChTrans1D2" presStyleIdx="3" presStyleCnt="10"/>
      <dgm:spPr/>
    </dgm:pt>
    <dgm:pt modelId="{FBC70327-9C85-4E0F-92CE-EDC20AFC7621}" type="pres">
      <dgm:prSet presAssocID="{B43A054D-51DE-40D3-828F-3BCF5FC8AA16}" presName="childText" presStyleLbl="bgAcc1" presStyleIdx="3" presStyleCnt="10" custScaleX="151632">
        <dgm:presLayoutVars>
          <dgm:bulletEnabled val="1"/>
        </dgm:presLayoutVars>
      </dgm:prSet>
      <dgm:spPr/>
    </dgm:pt>
    <dgm:pt modelId="{DFC05916-5989-44E0-A7A5-636F8F7D1C4B}" type="pres">
      <dgm:prSet presAssocID="{782FFE21-565C-451E-894F-E48359A64F97}" presName="Name13" presStyleLbl="parChTrans1D2" presStyleIdx="4" presStyleCnt="10"/>
      <dgm:spPr/>
    </dgm:pt>
    <dgm:pt modelId="{4230770C-94D5-40C4-99C4-D43487FD3DB2}" type="pres">
      <dgm:prSet presAssocID="{C8BFAB83-6AF8-4C8D-A608-B82921F3C70A}" presName="childText" presStyleLbl="bgAcc1" presStyleIdx="4" presStyleCnt="10" custScaleX="148790">
        <dgm:presLayoutVars>
          <dgm:bulletEnabled val="1"/>
        </dgm:presLayoutVars>
      </dgm:prSet>
      <dgm:spPr/>
    </dgm:pt>
    <dgm:pt modelId="{16AC00F0-EA65-4C31-BA6A-FE07E623C271}" type="pres">
      <dgm:prSet presAssocID="{CA2D500C-BAD4-44B8-806B-818B6E61A9D2}" presName="root" presStyleCnt="0"/>
      <dgm:spPr/>
    </dgm:pt>
    <dgm:pt modelId="{CAC580D9-0B4F-48BC-A59F-84E863E8FFDD}" type="pres">
      <dgm:prSet presAssocID="{CA2D500C-BAD4-44B8-806B-818B6E61A9D2}" presName="rootComposite" presStyleCnt="0"/>
      <dgm:spPr/>
    </dgm:pt>
    <dgm:pt modelId="{D0EEE841-1E85-4AA6-9748-E60CF243E517}" type="pres">
      <dgm:prSet presAssocID="{CA2D500C-BAD4-44B8-806B-818B6E61A9D2}" presName="rootText" presStyleLbl="node1" presStyleIdx="1" presStyleCnt="2"/>
      <dgm:spPr/>
    </dgm:pt>
    <dgm:pt modelId="{96770808-2581-47FC-AE2F-1D0FD16905CE}" type="pres">
      <dgm:prSet presAssocID="{CA2D500C-BAD4-44B8-806B-818B6E61A9D2}" presName="rootConnector" presStyleLbl="node1" presStyleIdx="1" presStyleCnt="2"/>
      <dgm:spPr/>
    </dgm:pt>
    <dgm:pt modelId="{95EBD643-A4A9-43B8-8D20-C1C7E666426F}" type="pres">
      <dgm:prSet presAssocID="{CA2D500C-BAD4-44B8-806B-818B6E61A9D2}" presName="childShape" presStyleCnt="0"/>
      <dgm:spPr/>
    </dgm:pt>
    <dgm:pt modelId="{F5695122-12DA-4CD7-B10F-D60791A33556}" type="pres">
      <dgm:prSet presAssocID="{C406A5A1-CDD4-49AE-A50A-03C5C0A933B6}" presName="Name13" presStyleLbl="parChTrans1D2" presStyleIdx="5" presStyleCnt="10"/>
      <dgm:spPr/>
    </dgm:pt>
    <dgm:pt modelId="{6C0F6CA0-BE33-4EFC-8CFD-2A2C408D9B47}" type="pres">
      <dgm:prSet presAssocID="{C54149F0-5CFD-4DB0-B8CE-64F8FBB837FB}" presName="childText" presStyleLbl="bgAcc1" presStyleIdx="5" presStyleCnt="10" custScaleX="151632" custLinFactNeighborX="3014">
        <dgm:presLayoutVars>
          <dgm:bulletEnabled val="1"/>
        </dgm:presLayoutVars>
      </dgm:prSet>
      <dgm:spPr/>
    </dgm:pt>
    <dgm:pt modelId="{B5DAC2D8-6881-4BCB-9018-95E819E606C8}" type="pres">
      <dgm:prSet presAssocID="{582C47C5-4E7A-42E1-BBE8-F891C0A2D22E}" presName="Name13" presStyleLbl="parChTrans1D2" presStyleIdx="6" presStyleCnt="10"/>
      <dgm:spPr/>
    </dgm:pt>
    <dgm:pt modelId="{D1307A97-E891-43BC-AFCB-C9E130CF9889}" type="pres">
      <dgm:prSet presAssocID="{CFABA8DC-B7A2-422D-AF7F-8F54562F3228}" presName="childText" presStyleLbl="bgAcc1" presStyleIdx="6" presStyleCnt="10" custScaleX="151632" custLinFactNeighborX="3014">
        <dgm:presLayoutVars>
          <dgm:bulletEnabled val="1"/>
        </dgm:presLayoutVars>
      </dgm:prSet>
      <dgm:spPr/>
    </dgm:pt>
    <dgm:pt modelId="{13306B66-0858-495A-9E8F-0D187F6BDBF3}" type="pres">
      <dgm:prSet presAssocID="{847CBEEA-DBC7-49CE-8052-FC6583E95E83}" presName="Name13" presStyleLbl="parChTrans1D2" presStyleIdx="7" presStyleCnt="10"/>
      <dgm:spPr/>
    </dgm:pt>
    <dgm:pt modelId="{11628D3A-3577-43E4-B402-857083972728}" type="pres">
      <dgm:prSet presAssocID="{00BEEF9E-180E-4C55-880E-6FF3B1A23D33}" presName="childText" presStyleLbl="bgAcc1" presStyleIdx="7" presStyleCnt="10" custScaleX="151632">
        <dgm:presLayoutVars>
          <dgm:bulletEnabled val="1"/>
        </dgm:presLayoutVars>
      </dgm:prSet>
      <dgm:spPr/>
    </dgm:pt>
    <dgm:pt modelId="{B1093669-C334-4F8F-B315-7E38654FED5A}" type="pres">
      <dgm:prSet presAssocID="{02F18198-3B3D-4E68-AE33-C9007A1BE66B}" presName="Name13" presStyleLbl="parChTrans1D2" presStyleIdx="8" presStyleCnt="10"/>
      <dgm:spPr/>
    </dgm:pt>
    <dgm:pt modelId="{656730F3-8E4B-481E-A74B-3B02BDD8156C}" type="pres">
      <dgm:prSet presAssocID="{3C3DC0BB-BF71-4073-BA3B-05A724B88831}" presName="childText" presStyleLbl="bgAcc1" presStyleIdx="8" presStyleCnt="10" custScaleX="151632">
        <dgm:presLayoutVars>
          <dgm:bulletEnabled val="1"/>
        </dgm:presLayoutVars>
      </dgm:prSet>
      <dgm:spPr/>
    </dgm:pt>
    <dgm:pt modelId="{FC86AEF9-08F4-4ABF-ADE6-ADC8B37F2B85}" type="pres">
      <dgm:prSet presAssocID="{268338EF-1AB7-479C-A9B6-F75C41C52AF4}" presName="Name13" presStyleLbl="parChTrans1D2" presStyleIdx="9" presStyleCnt="10"/>
      <dgm:spPr/>
    </dgm:pt>
    <dgm:pt modelId="{E3F91864-2CD7-47D9-9529-8F31CAA4CF1F}" type="pres">
      <dgm:prSet presAssocID="{F05B859B-7A6F-4C67-80F5-21BB29AF99C8}" presName="childText" presStyleLbl="bgAcc1" presStyleIdx="9" presStyleCnt="10" custScaleX="148790">
        <dgm:presLayoutVars>
          <dgm:bulletEnabled val="1"/>
        </dgm:presLayoutVars>
      </dgm:prSet>
      <dgm:spPr/>
    </dgm:pt>
  </dgm:ptLst>
  <dgm:cxnLst>
    <dgm:cxn modelId="{EEDE6F00-7E8C-482F-88FF-22854CE77212}" srcId="{CA2D500C-BAD4-44B8-806B-818B6E61A9D2}" destId="{3C3DC0BB-BF71-4073-BA3B-05A724B88831}" srcOrd="3" destOrd="0" parTransId="{02F18198-3B3D-4E68-AE33-C9007A1BE66B}" sibTransId="{B4BD8791-49A3-41C0-A9A4-274A676EE853}"/>
    <dgm:cxn modelId="{B5EA5915-1307-41DF-AA8A-BEBF54941D0C}" srcId="{BC8BA22B-33D2-41FD-A08E-CEA99818CD1F}" destId="{0D3A780A-3160-4255-ADD1-246A2EE09655}" srcOrd="0" destOrd="0" parTransId="{49A0406D-2DC6-454C-BB89-862F4561F1A9}" sibTransId="{3CF5E66D-E55F-4ACD-9B6D-EDEEA7659AAC}"/>
    <dgm:cxn modelId="{6FFD051B-8C0B-41DE-9CB5-1987D9360C4D}" type="presOf" srcId="{CA2D500C-BAD4-44B8-806B-818B6E61A9D2}" destId="{96770808-2581-47FC-AE2F-1D0FD16905CE}" srcOrd="1" destOrd="0" presId="urn:microsoft.com/office/officeart/2005/8/layout/hierarchy3"/>
    <dgm:cxn modelId="{7982E11F-9864-4FD1-8C74-06EE60FF2590}" type="presOf" srcId="{0D3A780A-3160-4255-ADD1-246A2EE09655}" destId="{05F72C48-8887-4025-914C-DE5CA41EF5B9}" srcOrd="1" destOrd="0" presId="urn:microsoft.com/office/officeart/2005/8/layout/hierarchy3"/>
    <dgm:cxn modelId="{CF583828-BFC1-4634-8D78-A43C34661F7F}" srcId="{0D3A780A-3160-4255-ADD1-246A2EE09655}" destId="{DC9F2B1A-B66C-459C-BC41-E3B68103DA4B}" srcOrd="1" destOrd="0" parTransId="{476C1675-7227-41C2-9B14-D0D9D977B151}" sibTransId="{52A01824-4B36-4A5F-A55B-2262C1335343}"/>
    <dgm:cxn modelId="{7BFF4F2B-86C1-4F21-98F2-927FB06A0EFE}" type="presOf" srcId="{F62CD282-5B7C-4ECF-8F92-95B1C3551174}" destId="{8F0374CC-F4A3-4F76-B054-23A7AD2F9322}" srcOrd="0" destOrd="0" presId="urn:microsoft.com/office/officeart/2005/8/layout/hierarchy3"/>
    <dgm:cxn modelId="{F2FBD131-E373-4552-8209-20709A30E836}" srcId="{0D3A780A-3160-4255-ADD1-246A2EE09655}" destId="{B43A054D-51DE-40D3-828F-3BCF5FC8AA16}" srcOrd="3" destOrd="0" parTransId="{D59EF2F2-AD10-45CE-BFF4-C854465CAA81}" sibTransId="{4282B8BB-073B-4F9E-95C9-D30291CD59CB}"/>
    <dgm:cxn modelId="{E2A33D3B-C7F5-495B-9D69-9A67B245BF4F}" type="presOf" srcId="{0D3A780A-3160-4255-ADD1-246A2EE09655}" destId="{E26F06E9-01E9-4EFF-A2E9-8CD2EC6AF94B}" srcOrd="0" destOrd="0" presId="urn:microsoft.com/office/officeart/2005/8/layout/hierarchy3"/>
    <dgm:cxn modelId="{83906140-A84B-45D6-8307-0FAA4FD5D277}" srcId="{BC8BA22B-33D2-41FD-A08E-CEA99818CD1F}" destId="{CA2D500C-BAD4-44B8-806B-818B6E61A9D2}" srcOrd="1" destOrd="0" parTransId="{5CD39E63-784E-42A2-BD80-AC848B5E1EF1}" sibTransId="{264E0C47-5A93-4137-8A6F-D507BF5002EC}"/>
    <dgm:cxn modelId="{297E0E64-5788-4CBD-AF54-DD02D4BE44CF}" type="presOf" srcId="{F05B859B-7A6F-4C67-80F5-21BB29AF99C8}" destId="{E3F91864-2CD7-47D9-9529-8F31CAA4CF1F}" srcOrd="0" destOrd="0" presId="urn:microsoft.com/office/officeart/2005/8/layout/hierarchy3"/>
    <dgm:cxn modelId="{EFF20A6E-73B2-473E-A08C-2B38B90B7261}" type="presOf" srcId="{847CBEEA-DBC7-49CE-8052-FC6583E95E83}" destId="{13306B66-0858-495A-9E8F-0D187F6BDBF3}" srcOrd="0" destOrd="0" presId="urn:microsoft.com/office/officeart/2005/8/layout/hierarchy3"/>
    <dgm:cxn modelId="{4C499450-0796-4841-9931-413DF0864C67}" type="presOf" srcId="{C8BFAB83-6AF8-4C8D-A608-B82921F3C70A}" destId="{4230770C-94D5-40C4-99C4-D43487FD3DB2}" srcOrd="0" destOrd="0" presId="urn:microsoft.com/office/officeart/2005/8/layout/hierarchy3"/>
    <dgm:cxn modelId="{07FD3974-8E24-4B1A-B86F-F332D1B9337B}" srcId="{0D3A780A-3160-4255-ADD1-246A2EE09655}" destId="{F62CD282-5B7C-4ECF-8F92-95B1C3551174}" srcOrd="2" destOrd="0" parTransId="{EE5FE633-2382-4644-ACF5-0041B65590AC}" sibTransId="{047758CA-346E-425B-846C-2EEC7F7B8B47}"/>
    <dgm:cxn modelId="{5F1A3B82-7ECD-42FD-911F-82F4F3F76D13}" type="presOf" srcId="{02F18198-3B3D-4E68-AE33-C9007A1BE66B}" destId="{B1093669-C334-4F8F-B315-7E38654FED5A}" srcOrd="0" destOrd="0" presId="urn:microsoft.com/office/officeart/2005/8/layout/hierarchy3"/>
    <dgm:cxn modelId="{3D994A84-92C1-474B-83D3-0BD8175C6057}" srcId="{CA2D500C-BAD4-44B8-806B-818B6E61A9D2}" destId="{C54149F0-5CFD-4DB0-B8CE-64F8FBB837FB}" srcOrd="0" destOrd="0" parTransId="{C406A5A1-CDD4-49AE-A50A-03C5C0A933B6}" sibTransId="{6322AA9A-6CEF-4F14-AA7E-DF6CF49DB297}"/>
    <dgm:cxn modelId="{93604C84-18A1-492F-9B7F-C2C50357C7A7}" type="presOf" srcId="{BC8BA22B-33D2-41FD-A08E-CEA99818CD1F}" destId="{4316B9CD-5869-4AD0-947E-8C47757B05BD}" srcOrd="0" destOrd="0" presId="urn:microsoft.com/office/officeart/2005/8/layout/hierarchy3"/>
    <dgm:cxn modelId="{88A54D88-8E98-4693-921A-3C618C22F115}" srcId="{0D3A780A-3160-4255-ADD1-246A2EE09655}" destId="{C8BFAB83-6AF8-4C8D-A608-B82921F3C70A}" srcOrd="4" destOrd="0" parTransId="{782FFE21-565C-451E-894F-E48359A64F97}" sibTransId="{9DF72632-0D63-44B1-9557-07C7307A135F}"/>
    <dgm:cxn modelId="{7CEBD18D-D838-4CB7-B67D-40625EC0E540}" srcId="{CA2D500C-BAD4-44B8-806B-818B6E61A9D2}" destId="{CFABA8DC-B7A2-422D-AF7F-8F54562F3228}" srcOrd="1" destOrd="0" parTransId="{582C47C5-4E7A-42E1-BBE8-F891C0A2D22E}" sibTransId="{04354004-A493-4DD4-938D-BC3952ED2399}"/>
    <dgm:cxn modelId="{F0A2B98F-6142-4399-A384-D9F99268E4EC}" type="presOf" srcId="{00BEEF9E-180E-4C55-880E-6FF3B1A23D33}" destId="{11628D3A-3577-43E4-B402-857083972728}" srcOrd="0" destOrd="0" presId="urn:microsoft.com/office/officeart/2005/8/layout/hierarchy3"/>
    <dgm:cxn modelId="{48FB0A99-5AD1-4480-A5D7-332C478BFE55}" type="presOf" srcId="{CA2D500C-BAD4-44B8-806B-818B6E61A9D2}" destId="{D0EEE841-1E85-4AA6-9748-E60CF243E517}" srcOrd="0" destOrd="0" presId="urn:microsoft.com/office/officeart/2005/8/layout/hierarchy3"/>
    <dgm:cxn modelId="{6CD302AE-D57E-410B-A112-48C32BB6D887}" type="presOf" srcId="{C406A5A1-CDD4-49AE-A50A-03C5C0A933B6}" destId="{F5695122-12DA-4CD7-B10F-D60791A33556}" srcOrd="0" destOrd="0" presId="urn:microsoft.com/office/officeart/2005/8/layout/hierarchy3"/>
    <dgm:cxn modelId="{8BC4A6AE-C5A9-4EB4-AFF0-410323608CDA}" type="presOf" srcId="{476C1675-7227-41C2-9B14-D0D9D977B151}" destId="{191D7BAA-0BD8-43A2-AEEA-EA8952728841}" srcOrd="0" destOrd="0" presId="urn:microsoft.com/office/officeart/2005/8/layout/hierarchy3"/>
    <dgm:cxn modelId="{2BA24FB0-B9B4-4B42-ADC1-9E1506020305}" srcId="{CA2D500C-BAD4-44B8-806B-818B6E61A9D2}" destId="{F05B859B-7A6F-4C67-80F5-21BB29AF99C8}" srcOrd="4" destOrd="0" parTransId="{268338EF-1AB7-479C-A9B6-F75C41C52AF4}" sibTransId="{7F891B15-8568-46EA-BD64-1995BCCD3FFD}"/>
    <dgm:cxn modelId="{F7ED19B1-17FC-46F0-B410-E7F9BD73DB9C}" type="presOf" srcId="{EE5FE633-2382-4644-ACF5-0041B65590AC}" destId="{6E0183C8-35D5-4038-9F4D-F26EC5C43C65}" srcOrd="0" destOrd="0" presId="urn:microsoft.com/office/officeart/2005/8/layout/hierarchy3"/>
    <dgm:cxn modelId="{C2A30DB4-AA2C-41F8-BC15-CB5E40472B86}" type="presOf" srcId="{CFABA8DC-B7A2-422D-AF7F-8F54562F3228}" destId="{D1307A97-E891-43BC-AFCB-C9E130CF9889}" srcOrd="0" destOrd="0" presId="urn:microsoft.com/office/officeart/2005/8/layout/hierarchy3"/>
    <dgm:cxn modelId="{8484D5B5-969C-438F-9638-234404381A78}" srcId="{CA2D500C-BAD4-44B8-806B-818B6E61A9D2}" destId="{00BEEF9E-180E-4C55-880E-6FF3B1A23D33}" srcOrd="2" destOrd="0" parTransId="{847CBEEA-DBC7-49CE-8052-FC6583E95E83}" sibTransId="{D0C87D4C-7643-4F59-96A9-9BA6295399C1}"/>
    <dgm:cxn modelId="{821380BB-F7F3-43E3-B487-761893B52219}" type="presOf" srcId="{3C3DC0BB-BF71-4073-BA3B-05A724B88831}" destId="{656730F3-8E4B-481E-A74B-3B02BDD8156C}" srcOrd="0" destOrd="0" presId="urn:microsoft.com/office/officeart/2005/8/layout/hierarchy3"/>
    <dgm:cxn modelId="{E93742C6-CABB-4C36-A798-9C066AADFDD3}" type="presOf" srcId="{268338EF-1AB7-479C-A9B6-F75C41C52AF4}" destId="{FC86AEF9-08F4-4ABF-ADE6-ADC8B37F2B85}" srcOrd="0" destOrd="0" presId="urn:microsoft.com/office/officeart/2005/8/layout/hierarchy3"/>
    <dgm:cxn modelId="{AEC484C6-3DF5-47D3-8DCE-74D648D61CE8}" type="presOf" srcId="{178680D2-8348-4713-8204-83BB9B3B009C}" destId="{70BD8CD0-B9DD-4828-B7FE-604C62778F96}" srcOrd="0" destOrd="0" presId="urn:microsoft.com/office/officeart/2005/8/layout/hierarchy3"/>
    <dgm:cxn modelId="{F8EE39E2-ECBE-44BC-B9B5-D7BCCAE79F17}" type="presOf" srcId="{4ADEF457-05CA-4C16-914A-8B5D5A67AC54}" destId="{281ED8A7-1405-4563-9D6C-533292AC6B8A}" srcOrd="0" destOrd="0" presId="urn:microsoft.com/office/officeart/2005/8/layout/hierarchy3"/>
    <dgm:cxn modelId="{6D2D93E6-E552-42C6-8B69-5C34E3742358}" type="presOf" srcId="{C54149F0-5CFD-4DB0-B8CE-64F8FBB837FB}" destId="{6C0F6CA0-BE33-4EFC-8CFD-2A2C408D9B47}" srcOrd="0" destOrd="0" presId="urn:microsoft.com/office/officeart/2005/8/layout/hierarchy3"/>
    <dgm:cxn modelId="{F1CDCDE6-55A8-4BEF-8099-CDE512FE0A6B}" type="presOf" srcId="{582C47C5-4E7A-42E1-BBE8-F891C0A2D22E}" destId="{B5DAC2D8-6881-4BCB-9018-95E819E606C8}" srcOrd="0" destOrd="0" presId="urn:microsoft.com/office/officeart/2005/8/layout/hierarchy3"/>
    <dgm:cxn modelId="{3A0CE8E6-01AB-4641-A940-CAC78A96E9EC}" type="presOf" srcId="{782FFE21-565C-451E-894F-E48359A64F97}" destId="{DFC05916-5989-44E0-A7A5-636F8F7D1C4B}" srcOrd="0" destOrd="0" presId="urn:microsoft.com/office/officeart/2005/8/layout/hierarchy3"/>
    <dgm:cxn modelId="{01E612E8-CB4D-4F6E-AF15-5F3EA7D7CC1B}" type="presOf" srcId="{D59EF2F2-AD10-45CE-BFF4-C854465CAA81}" destId="{66224FC2-9CB1-457A-8623-42F5427D77C2}" srcOrd="0" destOrd="0" presId="urn:microsoft.com/office/officeart/2005/8/layout/hierarchy3"/>
    <dgm:cxn modelId="{2C42CFEE-FA05-4ABA-AC2C-A8AF47CF2B71}" type="presOf" srcId="{B43A054D-51DE-40D3-828F-3BCF5FC8AA16}" destId="{FBC70327-9C85-4E0F-92CE-EDC20AFC7621}" srcOrd="0" destOrd="0" presId="urn:microsoft.com/office/officeart/2005/8/layout/hierarchy3"/>
    <dgm:cxn modelId="{2D4688FC-8326-48FF-9B6B-6D566FFE73B0}" srcId="{0D3A780A-3160-4255-ADD1-246A2EE09655}" destId="{4ADEF457-05CA-4C16-914A-8B5D5A67AC54}" srcOrd="0" destOrd="0" parTransId="{178680D2-8348-4713-8204-83BB9B3B009C}" sibTransId="{A6FAE29D-FEAA-4E69-BC26-77A2BBC110B4}"/>
    <dgm:cxn modelId="{102E04FD-4E65-49D2-BA88-52E9A92F2196}" type="presOf" srcId="{DC9F2B1A-B66C-459C-BC41-E3B68103DA4B}" destId="{B278F7D2-2296-4817-9194-229999A9E046}" srcOrd="0" destOrd="0" presId="urn:microsoft.com/office/officeart/2005/8/layout/hierarchy3"/>
    <dgm:cxn modelId="{5C7A3131-6D14-41E4-A8A1-81AE93FB59BA}" type="presParOf" srcId="{4316B9CD-5869-4AD0-947E-8C47757B05BD}" destId="{D8531B52-69F8-4BD4-B338-28154502A3E9}" srcOrd="0" destOrd="0" presId="urn:microsoft.com/office/officeart/2005/8/layout/hierarchy3"/>
    <dgm:cxn modelId="{4115FEE8-CB21-41CB-9E81-9DCE2B5B037E}" type="presParOf" srcId="{D8531B52-69F8-4BD4-B338-28154502A3E9}" destId="{D6BA8F6A-98C9-4180-84DC-DF8E72ECCE2C}" srcOrd="0" destOrd="0" presId="urn:microsoft.com/office/officeart/2005/8/layout/hierarchy3"/>
    <dgm:cxn modelId="{F7BECB2F-39A2-44E0-9CA3-7B28CA6EE7EA}" type="presParOf" srcId="{D6BA8F6A-98C9-4180-84DC-DF8E72ECCE2C}" destId="{E26F06E9-01E9-4EFF-A2E9-8CD2EC6AF94B}" srcOrd="0" destOrd="0" presId="urn:microsoft.com/office/officeart/2005/8/layout/hierarchy3"/>
    <dgm:cxn modelId="{232112B2-A90C-4AA7-877E-2A1EE7E7CD1D}" type="presParOf" srcId="{D6BA8F6A-98C9-4180-84DC-DF8E72ECCE2C}" destId="{05F72C48-8887-4025-914C-DE5CA41EF5B9}" srcOrd="1" destOrd="0" presId="urn:microsoft.com/office/officeart/2005/8/layout/hierarchy3"/>
    <dgm:cxn modelId="{652A4375-D065-416F-888C-62A7D487C515}" type="presParOf" srcId="{D8531B52-69F8-4BD4-B338-28154502A3E9}" destId="{0FFDA854-A319-4505-B99A-BDBA486078CC}" srcOrd="1" destOrd="0" presId="urn:microsoft.com/office/officeart/2005/8/layout/hierarchy3"/>
    <dgm:cxn modelId="{FC76BC83-E2AF-4E5D-B574-FBBB1F3CC4F1}" type="presParOf" srcId="{0FFDA854-A319-4505-B99A-BDBA486078CC}" destId="{70BD8CD0-B9DD-4828-B7FE-604C62778F96}" srcOrd="0" destOrd="0" presId="urn:microsoft.com/office/officeart/2005/8/layout/hierarchy3"/>
    <dgm:cxn modelId="{97CAD1F8-6F5D-405E-88C9-BA115AF8366D}" type="presParOf" srcId="{0FFDA854-A319-4505-B99A-BDBA486078CC}" destId="{281ED8A7-1405-4563-9D6C-533292AC6B8A}" srcOrd="1" destOrd="0" presId="urn:microsoft.com/office/officeart/2005/8/layout/hierarchy3"/>
    <dgm:cxn modelId="{6E653803-34B4-4CE0-825A-B50D4B0A2ABD}" type="presParOf" srcId="{0FFDA854-A319-4505-B99A-BDBA486078CC}" destId="{191D7BAA-0BD8-43A2-AEEA-EA8952728841}" srcOrd="2" destOrd="0" presId="urn:microsoft.com/office/officeart/2005/8/layout/hierarchy3"/>
    <dgm:cxn modelId="{54D81DE4-CA5B-4451-B322-F0749777F60D}" type="presParOf" srcId="{0FFDA854-A319-4505-B99A-BDBA486078CC}" destId="{B278F7D2-2296-4817-9194-229999A9E046}" srcOrd="3" destOrd="0" presId="urn:microsoft.com/office/officeart/2005/8/layout/hierarchy3"/>
    <dgm:cxn modelId="{6A7DEBB9-A441-4DA5-89E9-BAE57A6D2475}" type="presParOf" srcId="{0FFDA854-A319-4505-B99A-BDBA486078CC}" destId="{6E0183C8-35D5-4038-9F4D-F26EC5C43C65}" srcOrd="4" destOrd="0" presId="urn:microsoft.com/office/officeart/2005/8/layout/hierarchy3"/>
    <dgm:cxn modelId="{3A995B3A-5BFC-42F8-80B9-EC568E41A02E}" type="presParOf" srcId="{0FFDA854-A319-4505-B99A-BDBA486078CC}" destId="{8F0374CC-F4A3-4F76-B054-23A7AD2F9322}" srcOrd="5" destOrd="0" presId="urn:microsoft.com/office/officeart/2005/8/layout/hierarchy3"/>
    <dgm:cxn modelId="{BEE4DC67-61FF-4001-9162-E9CB22EEFB9E}" type="presParOf" srcId="{0FFDA854-A319-4505-B99A-BDBA486078CC}" destId="{66224FC2-9CB1-457A-8623-42F5427D77C2}" srcOrd="6" destOrd="0" presId="urn:microsoft.com/office/officeart/2005/8/layout/hierarchy3"/>
    <dgm:cxn modelId="{1382C86E-3ACB-4B4F-A0F1-BE7E7C8B7173}" type="presParOf" srcId="{0FFDA854-A319-4505-B99A-BDBA486078CC}" destId="{FBC70327-9C85-4E0F-92CE-EDC20AFC7621}" srcOrd="7" destOrd="0" presId="urn:microsoft.com/office/officeart/2005/8/layout/hierarchy3"/>
    <dgm:cxn modelId="{F1ED00E2-97C8-4436-A10E-6F6F329708D7}" type="presParOf" srcId="{0FFDA854-A319-4505-B99A-BDBA486078CC}" destId="{DFC05916-5989-44E0-A7A5-636F8F7D1C4B}" srcOrd="8" destOrd="0" presId="urn:microsoft.com/office/officeart/2005/8/layout/hierarchy3"/>
    <dgm:cxn modelId="{97816564-0AD0-4554-A0A8-5CB6D211BA26}" type="presParOf" srcId="{0FFDA854-A319-4505-B99A-BDBA486078CC}" destId="{4230770C-94D5-40C4-99C4-D43487FD3DB2}" srcOrd="9" destOrd="0" presId="urn:microsoft.com/office/officeart/2005/8/layout/hierarchy3"/>
    <dgm:cxn modelId="{8F4DDD03-8953-4455-BE45-A9592F9462CF}" type="presParOf" srcId="{4316B9CD-5869-4AD0-947E-8C47757B05BD}" destId="{16AC00F0-EA65-4C31-BA6A-FE07E623C271}" srcOrd="1" destOrd="0" presId="urn:microsoft.com/office/officeart/2005/8/layout/hierarchy3"/>
    <dgm:cxn modelId="{985C147D-E174-4DFC-987C-3E55E52F5E6E}" type="presParOf" srcId="{16AC00F0-EA65-4C31-BA6A-FE07E623C271}" destId="{CAC580D9-0B4F-48BC-A59F-84E863E8FFDD}" srcOrd="0" destOrd="0" presId="urn:microsoft.com/office/officeart/2005/8/layout/hierarchy3"/>
    <dgm:cxn modelId="{D66273D8-EA2C-447D-82B5-3165BDA8F13A}" type="presParOf" srcId="{CAC580D9-0B4F-48BC-A59F-84E863E8FFDD}" destId="{D0EEE841-1E85-4AA6-9748-E60CF243E517}" srcOrd="0" destOrd="0" presId="urn:microsoft.com/office/officeart/2005/8/layout/hierarchy3"/>
    <dgm:cxn modelId="{74E55E23-FAB6-4A1A-A1B6-83A6D50F9C0B}" type="presParOf" srcId="{CAC580D9-0B4F-48BC-A59F-84E863E8FFDD}" destId="{96770808-2581-47FC-AE2F-1D0FD16905CE}" srcOrd="1" destOrd="0" presId="urn:microsoft.com/office/officeart/2005/8/layout/hierarchy3"/>
    <dgm:cxn modelId="{BB84E3BC-3EAF-4E91-84B5-C61D07D66F59}" type="presParOf" srcId="{16AC00F0-EA65-4C31-BA6A-FE07E623C271}" destId="{95EBD643-A4A9-43B8-8D20-C1C7E666426F}" srcOrd="1" destOrd="0" presId="urn:microsoft.com/office/officeart/2005/8/layout/hierarchy3"/>
    <dgm:cxn modelId="{63FF21C4-E408-45A0-8281-55141C420B9B}" type="presParOf" srcId="{95EBD643-A4A9-43B8-8D20-C1C7E666426F}" destId="{F5695122-12DA-4CD7-B10F-D60791A33556}" srcOrd="0" destOrd="0" presId="urn:microsoft.com/office/officeart/2005/8/layout/hierarchy3"/>
    <dgm:cxn modelId="{D85B7E1B-3A53-410B-9B9B-EE18CFE80B90}" type="presParOf" srcId="{95EBD643-A4A9-43B8-8D20-C1C7E666426F}" destId="{6C0F6CA0-BE33-4EFC-8CFD-2A2C408D9B47}" srcOrd="1" destOrd="0" presId="urn:microsoft.com/office/officeart/2005/8/layout/hierarchy3"/>
    <dgm:cxn modelId="{8069AE11-89C4-45B3-836D-48B7C7152067}" type="presParOf" srcId="{95EBD643-A4A9-43B8-8D20-C1C7E666426F}" destId="{B5DAC2D8-6881-4BCB-9018-95E819E606C8}" srcOrd="2" destOrd="0" presId="urn:microsoft.com/office/officeart/2005/8/layout/hierarchy3"/>
    <dgm:cxn modelId="{FCC8163F-BC34-4BF9-838A-B849D9A28B86}" type="presParOf" srcId="{95EBD643-A4A9-43B8-8D20-C1C7E666426F}" destId="{D1307A97-E891-43BC-AFCB-C9E130CF9889}" srcOrd="3" destOrd="0" presId="urn:microsoft.com/office/officeart/2005/8/layout/hierarchy3"/>
    <dgm:cxn modelId="{7F3993BD-4CE8-4651-9964-22F011A21EF5}" type="presParOf" srcId="{95EBD643-A4A9-43B8-8D20-C1C7E666426F}" destId="{13306B66-0858-495A-9E8F-0D187F6BDBF3}" srcOrd="4" destOrd="0" presId="urn:microsoft.com/office/officeart/2005/8/layout/hierarchy3"/>
    <dgm:cxn modelId="{87B69C4A-80F9-4961-AE80-81041FBC718E}" type="presParOf" srcId="{95EBD643-A4A9-43B8-8D20-C1C7E666426F}" destId="{11628D3A-3577-43E4-B402-857083972728}" srcOrd="5" destOrd="0" presId="urn:microsoft.com/office/officeart/2005/8/layout/hierarchy3"/>
    <dgm:cxn modelId="{30030DB6-977B-44A4-82C2-48EE71847FFE}" type="presParOf" srcId="{95EBD643-A4A9-43B8-8D20-C1C7E666426F}" destId="{B1093669-C334-4F8F-B315-7E38654FED5A}" srcOrd="6" destOrd="0" presId="urn:microsoft.com/office/officeart/2005/8/layout/hierarchy3"/>
    <dgm:cxn modelId="{08E5128D-9610-49F6-8A90-6A7A3E905F40}" type="presParOf" srcId="{95EBD643-A4A9-43B8-8D20-C1C7E666426F}" destId="{656730F3-8E4B-481E-A74B-3B02BDD8156C}" srcOrd="7" destOrd="0" presId="urn:microsoft.com/office/officeart/2005/8/layout/hierarchy3"/>
    <dgm:cxn modelId="{D3E5021B-C2BE-4A58-86A2-9F457372E6B1}" type="presParOf" srcId="{95EBD643-A4A9-43B8-8D20-C1C7E666426F}" destId="{FC86AEF9-08F4-4ABF-ADE6-ADC8B37F2B85}" srcOrd="8" destOrd="0" presId="urn:microsoft.com/office/officeart/2005/8/layout/hierarchy3"/>
    <dgm:cxn modelId="{FCA525FC-990F-4DDB-B44C-0F3901D8DDE4}" type="presParOf" srcId="{95EBD643-A4A9-43B8-8D20-C1C7E666426F}" destId="{E3F91864-2CD7-47D9-9529-8F31CAA4CF1F}"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F06E9-01E9-4EFF-A2E9-8CD2EC6AF94B}">
      <dsp:nvSpPr>
        <dsp:cNvPr id="0" name=""/>
        <dsp:cNvSpPr/>
      </dsp:nvSpPr>
      <dsp:spPr>
        <a:xfrm>
          <a:off x="1618208" y="2670"/>
          <a:ext cx="1406913" cy="703456"/>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List</a:t>
          </a:r>
          <a:endParaRPr lang="en-IN" sz="2300" kern="1200" dirty="0">
            <a:latin typeface="Times New Roman" panose="02020603050405020304" pitchFamily="18" charset="0"/>
            <a:cs typeface="Times New Roman" panose="02020603050405020304" pitchFamily="18" charset="0"/>
          </a:endParaRPr>
        </a:p>
      </dsp:txBody>
      <dsp:txXfrm>
        <a:off x="1638812" y="23274"/>
        <a:ext cx="1365705" cy="662248"/>
      </dsp:txXfrm>
    </dsp:sp>
    <dsp:sp modelId="{70BD8CD0-B9DD-4828-B7FE-604C62778F96}">
      <dsp:nvSpPr>
        <dsp:cNvPr id="0" name=""/>
        <dsp:cNvSpPr/>
      </dsp:nvSpPr>
      <dsp:spPr>
        <a:xfrm>
          <a:off x="1758899" y="706126"/>
          <a:ext cx="174614" cy="527592"/>
        </a:xfrm>
        <a:custGeom>
          <a:avLst/>
          <a:gdLst/>
          <a:ahLst/>
          <a:cxnLst/>
          <a:rect l="0" t="0" r="0" b="0"/>
          <a:pathLst>
            <a:path>
              <a:moveTo>
                <a:pt x="0" y="0"/>
              </a:moveTo>
              <a:lnTo>
                <a:pt x="0" y="527592"/>
              </a:lnTo>
              <a:lnTo>
                <a:pt x="174614" y="52759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81ED8A7-1405-4563-9D6C-533292AC6B8A}">
      <dsp:nvSpPr>
        <dsp:cNvPr id="0" name=""/>
        <dsp:cNvSpPr/>
      </dsp:nvSpPr>
      <dsp:spPr>
        <a:xfrm>
          <a:off x="1933514" y="881990"/>
          <a:ext cx="1709162" cy="703456"/>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By Default indexing</a:t>
          </a:r>
          <a:endParaRPr lang="en-IN" sz="1500" kern="1200" dirty="0">
            <a:latin typeface="Times New Roman" panose="02020603050405020304" pitchFamily="18" charset="0"/>
            <a:cs typeface="Times New Roman" panose="02020603050405020304" pitchFamily="18" charset="0"/>
          </a:endParaRPr>
        </a:p>
      </dsp:txBody>
      <dsp:txXfrm>
        <a:off x="1954118" y="902594"/>
        <a:ext cx="1667954" cy="662248"/>
      </dsp:txXfrm>
    </dsp:sp>
    <dsp:sp modelId="{191D7BAA-0BD8-43A2-AEEA-EA8952728841}">
      <dsp:nvSpPr>
        <dsp:cNvPr id="0" name=""/>
        <dsp:cNvSpPr/>
      </dsp:nvSpPr>
      <dsp:spPr>
        <a:xfrm>
          <a:off x="1758899" y="706126"/>
          <a:ext cx="174614" cy="1406913"/>
        </a:xfrm>
        <a:custGeom>
          <a:avLst/>
          <a:gdLst/>
          <a:ahLst/>
          <a:cxnLst/>
          <a:rect l="0" t="0" r="0" b="0"/>
          <a:pathLst>
            <a:path>
              <a:moveTo>
                <a:pt x="0" y="0"/>
              </a:moveTo>
              <a:lnTo>
                <a:pt x="0" y="1406913"/>
              </a:lnTo>
              <a:lnTo>
                <a:pt x="174614" y="1406913"/>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278F7D2-2296-4817-9194-229999A9E046}">
      <dsp:nvSpPr>
        <dsp:cNvPr id="0" name=""/>
        <dsp:cNvSpPr/>
      </dsp:nvSpPr>
      <dsp:spPr>
        <a:xfrm>
          <a:off x="1933514" y="1761311"/>
          <a:ext cx="1709162" cy="70345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Indexes are only of integer type</a:t>
          </a:r>
          <a:endParaRPr lang="en-IN" sz="1500" kern="1200" dirty="0">
            <a:latin typeface="Times New Roman" panose="02020603050405020304" pitchFamily="18" charset="0"/>
            <a:cs typeface="Times New Roman" panose="02020603050405020304" pitchFamily="18" charset="0"/>
          </a:endParaRPr>
        </a:p>
      </dsp:txBody>
      <dsp:txXfrm>
        <a:off x="1954118" y="1781915"/>
        <a:ext cx="1667954" cy="662248"/>
      </dsp:txXfrm>
    </dsp:sp>
    <dsp:sp modelId="{6E0183C8-35D5-4038-9F4D-F26EC5C43C65}">
      <dsp:nvSpPr>
        <dsp:cNvPr id="0" name=""/>
        <dsp:cNvSpPr/>
      </dsp:nvSpPr>
      <dsp:spPr>
        <a:xfrm>
          <a:off x="1758899" y="706126"/>
          <a:ext cx="174614" cy="2286233"/>
        </a:xfrm>
        <a:custGeom>
          <a:avLst/>
          <a:gdLst/>
          <a:ahLst/>
          <a:cxnLst/>
          <a:rect l="0" t="0" r="0" b="0"/>
          <a:pathLst>
            <a:path>
              <a:moveTo>
                <a:pt x="0" y="0"/>
              </a:moveTo>
              <a:lnTo>
                <a:pt x="0" y="2286233"/>
              </a:lnTo>
              <a:lnTo>
                <a:pt x="174614" y="2286233"/>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F0374CC-F4A3-4F76-B054-23A7AD2F9322}">
      <dsp:nvSpPr>
        <dsp:cNvPr id="0" name=""/>
        <dsp:cNvSpPr/>
      </dsp:nvSpPr>
      <dsp:spPr>
        <a:xfrm>
          <a:off x="1933514" y="2640632"/>
          <a:ext cx="1706664" cy="703456"/>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Adds an element to the next default index</a:t>
          </a:r>
          <a:endParaRPr lang="en-IN" sz="1500" kern="1200" dirty="0">
            <a:latin typeface="Times New Roman" panose="02020603050405020304" pitchFamily="18" charset="0"/>
            <a:cs typeface="Times New Roman" panose="02020603050405020304" pitchFamily="18" charset="0"/>
          </a:endParaRPr>
        </a:p>
      </dsp:txBody>
      <dsp:txXfrm>
        <a:off x="1954118" y="2661236"/>
        <a:ext cx="1665456" cy="662248"/>
      </dsp:txXfrm>
    </dsp:sp>
    <dsp:sp modelId="{66224FC2-9CB1-457A-8623-42F5427D77C2}">
      <dsp:nvSpPr>
        <dsp:cNvPr id="0" name=""/>
        <dsp:cNvSpPr/>
      </dsp:nvSpPr>
      <dsp:spPr>
        <a:xfrm>
          <a:off x="1758899" y="706126"/>
          <a:ext cx="140691" cy="3165554"/>
        </a:xfrm>
        <a:custGeom>
          <a:avLst/>
          <a:gdLst/>
          <a:ahLst/>
          <a:cxnLst/>
          <a:rect l="0" t="0" r="0" b="0"/>
          <a:pathLst>
            <a:path>
              <a:moveTo>
                <a:pt x="0" y="0"/>
              </a:moveTo>
              <a:lnTo>
                <a:pt x="0" y="3165554"/>
              </a:lnTo>
              <a:lnTo>
                <a:pt x="140691" y="3165554"/>
              </a:lnTo>
            </a:path>
          </a:pathLst>
        </a:custGeom>
        <a:noFill/>
        <a:ln w="25400" cap="flat" cmpd="sng" algn="ctr">
          <a:solidFill>
            <a:schemeClr val="tx1"/>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z="-40000"/>
      </dsp:spPr>
      <dsp:style>
        <a:lnRef idx="2">
          <a:schemeClr val="dk1"/>
        </a:lnRef>
        <a:fillRef idx="0">
          <a:schemeClr val="dk1"/>
        </a:fillRef>
        <a:effectRef idx="1">
          <a:schemeClr val="dk1"/>
        </a:effectRef>
        <a:fontRef idx="minor">
          <a:schemeClr val="tx1"/>
        </a:fontRef>
      </dsp:style>
    </dsp:sp>
    <dsp:sp modelId="{FBC70327-9C85-4E0F-92CE-EDC20AFC7621}">
      <dsp:nvSpPr>
        <dsp:cNvPr id="0" name=""/>
        <dsp:cNvSpPr/>
      </dsp:nvSpPr>
      <dsp:spPr>
        <a:xfrm>
          <a:off x="1899591" y="3519952"/>
          <a:ext cx="1706664" cy="703456"/>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Fetching of element is through index, </a:t>
          </a:r>
          <a:r>
            <a:rPr lang="en-US" sz="1500" kern="1200" dirty="0" err="1">
              <a:latin typeface="Times New Roman" panose="02020603050405020304" pitchFamily="18" charset="0"/>
              <a:cs typeface="Times New Roman" panose="02020603050405020304" pitchFamily="18" charset="0"/>
            </a:rPr>
            <a:t>lst</a:t>
          </a:r>
          <a:r>
            <a:rPr lang="en-US" sz="1500" kern="1200" dirty="0">
              <a:latin typeface="Times New Roman" panose="02020603050405020304" pitchFamily="18" charset="0"/>
              <a:cs typeface="Times New Roman" panose="02020603050405020304" pitchFamily="18" charset="0"/>
            </a:rPr>
            <a:t>[0]</a:t>
          </a:r>
          <a:endParaRPr lang="en-IN" sz="1500" kern="1200" dirty="0">
            <a:latin typeface="Times New Roman" panose="02020603050405020304" pitchFamily="18" charset="0"/>
            <a:cs typeface="Times New Roman" panose="02020603050405020304" pitchFamily="18" charset="0"/>
          </a:endParaRPr>
        </a:p>
      </dsp:txBody>
      <dsp:txXfrm>
        <a:off x="1920195" y="3540556"/>
        <a:ext cx="1665456" cy="662248"/>
      </dsp:txXfrm>
    </dsp:sp>
    <dsp:sp modelId="{DFC05916-5989-44E0-A7A5-636F8F7D1C4B}">
      <dsp:nvSpPr>
        <dsp:cNvPr id="0" name=""/>
        <dsp:cNvSpPr/>
      </dsp:nvSpPr>
      <dsp:spPr>
        <a:xfrm>
          <a:off x="1758899" y="706126"/>
          <a:ext cx="140691" cy="4044874"/>
        </a:xfrm>
        <a:custGeom>
          <a:avLst/>
          <a:gdLst/>
          <a:ahLst/>
          <a:cxnLst/>
          <a:rect l="0" t="0" r="0" b="0"/>
          <a:pathLst>
            <a:path>
              <a:moveTo>
                <a:pt x="0" y="0"/>
              </a:moveTo>
              <a:lnTo>
                <a:pt x="0" y="4044874"/>
              </a:lnTo>
              <a:lnTo>
                <a:pt x="140691" y="4044874"/>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230770C-94D5-40C4-99C4-D43487FD3DB2}">
      <dsp:nvSpPr>
        <dsp:cNvPr id="0" name=""/>
        <dsp:cNvSpPr/>
      </dsp:nvSpPr>
      <dsp:spPr>
        <a:xfrm>
          <a:off x="1899591" y="4399273"/>
          <a:ext cx="1674676" cy="703456"/>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Traversing is easy  just by increase the index, </a:t>
          </a:r>
          <a:r>
            <a:rPr lang="en-US" sz="1500" kern="1200" dirty="0" err="1">
              <a:latin typeface="Times New Roman" panose="02020603050405020304" pitchFamily="18" charset="0"/>
              <a:cs typeface="Times New Roman" panose="02020603050405020304" pitchFamily="18" charset="0"/>
            </a:rPr>
            <a:t>i</a:t>
          </a:r>
          <a:r>
            <a:rPr lang="en-US" sz="1500" kern="1200" dirty="0">
              <a:latin typeface="Times New Roman" panose="02020603050405020304" pitchFamily="18" charset="0"/>
              <a:cs typeface="Times New Roman" panose="02020603050405020304" pitchFamily="18" charset="0"/>
            </a:rPr>
            <a:t>+=1</a:t>
          </a:r>
          <a:endParaRPr lang="en-IN" sz="1500" kern="1200" dirty="0">
            <a:latin typeface="Times New Roman" panose="02020603050405020304" pitchFamily="18" charset="0"/>
            <a:cs typeface="Times New Roman" panose="02020603050405020304" pitchFamily="18" charset="0"/>
          </a:endParaRPr>
        </a:p>
      </dsp:txBody>
      <dsp:txXfrm>
        <a:off x="1920195" y="4419877"/>
        <a:ext cx="1633468" cy="662248"/>
      </dsp:txXfrm>
    </dsp:sp>
    <dsp:sp modelId="{D0EEE841-1E85-4AA6-9748-E60CF243E517}">
      <dsp:nvSpPr>
        <dsp:cNvPr id="0" name=""/>
        <dsp:cNvSpPr/>
      </dsp:nvSpPr>
      <dsp:spPr>
        <a:xfrm>
          <a:off x="3679099" y="2670"/>
          <a:ext cx="1406913" cy="70345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Dictionary</a:t>
          </a:r>
          <a:endParaRPr lang="en-IN" sz="2300" kern="1200" dirty="0">
            <a:latin typeface="Times New Roman" panose="02020603050405020304" pitchFamily="18" charset="0"/>
            <a:cs typeface="Times New Roman" panose="02020603050405020304" pitchFamily="18" charset="0"/>
          </a:endParaRPr>
        </a:p>
      </dsp:txBody>
      <dsp:txXfrm>
        <a:off x="3699703" y="23274"/>
        <a:ext cx="1365705" cy="662248"/>
      </dsp:txXfrm>
    </dsp:sp>
    <dsp:sp modelId="{F5695122-12DA-4CD7-B10F-D60791A33556}">
      <dsp:nvSpPr>
        <dsp:cNvPr id="0" name=""/>
        <dsp:cNvSpPr/>
      </dsp:nvSpPr>
      <dsp:spPr>
        <a:xfrm>
          <a:off x="3819790" y="706126"/>
          <a:ext cx="174614" cy="527592"/>
        </a:xfrm>
        <a:custGeom>
          <a:avLst/>
          <a:gdLst/>
          <a:ahLst/>
          <a:cxnLst/>
          <a:rect l="0" t="0" r="0" b="0"/>
          <a:pathLst>
            <a:path>
              <a:moveTo>
                <a:pt x="0" y="0"/>
              </a:moveTo>
              <a:lnTo>
                <a:pt x="0" y="527592"/>
              </a:lnTo>
              <a:lnTo>
                <a:pt x="174614" y="52759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C0F6CA0-BE33-4EFC-8CFD-2A2C408D9B47}">
      <dsp:nvSpPr>
        <dsp:cNvPr id="0" name=""/>
        <dsp:cNvSpPr/>
      </dsp:nvSpPr>
      <dsp:spPr>
        <a:xfrm>
          <a:off x="3994405" y="881990"/>
          <a:ext cx="1706664" cy="703456"/>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User defined Keys</a:t>
          </a:r>
          <a:endParaRPr lang="en-IN" sz="1500" kern="1200" dirty="0">
            <a:latin typeface="Times New Roman" panose="02020603050405020304" pitchFamily="18" charset="0"/>
            <a:cs typeface="Times New Roman" panose="02020603050405020304" pitchFamily="18" charset="0"/>
          </a:endParaRPr>
        </a:p>
      </dsp:txBody>
      <dsp:txXfrm>
        <a:off x="4015009" y="902594"/>
        <a:ext cx="1665456" cy="662248"/>
      </dsp:txXfrm>
    </dsp:sp>
    <dsp:sp modelId="{B5DAC2D8-6881-4BCB-9018-95E819E606C8}">
      <dsp:nvSpPr>
        <dsp:cNvPr id="0" name=""/>
        <dsp:cNvSpPr/>
      </dsp:nvSpPr>
      <dsp:spPr>
        <a:xfrm>
          <a:off x="3819790" y="706126"/>
          <a:ext cx="174614" cy="1406913"/>
        </a:xfrm>
        <a:custGeom>
          <a:avLst/>
          <a:gdLst/>
          <a:ahLst/>
          <a:cxnLst/>
          <a:rect l="0" t="0" r="0" b="0"/>
          <a:pathLst>
            <a:path>
              <a:moveTo>
                <a:pt x="0" y="0"/>
              </a:moveTo>
              <a:lnTo>
                <a:pt x="0" y="1406913"/>
              </a:lnTo>
              <a:lnTo>
                <a:pt x="174614" y="1406913"/>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1307A97-E891-43BC-AFCB-C9E130CF9889}">
      <dsp:nvSpPr>
        <dsp:cNvPr id="0" name=""/>
        <dsp:cNvSpPr/>
      </dsp:nvSpPr>
      <dsp:spPr>
        <a:xfrm>
          <a:off x="3994405" y="1761311"/>
          <a:ext cx="1706664" cy="70345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Keys can be of any type</a:t>
          </a:r>
          <a:endParaRPr lang="en-IN" sz="1500" kern="1200" dirty="0">
            <a:latin typeface="Times New Roman" panose="02020603050405020304" pitchFamily="18" charset="0"/>
            <a:cs typeface="Times New Roman" panose="02020603050405020304" pitchFamily="18" charset="0"/>
          </a:endParaRPr>
        </a:p>
      </dsp:txBody>
      <dsp:txXfrm>
        <a:off x="4015009" y="1781915"/>
        <a:ext cx="1665456" cy="662248"/>
      </dsp:txXfrm>
    </dsp:sp>
    <dsp:sp modelId="{13306B66-0858-495A-9E8F-0D187F6BDBF3}">
      <dsp:nvSpPr>
        <dsp:cNvPr id="0" name=""/>
        <dsp:cNvSpPr/>
      </dsp:nvSpPr>
      <dsp:spPr>
        <a:xfrm>
          <a:off x="3819790" y="706126"/>
          <a:ext cx="140691" cy="2286233"/>
        </a:xfrm>
        <a:custGeom>
          <a:avLst/>
          <a:gdLst/>
          <a:ahLst/>
          <a:cxnLst/>
          <a:rect l="0" t="0" r="0" b="0"/>
          <a:pathLst>
            <a:path>
              <a:moveTo>
                <a:pt x="0" y="0"/>
              </a:moveTo>
              <a:lnTo>
                <a:pt x="0" y="2286233"/>
              </a:lnTo>
              <a:lnTo>
                <a:pt x="140691" y="2286233"/>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1628D3A-3577-43E4-B402-857083972728}">
      <dsp:nvSpPr>
        <dsp:cNvPr id="0" name=""/>
        <dsp:cNvSpPr/>
      </dsp:nvSpPr>
      <dsp:spPr>
        <a:xfrm>
          <a:off x="3960482" y="2640632"/>
          <a:ext cx="1706664" cy="703456"/>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Adds an element to the user defined key location</a:t>
          </a:r>
          <a:endParaRPr lang="en-IN" sz="1500" kern="1200" dirty="0">
            <a:latin typeface="Times New Roman" panose="02020603050405020304" pitchFamily="18" charset="0"/>
            <a:cs typeface="Times New Roman" panose="02020603050405020304" pitchFamily="18" charset="0"/>
          </a:endParaRPr>
        </a:p>
      </dsp:txBody>
      <dsp:txXfrm>
        <a:off x="3981086" y="2661236"/>
        <a:ext cx="1665456" cy="662248"/>
      </dsp:txXfrm>
    </dsp:sp>
    <dsp:sp modelId="{B1093669-C334-4F8F-B315-7E38654FED5A}">
      <dsp:nvSpPr>
        <dsp:cNvPr id="0" name=""/>
        <dsp:cNvSpPr/>
      </dsp:nvSpPr>
      <dsp:spPr>
        <a:xfrm>
          <a:off x="3819790" y="706126"/>
          <a:ext cx="140691" cy="3165554"/>
        </a:xfrm>
        <a:custGeom>
          <a:avLst/>
          <a:gdLst/>
          <a:ahLst/>
          <a:cxnLst/>
          <a:rect l="0" t="0" r="0" b="0"/>
          <a:pathLst>
            <a:path>
              <a:moveTo>
                <a:pt x="0" y="0"/>
              </a:moveTo>
              <a:lnTo>
                <a:pt x="0" y="3165554"/>
              </a:lnTo>
              <a:lnTo>
                <a:pt x="140691" y="3165554"/>
              </a:lnTo>
            </a:path>
          </a:pathLst>
        </a:custGeom>
        <a:noFill/>
        <a:ln w="25400" cap="flat" cmpd="sng" algn="ctr">
          <a:solidFill>
            <a:schemeClr val="tx1"/>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z="-40000"/>
      </dsp:spPr>
      <dsp:style>
        <a:lnRef idx="2">
          <a:schemeClr val="dk1"/>
        </a:lnRef>
        <a:fillRef idx="0">
          <a:schemeClr val="dk1"/>
        </a:fillRef>
        <a:effectRef idx="1">
          <a:schemeClr val="dk1"/>
        </a:effectRef>
        <a:fontRef idx="minor">
          <a:schemeClr val="tx1"/>
        </a:fontRef>
      </dsp:style>
    </dsp:sp>
    <dsp:sp modelId="{656730F3-8E4B-481E-A74B-3B02BDD8156C}">
      <dsp:nvSpPr>
        <dsp:cNvPr id="0" name=""/>
        <dsp:cNvSpPr/>
      </dsp:nvSpPr>
      <dsp:spPr>
        <a:xfrm>
          <a:off x="3960482" y="3519952"/>
          <a:ext cx="1706664" cy="703456"/>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Fetching of value is through keys, </a:t>
          </a:r>
          <a:r>
            <a:rPr lang="en-US" sz="1500" kern="1200" dirty="0" err="1">
              <a:latin typeface="Times New Roman" panose="02020603050405020304" pitchFamily="18" charset="0"/>
              <a:cs typeface="Times New Roman" panose="02020603050405020304" pitchFamily="18" charset="0"/>
            </a:rPr>
            <a:t>dic</a:t>
          </a:r>
          <a:r>
            <a:rPr lang="en-US" sz="1500" kern="1200" dirty="0">
              <a:latin typeface="Times New Roman" panose="02020603050405020304" pitchFamily="18" charset="0"/>
              <a:cs typeface="Times New Roman" panose="02020603050405020304" pitchFamily="18" charset="0"/>
            </a:rPr>
            <a:t>[&lt;key&gt;]</a:t>
          </a:r>
          <a:endParaRPr lang="en-IN" sz="1500" kern="1200" dirty="0">
            <a:latin typeface="Times New Roman" panose="02020603050405020304" pitchFamily="18" charset="0"/>
            <a:cs typeface="Times New Roman" panose="02020603050405020304" pitchFamily="18" charset="0"/>
          </a:endParaRPr>
        </a:p>
      </dsp:txBody>
      <dsp:txXfrm>
        <a:off x="3981086" y="3540556"/>
        <a:ext cx="1665456" cy="662248"/>
      </dsp:txXfrm>
    </dsp:sp>
    <dsp:sp modelId="{FC86AEF9-08F4-4ABF-ADE6-ADC8B37F2B85}">
      <dsp:nvSpPr>
        <dsp:cNvPr id="0" name=""/>
        <dsp:cNvSpPr/>
      </dsp:nvSpPr>
      <dsp:spPr>
        <a:xfrm>
          <a:off x="3819790" y="706126"/>
          <a:ext cx="140691" cy="4044874"/>
        </a:xfrm>
        <a:custGeom>
          <a:avLst/>
          <a:gdLst/>
          <a:ahLst/>
          <a:cxnLst/>
          <a:rect l="0" t="0" r="0" b="0"/>
          <a:pathLst>
            <a:path>
              <a:moveTo>
                <a:pt x="0" y="0"/>
              </a:moveTo>
              <a:lnTo>
                <a:pt x="0" y="4044874"/>
              </a:lnTo>
              <a:lnTo>
                <a:pt x="140691" y="4044874"/>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3F91864-2CD7-47D9-9529-8F31CAA4CF1F}">
      <dsp:nvSpPr>
        <dsp:cNvPr id="0" name=""/>
        <dsp:cNvSpPr/>
      </dsp:nvSpPr>
      <dsp:spPr>
        <a:xfrm>
          <a:off x="3960482" y="4399273"/>
          <a:ext cx="1674676" cy="703456"/>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Traversing is easy  just by increase the index, i+=1</a:t>
          </a:r>
          <a:endParaRPr lang="en-IN" sz="1500" kern="1200" dirty="0">
            <a:latin typeface="Times New Roman" panose="02020603050405020304" pitchFamily="18" charset="0"/>
            <a:cs typeface="Times New Roman" panose="02020603050405020304" pitchFamily="18" charset="0"/>
          </a:endParaRPr>
        </a:p>
      </dsp:txBody>
      <dsp:txXfrm>
        <a:off x="3981086" y="4419877"/>
        <a:ext cx="1633468" cy="6622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79"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80" name="Rectangle 4"/>
          <p:cNvSpPr>
            <a:spLocks noGrp="1" noChangeArrowheads="1"/>
          </p:cNvSpPr>
          <p:nvPr>
            <p:ph type="ftr" sz="quarter" idx="2"/>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r>
              <a:rPr lang="en-US"/>
              <a:t>ER/CORP/CRS/LA06/003</a:t>
            </a:r>
          </a:p>
        </p:txBody>
      </p:sp>
      <p:sp>
        <p:nvSpPr>
          <p:cNvPr id="126981" name="Rectangle 5"/>
          <p:cNvSpPr>
            <a:spLocks noGrp="1" noChangeArrowheads="1"/>
          </p:cNvSpPr>
          <p:nvPr>
            <p:ph type="sldNum" sz="quarter" idx="3"/>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50000"/>
              </a:spcBef>
              <a:buClr>
                <a:srgbClr val="0033CC"/>
              </a:buClr>
              <a:buSzPct val="155000"/>
              <a:buFont typeface="Symbol" panose="05050102010706020507" pitchFamily="18" charset="2"/>
              <a:buNone/>
              <a:defRPr sz="1200" smtClean="0">
                <a:latin typeface="Arial" panose="020B0604020202020204" pitchFamily="34" charset="0"/>
              </a:defRPr>
            </a:lvl1pPr>
          </a:lstStyle>
          <a:p>
            <a:pPr>
              <a:defRPr/>
            </a:pPr>
            <a:fld id="{A7DE6621-3C93-47A2-B0B5-C8CF801500F6}" type="slidenum">
              <a:rPr lang="en-US" altLang="en-US"/>
              <a:pPr>
                <a:defRPr/>
              </a:pPr>
              <a:t>‹#›</a:t>
            </a:fld>
            <a:endParaRPr lang="en-US" altLang="en-US"/>
          </a:p>
        </p:txBody>
      </p:sp>
    </p:spTree>
    <p:extLst>
      <p:ext uri="{BB962C8B-B14F-4D97-AF65-F5344CB8AC3E}">
        <p14:creationId xmlns:p14="http://schemas.microsoft.com/office/powerpoint/2010/main" val="932020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endParaRPr lang="en-US"/>
          </a:p>
        </p:txBody>
      </p:sp>
      <p:sp>
        <p:nvSpPr>
          <p:cNvPr id="8195"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defRPr sz="1200">
                <a:latin typeface="Times New Roman" pitchFamily="18"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66713" y="688975"/>
            <a:ext cx="6126162" cy="3446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14400" y="4365625"/>
            <a:ext cx="5029200" cy="4135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r>
              <a:rPr lang="en-US"/>
              <a:t>ER/CORP/CRS/LA06/003</a:t>
            </a:r>
          </a:p>
        </p:txBody>
      </p:sp>
      <p:sp>
        <p:nvSpPr>
          <p:cNvPr id="8199" name="Rectangle 7"/>
          <p:cNvSpPr>
            <a:spLocks noGrp="1" noChangeArrowheads="1"/>
          </p:cNvSpPr>
          <p:nvPr>
            <p:ph type="sldNum" sz="quarter" idx="5"/>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defRPr sz="1200" smtClean="0">
                <a:latin typeface="Times New Roman" panose="02020603050405020304" pitchFamily="18" charset="0"/>
              </a:defRPr>
            </a:lvl1pPr>
          </a:lstStyle>
          <a:p>
            <a:pPr>
              <a:defRPr/>
            </a:pPr>
            <a:fld id="{057FEF3E-92B1-46BD-AF58-250FF3AA454B}" type="slidenum">
              <a:rPr lang="en-US" altLang="en-US"/>
              <a:pPr>
                <a:defRPr/>
              </a:pPr>
              <a:t>‹#›</a:t>
            </a:fld>
            <a:endParaRPr lang="en-US" altLang="en-US"/>
          </a:p>
        </p:txBody>
      </p:sp>
    </p:spTree>
    <p:extLst>
      <p:ext uri="{BB962C8B-B14F-4D97-AF65-F5344CB8AC3E}">
        <p14:creationId xmlns:p14="http://schemas.microsoft.com/office/powerpoint/2010/main" val="196246760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61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C7DDF8-F7DF-4259-80D4-2792E5D2B956}" type="slidenum">
              <a:rPr lang="en-US" altLang="en-US"/>
              <a:pPr>
                <a:spcBef>
                  <a:spcPct val="0"/>
                </a:spcBef>
              </a:pPr>
              <a:t>1</a:t>
            </a:fld>
            <a:endParaRPr lang="en-US" altLang="en-US"/>
          </a:p>
        </p:txBody>
      </p:sp>
      <p:sp>
        <p:nvSpPr>
          <p:cNvPr id="6148" name="Rectangle 2"/>
          <p:cNvSpPr>
            <a:spLocks noGrp="1" noRot="1" noChangeAspect="1" noChangeArrowheads="1" noTextEdit="1"/>
          </p:cNvSpPr>
          <p:nvPr>
            <p:ph type="sldImg"/>
          </p:nvPr>
        </p:nvSpPr>
        <p:spPr>
          <a:ln/>
        </p:spPr>
      </p:sp>
      <p:sp>
        <p:nvSpPr>
          <p:cNvPr id="61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latin typeface="Arial" panose="020B0604020202020204" pitchFamily="34" charset="0"/>
            </a:endParaRPr>
          </a:p>
        </p:txBody>
      </p:sp>
    </p:spTree>
    <p:extLst>
      <p:ext uri="{BB962C8B-B14F-4D97-AF65-F5344CB8AC3E}">
        <p14:creationId xmlns:p14="http://schemas.microsoft.com/office/powerpoint/2010/main" val="2960976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839864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562721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466982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80376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109</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110</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46676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111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112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113</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114</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115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116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117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118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119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120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7310477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121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122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123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124</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125</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126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127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128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129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130</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995387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139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307788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149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151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152</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43169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153</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56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507871-7251-4BCD-93F1-FADD7EC0FEB8}" type="slidenum">
              <a:rPr lang="en-US" altLang="en-US"/>
              <a:pPr>
                <a:spcBef>
                  <a:spcPct val="0"/>
                </a:spcBef>
              </a:pPr>
              <a:t>154</a:t>
            </a:fld>
            <a:endParaRPr lang="en-US" altLang="en-US"/>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sz="1000"/>
          </a:p>
        </p:txBody>
      </p:sp>
    </p:spTree>
    <p:extLst>
      <p:ext uri="{BB962C8B-B14F-4D97-AF65-F5344CB8AC3E}">
        <p14:creationId xmlns:p14="http://schemas.microsoft.com/office/powerpoint/2010/main" val="2063850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50749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62449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33405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4258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112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1856F2-8A4D-49E3-A3B9-538933DB0B0E}" type="slidenum">
              <a:rPr lang="en-US" altLang="en-US"/>
              <a:pPr>
                <a:spcBef>
                  <a:spcPct val="0"/>
                </a:spcBef>
              </a:pPr>
              <a:t>3</a:t>
            </a:fld>
            <a:endParaRPr lang="en-US" altLang="en-US"/>
          </a:p>
        </p:txBody>
      </p:sp>
      <p:sp>
        <p:nvSpPr>
          <p:cNvPr id="11268" name="Rectangle 2"/>
          <p:cNvSpPr>
            <a:spLocks noGrp="1" noRot="1" noChangeAspect="1" noChangeArrowheads="1" noTextEdit="1"/>
          </p:cNvSpPr>
          <p:nvPr>
            <p:ph type="sldImg"/>
          </p:nvPr>
        </p:nvSpPr>
        <p:spPr>
          <a:ln/>
        </p:spPr>
      </p:sp>
      <p:sp>
        <p:nvSpPr>
          <p:cNvPr id="112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468615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06814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4509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8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83418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99118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53787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58112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26289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29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36252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7795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3C8703-6DE3-42B6-91F2-098C87A1B476}" type="slidenum">
              <a:rPr lang="en-US" altLang="en-US"/>
              <a:pPr>
                <a:spcBef>
                  <a:spcPct val="0"/>
                </a:spcBef>
              </a:pPr>
              <a:t>4</a:t>
            </a:fld>
            <a:endParaRPr lang="en-US" altLang="en-US"/>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000" dirty="0"/>
          </a:p>
        </p:txBody>
      </p:sp>
    </p:spTree>
    <p:extLst>
      <p:ext uri="{BB962C8B-B14F-4D97-AF65-F5344CB8AC3E}">
        <p14:creationId xmlns:p14="http://schemas.microsoft.com/office/powerpoint/2010/main" val="1652165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86986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54804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58618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9523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19566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20010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12893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78814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39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17131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3023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3C8703-6DE3-42B6-91F2-098C87A1B476}" type="slidenum">
              <a:rPr lang="en-US" altLang="en-US"/>
              <a:pPr>
                <a:spcBef>
                  <a:spcPct val="0"/>
                </a:spcBef>
              </a:pPr>
              <a:t>5</a:t>
            </a:fld>
            <a:endParaRPr lang="en-US" altLang="en-US"/>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000" dirty="0"/>
          </a:p>
        </p:txBody>
      </p:sp>
    </p:spTree>
    <p:extLst>
      <p:ext uri="{BB962C8B-B14F-4D97-AF65-F5344CB8AC3E}">
        <p14:creationId xmlns:p14="http://schemas.microsoft.com/office/powerpoint/2010/main" val="2204763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59003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16870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12900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97153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5006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798897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54783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93304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49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91274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07997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2265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9280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98050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307260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55534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18209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89343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64153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4000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59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985279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98826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755962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13799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886597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1457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561707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168920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95528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670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21489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69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039611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1196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212156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26540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321124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41937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50619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29151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263958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650402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025144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79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349275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681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498015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462303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705359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36834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767079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23762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123410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437466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403299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89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854296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0929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89541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91</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954360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92</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891932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93</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934389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94</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128433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95</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80672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96</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430598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97</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533382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98</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501258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99</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307978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ER/CORP/CRS/LA06/003</a:t>
            </a:r>
          </a:p>
        </p:txBody>
      </p:sp>
      <p:sp>
        <p:nvSpPr>
          <p:cNvPr id="235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C6BA36-1093-4B84-9FA2-4DFDE5FA8AD2}" type="slidenum">
              <a:rPr lang="en-US" altLang="en-US"/>
              <a:pPr>
                <a:spcBef>
                  <a:spcPct val="0"/>
                </a:spcBef>
              </a:pPr>
              <a:t>100</a:t>
            </a:fld>
            <a:endParaRPr lang="en-US" altLang="en-US"/>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18989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26" name="Picture 2" descr="White Computer Wallpapers - Top Free White Computer Backgrounds -  WallpaperAcces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0886"/>
            <a:ext cx="12192000" cy="6847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p:cNvSpPr>
            <a:spLocks noChangeArrowheads="1"/>
          </p:cNvSpPr>
          <p:nvPr userDrawn="1"/>
        </p:nvSpPr>
        <p:spPr bwMode="auto">
          <a:xfrm>
            <a:off x="0" y="6527800"/>
            <a:ext cx="12192000" cy="330200"/>
          </a:xfrm>
          <a:prstGeom prst="rect">
            <a:avLst/>
          </a:prstGeom>
          <a:solidFill>
            <a:schemeClr val="tx2">
              <a:lumMod val="85000"/>
              <a:lumOff val="15000"/>
              <a:alpha val="61000"/>
            </a:schemeClr>
          </a:solidFill>
          <a:ln w="9525">
            <a:noFill/>
            <a:miter lim="800000"/>
            <a:headEnd/>
            <a:tailEnd/>
          </a:ln>
          <a:effectLst/>
        </p:spPr>
        <p:txBody>
          <a:bodyPr wrap="none" anchor="ctr"/>
          <a:lstStyle/>
          <a:p>
            <a:pPr eaLnBrk="1" hangingPunct="1">
              <a:lnSpc>
                <a:spcPct val="80000"/>
              </a:lnSpc>
              <a:spcBef>
                <a:spcPct val="20000"/>
              </a:spcBef>
              <a:buClr>
                <a:schemeClr val="tx2"/>
              </a:buClr>
              <a:defRPr/>
            </a:pPr>
            <a:endParaRPr lang="en-US"/>
          </a:p>
        </p:txBody>
      </p:sp>
      <p:sp>
        <p:nvSpPr>
          <p:cNvPr id="5" name="Text Box 8"/>
          <p:cNvSpPr txBox="1">
            <a:spLocks noChangeArrowheads="1"/>
          </p:cNvSpPr>
          <p:nvPr userDrawn="1"/>
        </p:nvSpPr>
        <p:spPr bwMode="auto">
          <a:xfrm>
            <a:off x="-93663" y="6583363"/>
            <a:ext cx="1500188" cy="274637"/>
          </a:xfrm>
          <a:prstGeom prst="rect">
            <a:avLst/>
          </a:prstGeom>
          <a:noFill/>
          <a:ln w="12700">
            <a:noFill/>
            <a:miter lim="800000"/>
            <a:headEnd/>
            <a:tailEnd/>
          </a:ln>
          <a:effectLst>
            <a:outerShdw dist="17961" dir="2700000" algn="ctr" rotWithShape="0">
              <a:schemeClr val="tx1"/>
            </a:outerShdw>
          </a:effectLst>
        </p:spPr>
        <p:txBody>
          <a:bodyPr>
            <a:spAutoFit/>
          </a:bodyPr>
          <a:lstStyle>
            <a:lvl1pPr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lgn="ctr">
              <a:spcBef>
                <a:spcPct val="50000"/>
              </a:spcBef>
              <a:buClr>
                <a:srgbClr val="0033CC"/>
              </a:buClr>
              <a:buSzPct val="155000"/>
              <a:buFont typeface="Symbol" panose="05050102010706020507" pitchFamily="18" charset="2"/>
              <a:buNone/>
              <a:defRPr/>
            </a:pPr>
            <a:r>
              <a:rPr lang="en-US" altLang="en-US" sz="1200" dirty="0">
                <a:solidFill>
                  <a:srgbClr val="FFFFCC"/>
                </a:solidFill>
                <a:latin typeface="Arial" panose="020B0604020202020204" pitchFamily="34" charset="0"/>
              </a:rPr>
              <a:t>Ver. No.: 1.1</a:t>
            </a:r>
          </a:p>
        </p:txBody>
      </p:sp>
      <p:sp>
        <p:nvSpPr>
          <p:cNvPr id="6" name="Rectangle 5"/>
          <p:cNvSpPr>
            <a:spLocks noChangeArrowheads="1"/>
          </p:cNvSpPr>
          <p:nvPr userDrawn="1"/>
        </p:nvSpPr>
        <p:spPr bwMode="auto">
          <a:xfrm>
            <a:off x="8096250" y="6540500"/>
            <a:ext cx="3290888" cy="277813"/>
          </a:xfrm>
          <a:prstGeom prst="rect">
            <a:avLst/>
          </a:prstGeom>
          <a:noFill/>
          <a:ln w="12700" algn="ctr">
            <a:noFill/>
            <a:miter lim="800000"/>
            <a:headEnd/>
            <a:tailEnd/>
          </a:ln>
          <a:effectLst>
            <a:outerShdw dist="17961" dir="2700000" algn="ctr" rotWithShape="0">
              <a:schemeClr val="tx1"/>
            </a:outerShdw>
          </a:effectLst>
        </p:spPr>
        <p:txBody>
          <a:bodyPr wrap="none"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200" dirty="0">
                <a:solidFill>
                  <a:srgbClr val="FFFFCC"/>
                </a:solidFill>
                <a:latin typeface="Arial" panose="020B0604020202020204" pitchFamily="34" charset="0"/>
              </a:rPr>
              <a:t>Copyright © 2021, ABES Engineering College</a:t>
            </a:r>
          </a:p>
        </p:txBody>
      </p:sp>
      <p:sp>
        <p:nvSpPr>
          <p:cNvPr id="24" name="Title 1"/>
          <p:cNvSpPr>
            <a:spLocks noGrp="1"/>
          </p:cNvSpPr>
          <p:nvPr>
            <p:ph type="title"/>
          </p:nvPr>
        </p:nvSpPr>
        <p:spPr>
          <a:xfrm>
            <a:off x="656492" y="762000"/>
            <a:ext cx="9941169" cy="973138"/>
          </a:xfrm>
        </p:spPr>
        <p:txBody>
          <a:bodyPr/>
          <a:lstStyle>
            <a:lvl1pPr>
              <a:defRPr>
                <a:solidFill>
                  <a:schemeClr val="tx2">
                    <a:lumMod val="65000"/>
                    <a:lumOff val="35000"/>
                  </a:schemeClr>
                </a:solidFill>
              </a:defRPr>
            </a:lvl1pPr>
          </a:lstStyle>
          <a:p>
            <a:r>
              <a:rPr lang="en-US" dirty="0"/>
              <a:t>Click to edit Master title style</a:t>
            </a:r>
          </a:p>
        </p:txBody>
      </p:sp>
      <p:sp>
        <p:nvSpPr>
          <p:cNvPr id="8" name="Text Box 26"/>
          <p:cNvSpPr txBox="1">
            <a:spLocks noChangeArrowheads="1"/>
          </p:cNvSpPr>
          <p:nvPr userDrawn="1"/>
        </p:nvSpPr>
        <p:spPr bwMode="auto">
          <a:xfrm>
            <a:off x="304800" y="76200"/>
            <a:ext cx="8472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buClr>
                <a:schemeClr val="tx2"/>
              </a:buClr>
              <a:defRPr>
                <a:solidFill>
                  <a:schemeClr val="tx1"/>
                </a:solidFill>
                <a:latin typeface="Courier New" panose="02070309020205020404" pitchFamily="49" charset="0"/>
              </a:defRPr>
            </a:lvl1pPr>
            <a:lvl2pPr marL="742950" indent="-285750">
              <a:lnSpc>
                <a:spcPct val="80000"/>
              </a:lnSpc>
              <a:spcBef>
                <a:spcPct val="20000"/>
              </a:spcBef>
              <a:buClr>
                <a:schemeClr val="tx2"/>
              </a:buClr>
              <a:defRPr>
                <a:solidFill>
                  <a:schemeClr val="tx1"/>
                </a:solidFill>
                <a:latin typeface="Courier New" panose="02070309020205020404" pitchFamily="49" charset="0"/>
              </a:defRPr>
            </a:lvl2pPr>
            <a:lvl3pPr marL="1143000" indent="-228600">
              <a:lnSpc>
                <a:spcPct val="80000"/>
              </a:lnSpc>
              <a:spcBef>
                <a:spcPct val="20000"/>
              </a:spcBef>
              <a:buClr>
                <a:schemeClr val="tx2"/>
              </a:buClr>
              <a:defRPr>
                <a:solidFill>
                  <a:schemeClr val="tx1"/>
                </a:solidFill>
                <a:latin typeface="Courier New" panose="02070309020205020404" pitchFamily="49" charset="0"/>
              </a:defRPr>
            </a:lvl3pPr>
            <a:lvl4pPr marL="1600200" indent="-228600">
              <a:lnSpc>
                <a:spcPct val="80000"/>
              </a:lnSpc>
              <a:spcBef>
                <a:spcPct val="20000"/>
              </a:spcBef>
              <a:buClr>
                <a:schemeClr val="tx2"/>
              </a:buClr>
              <a:defRPr>
                <a:solidFill>
                  <a:schemeClr val="tx1"/>
                </a:solidFill>
                <a:latin typeface="Courier New" panose="02070309020205020404" pitchFamily="49" charset="0"/>
              </a:defRPr>
            </a:lvl4pPr>
            <a:lvl5pPr marL="2057400" indent="-228600">
              <a:lnSpc>
                <a:spcPct val="80000"/>
              </a:lnSpc>
              <a:spcBef>
                <a:spcPct val="20000"/>
              </a:spcBef>
              <a:buClr>
                <a:schemeClr val="tx2"/>
              </a:buClr>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eaLnBrk="1" hangingPunct="1">
              <a:lnSpc>
                <a:spcPct val="100000"/>
              </a:lnSpc>
              <a:spcBef>
                <a:spcPct val="0"/>
              </a:spcBef>
              <a:buClrTx/>
            </a:pPr>
            <a:r>
              <a:rPr lang="en-US" altLang="en-US" sz="1600" b="1" dirty="0">
                <a:solidFill>
                  <a:srgbClr val="752E2E"/>
                </a:solidFill>
                <a:latin typeface="Arial" panose="020B0604020202020204" pitchFamily="34" charset="0"/>
              </a:rPr>
              <a:t>Quality Content for Outcome based Learning </a:t>
            </a:r>
            <a:endParaRPr lang="en-US" altLang="en-US" sz="1200" i="1" dirty="0">
              <a:solidFill>
                <a:srgbClr val="752E2E"/>
              </a:solidFill>
              <a:latin typeface="Arial" panose="020B0604020202020204" pitchFamily="34" charset="0"/>
            </a:endParaRPr>
          </a:p>
        </p:txBody>
      </p:sp>
      <p:pic>
        <p:nvPicPr>
          <p:cNvPr id="11" name="Picture 8" descr="ABES ENGINEERING COLLEGE, Ghāziābā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nodeType="withEffect">
                                  <p:stCondLst>
                                    <p:cond delay="0"/>
                                  </p:stCondLst>
                                  <p:iterate type="lt">
                                    <p:tmPct val="10000"/>
                                  </p:iterate>
                                  <p:childTnLst>
                                    <p:animScale>
                                      <p:cBhvr>
                                        <p:cTn id="6" dur="250" autoRev="1" fill="hold">
                                          <p:stCondLst>
                                            <p:cond delay="0"/>
                                          </p:stCondLst>
                                        </p:cTn>
                                        <p:tgtEl>
                                          <p:spTgt spid="8">
                                            <p:txEl>
                                              <p:pRg st="0" end="0"/>
                                            </p:txEl>
                                          </p:spTgt>
                                        </p:tgtEl>
                                      </p:cBhvr>
                                      <p:to x="80000" y="100000"/>
                                    </p:animScale>
                                    <p:anim by="(#ppt_w*0.10)" calcmode="lin" valueType="num">
                                      <p:cBhvr>
                                        <p:cTn id="7" dur="250" autoRev="1" fill="hold">
                                          <p:stCondLst>
                                            <p:cond delay="0"/>
                                          </p:stCondLst>
                                        </p:cTn>
                                        <p:tgtEl>
                                          <p:spTgt spid="8">
                                            <p:txEl>
                                              <p:pRg st="0" end="0"/>
                                            </p:txEl>
                                          </p:spTgt>
                                        </p:tgtEl>
                                        <p:attrNameLst>
                                          <p:attrName>ppt_x</p:attrName>
                                        </p:attrNameLst>
                                      </p:cBhvr>
                                    </p:anim>
                                    <p:anim by="(-#ppt_w*0.10)" calcmode="lin" valueType="num">
                                      <p:cBhvr>
                                        <p:cTn id="8" dur="250" autoRev="1" fill="hold">
                                          <p:stCondLst>
                                            <p:cond delay="0"/>
                                          </p:stCondLst>
                                        </p:cTn>
                                        <p:tgtEl>
                                          <p:spTgt spid="8">
                                            <p:txEl>
                                              <p:pRg st="0" end="0"/>
                                            </p:txEl>
                                          </p:spTgt>
                                        </p:tgtEl>
                                        <p:attrNameLst>
                                          <p:attrName>ppt_y</p:attrName>
                                        </p:attrNameLst>
                                      </p:cBhvr>
                                    </p:anim>
                                    <p:animRot by="-480000">
                                      <p:cBhvr>
                                        <p:cTn id="9" dur="250" autoRev="1"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EF9AD39-7510-4C73-B55F-D4030612FCAF}" type="slidenum">
              <a:rPr lang="en-US" altLang="en-US"/>
              <a:pPr>
                <a:defRPr/>
              </a:pPr>
              <a:t>‹#›</a:t>
            </a:fld>
            <a:endParaRPr lang="en-US" altLang="en-US"/>
          </a:p>
        </p:txBody>
      </p:sp>
    </p:spTree>
    <p:extLst>
      <p:ext uri="{BB962C8B-B14F-4D97-AF65-F5344CB8AC3E}">
        <p14:creationId xmlns:p14="http://schemas.microsoft.com/office/powerpoint/2010/main" val="153397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36000" y="1143001"/>
            <a:ext cx="2743200" cy="5021271"/>
          </a:xfrm>
        </p:spPr>
        <p:txBody>
          <a:bodyPr vert="eaVert"/>
          <a:lstStyle>
            <a:lvl1pPr>
              <a:defRPr>
                <a:solidFill>
                  <a:schemeClr val="tx2">
                    <a:lumMod val="65000"/>
                    <a:lumOff val="3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06405" y="1143001"/>
            <a:ext cx="8042031" cy="5021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80D50F49-C7F2-4C10-8E63-8D26244045F4}" type="slidenum">
              <a:rPr lang="en-US" altLang="en-US"/>
              <a:pPr>
                <a:defRPr/>
              </a:pPr>
              <a:t>‹#›</a:t>
            </a:fld>
            <a:endParaRPr lang="en-US" altLang="en-US"/>
          </a:p>
        </p:txBody>
      </p:sp>
    </p:spTree>
    <p:extLst>
      <p:ext uri="{BB962C8B-B14F-4D97-AF65-F5344CB8AC3E}">
        <p14:creationId xmlns:p14="http://schemas.microsoft.com/office/powerpoint/2010/main" val="1882442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06405" y="12700"/>
            <a:ext cx="9941169" cy="973138"/>
          </a:xfrm>
        </p:spPr>
        <p:txBody>
          <a:bodyPr/>
          <a:lstStyle/>
          <a:p>
            <a:r>
              <a:rPr lang="en-US"/>
              <a:t>Click to edit Master title style</a:t>
            </a:r>
          </a:p>
        </p:txBody>
      </p:sp>
      <p:sp>
        <p:nvSpPr>
          <p:cNvPr id="3" name="Content Placeholder 2"/>
          <p:cNvSpPr>
            <a:spLocks noGrp="1"/>
          </p:cNvSpPr>
          <p:nvPr>
            <p:ph sz="quarter" idx="1"/>
          </p:nvPr>
        </p:nvSpPr>
        <p:spPr>
          <a:xfrm>
            <a:off x="40640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0AA7E522-6CDC-47DC-923C-DC2048DB6BAB}" type="slidenum">
              <a:rPr lang="en-US" altLang="en-US"/>
              <a:pPr>
                <a:defRPr/>
              </a:pPr>
              <a:t>‹#›</a:t>
            </a:fld>
            <a:endParaRPr lang="en-US" altLang="en-US"/>
          </a:p>
        </p:txBody>
      </p:sp>
    </p:spTree>
    <p:extLst>
      <p:ext uri="{BB962C8B-B14F-4D97-AF65-F5344CB8AC3E}">
        <p14:creationId xmlns:p14="http://schemas.microsoft.com/office/powerpoint/2010/main" val="3982463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887F9149-AC54-4393-9B55-7B10562FE23D}" type="slidenum">
              <a:rPr lang="en-US" altLang="en-US"/>
              <a:pPr>
                <a:defRPr/>
              </a:pPr>
              <a:t>‹#›</a:t>
            </a:fld>
            <a:endParaRPr lang="en-US" altLang="en-US"/>
          </a:p>
        </p:txBody>
      </p:sp>
    </p:spTree>
    <p:extLst>
      <p:ext uri="{BB962C8B-B14F-4D97-AF65-F5344CB8AC3E}">
        <p14:creationId xmlns:p14="http://schemas.microsoft.com/office/powerpoint/2010/main" val="1085106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4"/>
          <p:cNvSpPr>
            <a:spLocks noGrp="1" noChangeArrowheads="1"/>
          </p:cNvSpPr>
          <p:nvPr>
            <p:ph type="sldNum" sz="quarter" idx="10"/>
          </p:nvPr>
        </p:nvSpPr>
        <p:spPr>
          <a:ln/>
        </p:spPr>
        <p:txBody>
          <a:bodyPr/>
          <a:lstStyle>
            <a:lvl1pPr>
              <a:defRPr/>
            </a:lvl1pPr>
          </a:lstStyle>
          <a:p>
            <a:pPr>
              <a:defRPr/>
            </a:pPr>
            <a:fld id="{B817CAE7-3308-4205-A1E8-914B86D5D409}" type="slidenum">
              <a:rPr lang="en-US" altLang="en-US"/>
              <a:pPr>
                <a:defRPr/>
              </a:pPr>
              <a:t>‹#›</a:t>
            </a:fld>
            <a:endParaRPr lang="en-US" altLang="en-US"/>
          </a:p>
        </p:txBody>
      </p:sp>
    </p:spTree>
    <p:extLst>
      <p:ext uri="{BB962C8B-B14F-4D97-AF65-F5344CB8AC3E}">
        <p14:creationId xmlns:p14="http://schemas.microsoft.com/office/powerpoint/2010/main" val="1710604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able Placeholder 2"/>
          <p:cNvSpPr>
            <a:spLocks noGrp="1"/>
          </p:cNvSpPr>
          <p:nvPr>
            <p:ph type="tbl" idx="1"/>
          </p:nvPr>
        </p:nvSpPr>
        <p:spPr>
          <a:xfrm>
            <a:off x="406400" y="1282706"/>
            <a:ext cx="10972800" cy="4881563"/>
          </a:xfrm>
        </p:spPr>
        <p:txBody>
          <a:bodyPr/>
          <a:lstStyle/>
          <a:p>
            <a:pPr lvl="0"/>
            <a:endParaRPr lang="en-US" noProof="0"/>
          </a:p>
        </p:txBody>
      </p:sp>
      <p:sp>
        <p:nvSpPr>
          <p:cNvPr id="4" name="Rectangle 14"/>
          <p:cNvSpPr>
            <a:spLocks noGrp="1" noChangeArrowheads="1"/>
          </p:cNvSpPr>
          <p:nvPr>
            <p:ph type="sldNum" sz="quarter" idx="10"/>
          </p:nvPr>
        </p:nvSpPr>
        <p:spPr>
          <a:ln/>
        </p:spPr>
        <p:txBody>
          <a:bodyPr/>
          <a:lstStyle>
            <a:lvl1pPr>
              <a:defRPr/>
            </a:lvl1pPr>
          </a:lstStyle>
          <a:p>
            <a:pPr>
              <a:defRPr/>
            </a:pPr>
            <a:fld id="{495BA10A-2BB2-4EA8-B82B-C54498389C36}" type="slidenum">
              <a:rPr lang="en-US" altLang="en-US"/>
              <a:pPr>
                <a:defRPr/>
              </a:pPr>
              <a:t>‹#›</a:t>
            </a:fld>
            <a:endParaRPr lang="en-US" altLang="en-US"/>
          </a:p>
        </p:txBody>
      </p:sp>
    </p:spTree>
    <p:extLst>
      <p:ext uri="{BB962C8B-B14F-4D97-AF65-F5344CB8AC3E}">
        <p14:creationId xmlns:p14="http://schemas.microsoft.com/office/powerpoint/2010/main" val="155727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BFF5F4A-8FC7-419E-B94C-CDDC8DE310AE}" type="slidenum">
              <a:rPr lang="en-US" altLang="en-US"/>
              <a:pPr>
                <a:defRPr/>
              </a:pPr>
              <a:t>‹#›</a:t>
            </a:fld>
            <a:endParaRPr lang="en-US" altLang="en-US"/>
          </a:p>
        </p:txBody>
      </p:sp>
    </p:spTree>
    <p:extLst>
      <p:ext uri="{BB962C8B-B14F-4D97-AF65-F5344CB8AC3E}">
        <p14:creationId xmlns:p14="http://schemas.microsoft.com/office/powerpoint/2010/main" val="1996103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09"/>
            <a:ext cx="10363200" cy="1362075"/>
          </a:xfrm>
        </p:spPr>
        <p:txBody>
          <a:bodyPr anchor="t"/>
          <a:lstStyle>
            <a:lvl1pPr algn="l">
              <a:defRPr sz="4000" b="1" cap="all">
                <a:solidFill>
                  <a:schemeClr val="tx2">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42A176A8-E247-47DA-96C2-01418C0361C7}" type="slidenum">
              <a:rPr lang="en-US" altLang="en-US"/>
              <a:pPr>
                <a:defRPr/>
              </a:pPr>
              <a:t>‹#›</a:t>
            </a:fld>
            <a:endParaRPr lang="en-US" altLang="en-US"/>
          </a:p>
        </p:txBody>
      </p:sp>
    </p:spTree>
    <p:extLst>
      <p:ext uri="{BB962C8B-B14F-4D97-AF65-F5344CB8AC3E}">
        <p14:creationId xmlns:p14="http://schemas.microsoft.com/office/powerpoint/2010/main" val="41197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1ACCD72E-50F4-41E5-B510-F5FAC99B2AA7}" type="slidenum">
              <a:rPr lang="en-US" altLang="en-US"/>
              <a:pPr>
                <a:defRPr/>
              </a:pPr>
              <a:t>‹#›</a:t>
            </a:fld>
            <a:endParaRPr lang="en-US" altLang="en-US"/>
          </a:p>
        </p:txBody>
      </p:sp>
    </p:spTree>
    <p:extLst>
      <p:ext uri="{BB962C8B-B14F-4D97-AF65-F5344CB8AC3E}">
        <p14:creationId xmlns:p14="http://schemas.microsoft.com/office/powerpoint/2010/main" val="35750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99"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99"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9C25FE18-19A6-4731-AE0A-3D81B0542B3F}" type="slidenum">
              <a:rPr lang="en-US" altLang="en-US"/>
              <a:pPr>
                <a:defRPr/>
              </a:pPr>
              <a:t>‹#›</a:t>
            </a:fld>
            <a:endParaRPr lang="en-US" altLang="en-US"/>
          </a:p>
        </p:txBody>
      </p:sp>
    </p:spTree>
    <p:extLst>
      <p:ext uri="{BB962C8B-B14F-4D97-AF65-F5344CB8AC3E}">
        <p14:creationId xmlns:p14="http://schemas.microsoft.com/office/powerpoint/2010/main" val="342439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4"/>
          <p:cNvSpPr>
            <a:spLocks noGrp="1" noChangeArrowheads="1"/>
          </p:cNvSpPr>
          <p:nvPr>
            <p:ph type="sldNum" sz="quarter" idx="10"/>
          </p:nvPr>
        </p:nvSpPr>
        <p:spPr>
          <a:ln/>
        </p:spPr>
        <p:txBody>
          <a:bodyPr/>
          <a:lstStyle>
            <a:lvl1pPr>
              <a:defRPr/>
            </a:lvl1pPr>
          </a:lstStyle>
          <a:p>
            <a:pPr>
              <a:defRPr/>
            </a:pPr>
            <a:fld id="{10F37FC7-8D70-46F5-AA9C-C56EC588CE73}" type="slidenum">
              <a:rPr lang="en-US" altLang="en-US"/>
              <a:pPr>
                <a:defRPr/>
              </a:pPr>
              <a:t>‹#›</a:t>
            </a:fld>
            <a:endParaRPr lang="en-US" altLang="en-US"/>
          </a:p>
        </p:txBody>
      </p:sp>
    </p:spTree>
    <p:extLst>
      <p:ext uri="{BB962C8B-B14F-4D97-AF65-F5344CB8AC3E}">
        <p14:creationId xmlns:p14="http://schemas.microsoft.com/office/powerpoint/2010/main" val="325661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99D8F1AC-1087-4FCA-B6F0-FFC28D76A876}" type="slidenum">
              <a:rPr lang="en-US" altLang="en-US"/>
              <a:pPr>
                <a:defRPr/>
              </a:pPr>
              <a:t>‹#›</a:t>
            </a:fld>
            <a:endParaRPr lang="en-US" altLang="en-US"/>
          </a:p>
        </p:txBody>
      </p:sp>
    </p:spTree>
    <p:extLst>
      <p:ext uri="{BB962C8B-B14F-4D97-AF65-F5344CB8AC3E}">
        <p14:creationId xmlns:p14="http://schemas.microsoft.com/office/powerpoint/2010/main" val="267901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0"/>
            <a:ext cx="4011247"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7384" y="273059"/>
            <a:ext cx="681501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5" y="1435103"/>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ADF1D3B-E8FD-4DD4-B17A-00ADB81D7C09}" type="slidenum">
              <a:rPr lang="en-US" altLang="en-US"/>
              <a:pPr>
                <a:defRPr/>
              </a:pPr>
              <a:t>‹#›</a:t>
            </a:fld>
            <a:endParaRPr lang="en-US" altLang="en-US"/>
          </a:p>
        </p:txBody>
      </p:sp>
    </p:spTree>
    <p:extLst>
      <p:ext uri="{BB962C8B-B14F-4D97-AF65-F5344CB8AC3E}">
        <p14:creationId xmlns:p14="http://schemas.microsoft.com/office/powerpoint/2010/main" val="174072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4"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2C36814-3413-4D73-86EC-95C46AE855CE}" type="slidenum">
              <a:rPr lang="en-US" altLang="en-US"/>
              <a:pPr>
                <a:defRPr/>
              </a:pPr>
              <a:t>‹#›</a:t>
            </a:fld>
            <a:endParaRPr lang="en-US" altLang="en-US"/>
          </a:p>
        </p:txBody>
      </p:sp>
    </p:spTree>
    <p:extLst>
      <p:ext uri="{BB962C8B-B14F-4D97-AF65-F5344CB8AC3E}">
        <p14:creationId xmlns:p14="http://schemas.microsoft.com/office/powerpoint/2010/main" val="2957990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2" descr="White Computer Wallpapers - Top Free White Computer Backgrounds -  WallpaperAccess"/>
          <p:cNvPicPr>
            <a:picLocks noChangeAspect="1" noChangeArrowheads="1"/>
          </p:cNvPicPr>
          <p:nvPr userDrawn="1"/>
        </p:nvPicPr>
        <p:blipFill rotWithShape="1">
          <a:blip r:embed="rId17">
            <a:extLst>
              <a:ext uri="{28A0092B-C50C-407E-A947-70E740481C1C}">
                <a14:useLocalDpi xmlns:a14="http://schemas.microsoft.com/office/drawing/2010/main" val="0"/>
              </a:ext>
            </a:extLst>
          </a:blip>
          <a:srcRect t="79265"/>
          <a:stretch/>
        </p:blipFill>
        <p:spPr bwMode="auto">
          <a:xfrm>
            <a:off x="-12032" y="0"/>
            <a:ext cx="121920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1" descr="E&amp;R-Template-inside_footer2"/>
          <p:cNvPicPr>
            <a:picLocks noChangeAspect="1" noChangeArrowheads="1"/>
          </p:cNvPicPr>
          <p:nvPr userDrawn="1"/>
        </p:nvPicPr>
        <p:blipFill rotWithShape="1">
          <a:blip r:embed="rId18">
            <a:duotone>
              <a:prstClr val="black"/>
              <a:schemeClr val="accent3">
                <a:tint val="45000"/>
                <a:satMod val="400000"/>
              </a:schemeClr>
            </a:duotone>
            <a:extLst>
              <a:ext uri="{28A0092B-C50C-407E-A947-70E740481C1C}">
                <a14:useLocalDpi xmlns:a14="http://schemas.microsoft.com/office/drawing/2010/main" val="0"/>
              </a:ext>
            </a:extLst>
          </a:blip>
          <a:srcRect l="3703" t="30556" r="28148"/>
          <a:stretch/>
        </p:blipFill>
        <p:spPr bwMode="auto">
          <a:xfrm>
            <a:off x="0" y="6183745"/>
            <a:ext cx="12192000" cy="75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12"/>
          <p:cNvSpPr>
            <a:spLocks noGrp="1" noChangeArrowheads="1"/>
          </p:cNvSpPr>
          <p:nvPr>
            <p:ph type="title"/>
          </p:nvPr>
        </p:nvSpPr>
        <p:spPr bwMode="auto">
          <a:xfrm>
            <a:off x="433137" y="-32084"/>
            <a:ext cx="9914188" cy="101792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dirty="0"/>
          </a:p>
        </p:txBody>
      </p:sp>
      <p:sp>
        <p:nvSpPr>
          <p:cNvPr id="1029" name="Rectangle 13"/>
          <p:cNvSpPr>
            <a:spLocks noGrp="1" noChangeArrowheads="1"/>
          </p:cNvSpPr>
          <p:nvPr>
            <p:ph type="body" idx="1"/>
          </p:nvPr>
        </p:nvSpPr>
        <p:spPr bwMode="auto">
          <a:xfrm>
            <a:off x="406400" y="1282700"/>
            <a:ext cx="109728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66350" name="Rectangle 14"/>
          <p:cNvSpPr>
            <a:spLocks noGrp="1" noChangeArrowheads="1"/>
          </p:cNvSpPr>
          <p:nvPr>
            <p:ph type="sldNum" sz="quarter" idx="4"/>
          </p:nvPr>
        </p:nvSpPr>
        <p:spPr bwMode="auto">
          <a:xfrm>
            <a:off x="5438775" y="6477000"/>
            <a:ext cx="1031875" cy="476250"/>
          </a:xfrm>
          <a:prstGeom prst="rect">
            <a:avLst/>
          </a:prstGeom>
          <a:noFill/>
          <a:ln w="9525">
            <a:noFill/>
            <a:miter lim="800000"/>
            <a:headEnd/>
            <a:tailEnd/>
          </a:ln>
          <a:effectLst>
            <a:outerShdw dist="17961" dir="2700000" algn="ctr" rotWithShape="0">
              <a:schemeClr val="tx1"/>
            </a:outerShdw>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defRPr sz="1200" b="1" smtClean="0">
                <a:solidFill>
                  <a:schemeClr val="bg1"/>
                </a:solidFill>
                <a:latin typeface="Arial" panose="020B0604020202020204" pitchFamily="34" charset="0"/>
              </a:defRPr>
            </a:lvl1pPr>
          </a:lstStyle>
          <a:p>
            <a:pPr>
              <a:defRPr/>
            </a:pPr>
            <a:fld id="{EC5FB167-99EC-494E-BA48-D0CB9224004D}" type="slidenum">
              <a:rPr lang="en-US" altLang="en-US"/>
              <a:pPr>
                <a:defRPr/>
              </a:pPr>
              <a:t>‹#›</a:t>
            </a:fld>
            <a:endParaRPr lang="en-US" altLang="en-US"/>
          </a:p>
        </p:txBody>
      </p:sp>
      <p:grpSp>
        <p:nvGrpSpPr>
          <p:cNvPr id="1031" name="Group 15"/>
          <p:cNvGrpSpPr>
            <a:grpSpLocks/>
          </p:cNvGrpSpPr>
          <p:nvPr userDrawn="1"/>
        </p:nvGrpSpPr>
        <p:grpSpPr bwMode="auto">
          <a:xfrm>
            <a:off x="5730875" y="6453188"/>
            <a:ext cx="434975" cy="381000"/>
            <a:chOff x="4181" y="4125"/>
            <a:chExt cx="183" cy="192"/>
          </a:xfrm>
        </p:grpSpPr>
        <p:sp>
          <p:nvSpPr>
            <p:cNvPr id="1035" name="Freeform 16"/>
            <p:cNvSpPr>
              <a:spLocks/>
            </p:cNvSpPr>
            <p:nvPr userDrawn="1"/>
          </p:nvSpPr>
          <p:spPr bwMode="auto">
            <a:xfrm>
              <a:off x="4181" y="4125"/>
              <a:ext cx="183" cy="192"/>
            </a:xfrm>
            <a:custGeom>
              <a:avLst/>
              <a:gdLst>
                <a:gd name="T0" fmla="*/ 364 w 364"/>
                <a:gd name="T1" fmla="*/ 424 h 578"/>
                <a:gd name="T2" fmla="*/ 364 w 364"/>
                <a:gd name="T3" fmla="*/ 0 h 578"/>
                <a:gd name="T4" fmla="*/ 0 w 364"/>
                <a:gd name="T5" fmla="*/ 0 h 578"/>
                <a:gd name="T6" fmla="*/ 0 w 364"/>
                <a:gd name="T7" fmla="*/ 578 h 578"/>
                <a:gd name="T8" fmla="*/ 232 w 364"/>
                <a:gd name="T9" fmla="*/ 578 h 578"/>
                <a:gd name="T10" fmla="*/ 364 w 364"/>
                <a:gd name="T11" fmla="*/ 424 h 5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4" h="578">
                  <a:moveTo>
                    <a:pt x="364" y="424"/>
                  </a:moveTo>
                  <a:lnTo>
                    <a:pt x="364" y="0"/>
                  </a:lnTo>
                  <a:lnTo>
                    <a:pt x="0" y="0"/>
                  </a:lnTo>
                  <a:lnTo>
                    <a:pt x="0" y="578"/>
                  </a:lnTo>
                  <a:lnTo>
                    <a:pt x="232" y="578"/>
                  </a:lnTo>
                  <a:lnTo>
                    <a:pt x="364" y="424"/>
                  </a:lnTo>
                  <a:close/>
                </a:path>
              </a:pathLst>
            </a:custGeom>
            <a:noFill/>
            <a:ln w="158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6" name="Freeform 17"/>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9525">
              <a:solidFill>
                <a:schemeClr val="bg1"/>
              </a:solidFill>
              <a:round/>
              <a:headEnd/>
              <a:tailEnd/>
            </a:ln>
          </p:spPr>
          <p:txBody>
            <a:bodyPr/>
            <a:lstStyle/>
            <a:p>
              <a:endParaRPr lang="en-US"/>
            </a:p>
          </p:txBody>
        </p:sp>
        <p:sp>
          <p:nvSpPr>
            <p:cNvPr id="1037" name="Freeform 18"/>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1588">
              <a:solidFill>
                <a:schemeClr val="bg1"/>
              </a:solidFill>
              <a:prstDash val="solid"/>
              <a:round/>
              <a:headEnd/>
              <a:tailEnd/>
            </a:ln>
          </p:spPr>
          <p:txBody>
            <a:bodyPr/>
            <a:lstStyle/>
            <a:p>
              <a:endParaRPr lang="en-US"/>
            </a:p>
          </p:txBody>
        </p:sp>
      </p:grpSp>
      <p:sp>
        <p:nvSpPr>
          <p:cNvPr id="11" name="Rectangle 6"/>
          <p:cNvSpPr>
            <a:spLocks noChangeArrowheads="1"/>
          </p:cNvSpPr>
          <p:nvPr userDrawn="1"/>
        </p:nvSpPr>
        <p:spPr bwMode="auto">
          <a:xfrm>
            <a:off x="0" y="6570663"/>
            <a:ext cx="3781425" cy="261937"/>
          </a:xfrm>
          <a:prstGeom prst="rect">
            <a:avLst/>
          </a:prstGeom>
          <a:noFill/>
          <a:ln w="12700" algn="ctr">
            <a:noFill/>
            <a:miter lim="800000"/>
            <a:headEnd/>
            <a:tailEnd/>
          </a:ln>
          <a:effectLst/>
        </p:spPr>
        <p:txBody>
          <a:bodyPr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100" dirty="0">
                <a:solidFill>
                  <a:srgbClr val="FFFFCC"/>
                </a:solidFill>
                <a:latin typeface="Arial" panose="020B0604020202020204" pitchFamily="34" charset="0"/>
              </a:rPr>
              <a:t>Copyright © 2021, ABES Engineering College</a:t>
            </a:r>
          </a:p>
        </p:txBody>
      </p:sp>
      <p:pic>
        <p:nvPicPr>
          <p:cNvPr id="1034" name="Picture 8" descr="ABES ENGINEERING COLLEGE, Ghāziābād"/>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2"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p:hf hdr="0" ftr="0" dt="0"/>
  <p:txStyles>
    <p:titleStyle>
      <a:lvl1pPr algn="l" rtl="0" eaLnBrk="0" fontAlgn="base" hangingPunct="0">
        <a:spcBef>
          <a:spcPct val="0"/>
        </a:spcBef>
        <a:spcAft>
          <a:spcPct val="0"/>
        </a:spcAft>
        <a:defRPr lang="en-US" altLang="en-US" sz="3200" b="1" dirty="0" smtClean="0">
          <a:solidFill>
            <a:schemeClr val="tx2">
              <a:lumMod val="85000"/>
              <a:lumOff val="15000"/>
            </a:schemeClr>
          </a:solidFill>
          <a:effectLst/>
          <a:latin typeface="+mn-lt"/>
          <a:ea typeface="+mj-ea"/>
          <a:cs typeface="+mj-cs"/>
        </a:defRPr>
      </a:lvl1pPr>
      <a:lvl2pPr algn="l" rtl="0" eaLnBrk="0" fontAlgn="base" hangingPunct="0">
        <a:spcBef>
          <a:spcPct val="0"/>
        </a:spcBef>
        <a:spcAft>
          <a:spcPct val="0"/>
        </a:spcAft>
        <a:defRPr sz="3200" b="1">
          <a:solidFill>
            <a:srgbClr val="FFFFFF"/>
          </a:solidFill>
          <a:latin typeface="Arial" charset="0"/>
        </a:defRPr>
      </a:lvl2pPr>
      <a:lvl3pPr algn="l" rtl="0" eaLnBrk="0" fontAlgn="base" hangingPunct="0">
        <a:spcBef>
          <a:spcPct val="0"/>
        </a:spcBef>
        <a:spcAft>
          <a:spcPct val="0"/>
        </a:spcAft>
        <a:defRPr sz="3200" b="1">
          <a:solidFill>
            <a:srgbClr val="FFFFFF"/>
          </a:solidFill>
          <a:latin typeface="Arial" charset="0"/>
        </a:defRPr>
      </a:lvl3pPr>
      <a:lvl4pPr algn="l" rtl="0" eaLnBrk="0" fontAlgn="base" hangingPunct="0">
        <a:spcBef>
          <a:spcPct val="0"/>
        </a:spcBef>
        <a:spcAft>
          <a:spcPct val="0"/>
        </a:spcAft>
        <a:defRPr sz="3200" b="1">
          <a:solidFill>
            <a:srgbClr val="FFFFFF"/>
          </a:solidFill>
          <a:latin typeface="Arial" charset="0"/>
        </a:defRPr>
      </a:lvl4pPr>
      <a:lvl5pPr algn="l" rtl="0" eaLnBrk="0" fontAlgn="base" hangingPunct="0">
        <a:spcBef>
          <a:spcPct val="0"/>
        </a:spcBef>
        <a:spcAft>
          <a:spcPct val="0"/>
        </a:spcAft>
        <a:defRPr sz="3200" b="1">
          <a:solidFill>
            <a:srgbClr val="FFFFFF"/>
          </a:solidFill>
          <a:latin typeface="Arial" charset="0"/>
        </a:defRPr>
      </a:lvl5pPr>
      <a:lvl6pPr marL="457200" algn="l" rtl="0" fontAlgn="base">
        <a:spcBef>
          <a:spcPct val="0"/>
        </a:spcBef>
        <a:spcAft>
          <a:spcPct val="0"/>
        </a:spcAft>
        <a:defRPr sz="3200" b="1">
          <a:solidFill>
            <a:srgbClr val="FFFFFF"/>
          </a:solidFill>
          <a:latin typeface="Arial" charset="0"/>
        </a:defRPr>
      </a:lvl6pPr>
      <a:lvl7pPr marL="914400" algn="l" rtl="0" fontAlgn="base">
        <a:spcBef>
          <a:spcPct val="0"/>
        </a:spcBef>
        <a:spcAft>
          <a:spcPct val="0"/>
        </a:spcAft>
        <a:defRPr sz="3200" b="1">
          <a:solidFill>
            <a:srgbClr val="FFFFFF"/>
          </a:solidFill>
          <a:latin typeface="Arial" charset="0"/>
        </a:defRPr>
      </a:lvl7pPr>
      <a:lvl8pPr marL="1371600" algn="l" rtl="0" fontAlgn="base">
        <a:spcBef>
          <a:spcPct val="0"/>
        </a:spcBef>
        <a:spcAft>
          <a:spcPct val="0"/>
        </a:spcAft>
        <a:defRPr sz="3200" b="1">
          <a:solidFill>
            <a:srgbClr val="FFFFFF"/>
          </a:solidFill>
          <a:latin typeface="Arial" charset="0"/>
        </a:defRPr>
      </a:lvl8pPr>
      <a:lvl9pPr marL="1828800" algn="l" rtl="0" fontAlgn="base">
        <a:spcBef>
          <a:spcPct val="0"/>
        </a:spcBef>
        <a:spcAft>
          <a:spcPct val="0"/>
        </a:spcAft>
        <a:defRPr sz="3200" b="1">
          <a:solidFill>
            <a:srgbClr val="FFFFFF"/>
          </a:solidFill>
          <a:latin typeface="Arial" charset="0"/>
        </a:defRPr>
      </a:lvl9pPr>
    </p:titleStyle>
    <p:bodyStyle>
      <a:lvl1pPr marL="342900" indent="-342900" algn="l" rtl="0" eaLnBrk="0" fontAlgn="base" hangingPunct="0">
        <a:spcBef>
          <a:spcPct val="20000"/>
        </a:spcBef>
        <a:spcAft>
          <a:spcPct val="0"/>
        </a:spcAft>
        <a:buClr>
          <a:srgbClr val="003366"/>
        </a:buClr>
        <a:buFont typeface="Wingdings" panose="05000000000000000000" pitchFamily="2" charset="2"/>
        <a:buChar char="Ø"/>
        <a:defRPr sz="2400">
          <a:solidFill>
            <a:srgbClr val="000000"/>
          </a:solidFill>
          <a:latin typeface="+mn-lt"/>
          <a:ea typeface="+mn-ea"/>
          <a:cs typeface="+mn-cs"/>
        </a:defRPr>
      </a:lvl1pPr>
      <a:lvl2pPr marL="742950" indent="-285750" algn="l" rtl="0" eaLnBrk="0" fontAlgn="base" hangingPunct="0">
        <a:spcBef>
          <a:spcPct val="20000"/>
        </a:spcBef>
        <a:spcAft>
          <a:spcPct val="0"/>
        </a:spcAft>
        <a:buClr>
          <a:srgbClr val="003366"/>
        </a:buClr>
        <a:buFont typeface="Wingdings" panose="05000000000000000000" pitchFamily="2" charset="2"/>
        <a:buChar char="§"/>
        <a:defRPr>
          <a:solidFill>
            <a:srgbClr val="000000"/>
          </a:solidFill>
          <a:latin typeface="+mn-lt"/>
        </a:defRPr>
      </a:lvl2pPr>
      <a:lvl3pPr marL="11430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3pPr>
      <a:lvl4pPr marL="16002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4pPr>
      <a:lvl5pPr marL="2057400" indent="-228600" algn="l" rtl="0" eaLnBrk="0" fontAlgn="base" hangingPunct="0">
        <a:spcBef>
          <a:spcPct val="20000"/>
        </a:spcBef>
        <a:spcAft>
          <a:spcPct val="0"/>
        </a:spcAft>
        <a:buClr>
          <a:srgbClr val="003366"/>
        </a:buClr>
        <a:buChar char="•"/>
        <a:defRPr>
          <a:solidFill>
            <a:srgbClr val="000000"/>
          </a:solidFill>
          <a:latin typeface="+mn-lt"/>
        </a:defRPr>
      </a:lvl5pPr>
      <a:lvl6pPr marL="2514600" indent="-228600" algn="l" rtl="0" fontAlgn="base">
        <a:spcBef>
          <a:spcPct val="20000"/>
        </a:spcBef>
        <a:spcAft>
          <a:spcPct val="0"/>
        </a:spcAft>
        <a:buClr>
          <a:srgbClr val="003366"/>
        </a:buClr>
        <a:buChar char="•"/>
        <a:defRPr>
          <a:solidFill>
            <a:srgbClr val="000000"/>
          </a:solidFill>
          <a:latin typeface="+mn-lt"/>
        </a:defRPr>
      </a:lvl6pPr>
      <a:lvl7pPr marL="2971800" indent="-228600" algn="l" rtl="0" fontAlgn="base">
        <a:spcBef>
          <a:spcPct val="20000"/>
        </a:spcBef>
        <a:spcAft>
          <a:spcPct val="0"/>
        </a:spcAft>
        <a:buClr>
          <a:srgbClr val="003366"/>
        </a:buClr>
        <a:buChar char="•"/>
        <a:defRPr>
          <a:solidFill>
            <a:srgbClr val="000000"/>
          </a:solidFill>
          <a:latin typeface="+mn-lt"/>
        </a:defRPr>
      </a:lvl7pPr>
      <a:lvl8pPr marL="3429000" indent="-228600" algn="l" rtl="0" fontAlgn="base">
        <a:spcBef>
          <a:spcPct val="20000"/>
        </a:spcBef>
        <a:spcAft>
          <a:spcPct val="0"/>
        </a:spcAft>
        <a:buClr>
          <a:srgbClr val="003366"/>
        </a:buClr>
        <a:buChar char="•"/>
        <a:defRPr>
          <a:solidFill>
            <a:srgbClr val="000000"/>
          </a:solidFill>
          <a:latin typeface="+mn-lt"/>
        </a:defRPr>
      </a:lvl8pPr>
      <a:lvl9pPr marL="3886200" indent="-228600" algn="l" rtl="0" fontAlgn="base">
        <a:spcBef>
          <a:spcPct val="20000"/>
        </a:spcBef>
        <a:spcAft>
          <a:spcPct val="0"/>
        </a:spcAft>
        <a:buClr>
          <a:srgbClr val="003366"/>
        </a:buClr>
        <a:buChar char="•"/>
        <a:defRPr>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48.emf"/></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1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1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2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80.emf"/><Relationship Id="rId4" Type="http://schemas.openxmlformats.org/officeDocument/2006/relationships/image" Target="../media/image17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191.emf"/></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46.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47.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4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41.emf"/></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90600" y="1143000"/>
            <a:ext cx="11049000" cy="2438400"/>
          </a:xfrm>
        </p:spPr>
        <p:style>
          <a:lnRef idx="2">
            <a:schemeClr val="accent4"/>
          </a:lnRef>
          <a:fillRef idx="1">
            <a:schemeClr val="lt1"/>
          </a:fillRef>
          <a:effectRef idx="0">
            <a:schemeClr val="accent4"/>
          </a:effectRef>
          <a:fontRef idx="minor">
            <a:schemeClr val="dk1"/>
          </a:fontRef>
        </p:style>
        <p:txBody>
          <a:bodyPr/>
          <a:lstStyle/>
          <a:p>
            <a:pPr eaLnBrk="1" hangingPunct="1">
              <a:defRPr/>
            </a:pPr>
            <a:r>
              <a:rPr lang="en-US" altLang="en-US" sz="4400" dirty="0"/>
              <a:t> 3.Python Collections and Sequences</a:t>
            </a:r>
          </a:p>
        </p:txBody>
      </p:sp>
      <p:sp>
        <p:nvSpPr>
          <p:cNvPr id="5124" name="Rectangle 10"/>
          <p:cNvSpPr>
            <a:spLocks noChangeArrowheads="1"/>
          </p:cNvSpPr>
          <p:nvPr/>
        </p:nvSpPr>
        <p:spPr bwMode="auto">
          <a:xfrm>
            <a:off x="1600200" y="1930400"/>
            <a:ext cx="6934200" cy="5715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eaLnBrk="1" hangingPunct="1">
              <a:buFont typeface="Wingdings" panose="05000000000000000000" pitchFamily="2" charset="2"/>
              <a:buNone/>
            </a:pPr>
            <a:endParaRPr lang="en-US" altLang="en-US" b="1">
              <a:solidFill>
                <a:srgbClr val="FFCC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 Creation of   Non Empty String </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pic>
        <p:nvPicPr>
          <p:cNvPr id="7" name="Picture 6">
            <a:extLst>
              <a:ext uri="{FF2B5EF4-FFF2-40B4-BE49-F238E27FC236}">
                <a16:creationId xmlns:a16="http://schemas.microsoft.com/office/drawing/2014/main" id="{2520EF73-A7BA-439A-B6D4-70AA7A1EC89D}"/>
              </a:ext>
            </a:extLst>
          </p:cNvPr>
          <p:cNvPicPr/>
          <p:nvPr/>
        </p:nvPicPr>
        <p:blipFill>
          <a:blip r:embed="rId3"/>
          <a:stretch>
            <a:fillRect/>
          </a:stretch>
        </p:blipFill>
        <p:spPr>
          <a:xfrm>
            <a:off x="2785904" y="3415145"/>
            <a:ext cx="6620192" cy="1912652"/>
          </a:xfrm>
          <a:prstGeom prst="rect">
            <a:avLst/>
          </a:prstGeom>
        </p:spPr>
      </p:pic>
      <p:sp>
        <p:nvSpPr>
          <p:cNvPr id="3" name="TextBox 2">
            <a:extLst>
              <a:ext uri="{FF2B5EF4-FFF2-40B4-BE49-F238E27FC236}">
                <a16:creationId xmlns:a16="http://schemas.microsoft.com/office/drawing/2014/main" id="{AB6507D6-8FA0-444B-993F-8A7581DD7E31}"/>
              </a:ext>
            </a:extLst>
          </p:cNvPr>
          <p:cNvSpPr txBox="1"/>
          <p:nvPr/>
        </p:nvSpPr>
        <p:spPr>
          <a:xfrm>
            <a:off x="463550" y="1791145"/>
            <a:ext cx="10661649" cy="1292662"/>
          </a:xfrm>
          <a:prstGeom prst="rect">
            <a:avLst/>
          </a:prstGeom>
          <a:noFill/>
        </p:spPr>
        <p:txBody>
          <a:bodyPr wrap="square" rtlCol="0">
            <a:spAutoFit/>
          </a:bodyPr>
          <a:lstStyle/>
          <a:p>
            <a:pPr marL="285750" indent="-285750" algn="just">
              <a:buFont typeface="Wingdings" panose="05000000000000000000" pitchFamily="2" charset="2"/>
              <a:buChar char="q"/>
            </a:pPr>
            <a:r>
              <a:rPr lang="en-IN" sz="2000" dirty="0">
                <a:effectLst/>
                <a:latin typeface="+mn-lt"/>
                <a:ea typeface="Calibri" panose="020F0502020204030204" pitchFamily="34" charset="0"/>
                <a:cs typeface="Calibri" panose="020F0502020204030204" pitchFamily="34" charset="0"/>
              </a:rPr>
              <a:t>A non-empty string is a sequence of alphanumeric character with at least one character.</a:t>
            </a:r>
          </a:p>
          <a:p>
            <a:pPr marL="285750" indent="-285750" algn="just">
              <a:buFont typeface="Wingdings" panose="05000000000000000000" pitchFamily="2" charset="2"/>
              <a:buChar char="q"/>
            </a:pPr>
            <a:endParaRPr lang="en-IN" sz="2000" dirty="0">
              <a:latin typeface="+mn-lt"/>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n-IN" sz="2000" dirty="0">
                <a:latin typeface="+mn-lt"/>
                <a:ea typeface="Calibri" panose="020F0502020204030204" pitchFamily="34" charset="0"/>
              </a:rPr>
              <a:t>A</a:t>
            </a:r>
            <a:r>
              <a:rPr lang="en-IN" sz="2000" dirty="0">
                <a:effectLst/>
                <a:latin typeface="+mn-lt"/>
                <a:ea typeface="Calibri" panose="020F0502020204030204" pitchFamily="34" charset="0"/>
              </a:rPr>
              <a:t> non-empty string is created by using single quotes and double quotes</a:t>
            </a:r>
            <a:endParaRPr lang="en-US" sz="2000" dirty="0">
              <a:effectLst/>
              <a:latin typeface="+mn-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5145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Loops and Conditions on Tuples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1200" dirty="0">
              <a:solidFill>
                <a:schemeClr val="tx1"/>
              </a:solidFill>
              <a:latin typeface="+mj-lt"/>
              <a:cs typeface="Calibri" panose="020F0502020204030204" pitchFamily="34"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33137" y="3860284"/>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1143000" y="4788093"/>
            <a:ext cx="10896600" cy="880369"/>
          </a:xfrm>
          <a:prstGeom prst="rect">
            <a:avLst/>
          </a:prstGeom>
          <a:noFill/>
        </p:spPr>
        <p:txBody>
          <a:bodyPr wrap="square" rtlCol="0">
            <a:spAutoFit/>
          </a:bodyPr>
          <a:lstStyle/>
          <a:p>
            <a:pPr marL="285750" marR="0" indent="-285750">
              <a:lnSpc>
                <a:spcPct val="150000"/>
              </a:lnSpc>
              <a:spcBef>
                <a:spcPts val="0"/>
              </a:spcBef>
              <a:spcAft>
                <a:spcPts val="800"/>
              </a:spcAft>
              <a:buFont typeface="Wingdings" panose="05000000000000000000" pitchFamily="2" charset="2"/>
              <a:buChar char="q"/>
            </a:pPr>
            <a:r>
              <a:rPr lang="en-IN" sz="1800" b="1" dirty="0">
                <a:effectLst/>
                <a:latin typeface="Calibri" panose="020F0502020204030204" pitchFamily="34" charset="0"/>
                <a:ea typeface="Calibri" panose="020F0502020204030204" pitchFamily="34" charset="0"/>
                <a:cs typeface="Calibri" panose="020F0502020204030204" pitchFamily="34" charset="0"/>
              </a:rPr>
              <a:t>In this example</a:t>
            </a:r>
            <a:r>
              <a:rPr lang="en-IN" sz="1800" dirty="0">
                <a:effectLst/>
                <a:latin typeface="Calibri" panose="020F0502020204030204" pitchFamily="34" charset="0"/>
                <a:ea typeface="Calibri" panose="020F0502020204030204" pitchFamily="34" charset="0"/>
                <a:cs typeface="Calibri" panose="020F0502020204030204" pitchFamily="34" charset="0"/>
              </a:rPr>
              <a:t> The elements are printed while iterating through for loop condition </a:t>
            </a:r>
            <a:r>
              <a:rPr lang="en-IN" sz="1800" b="1" dirty="0">
                <a:effectLst/>
                <a:latin typeface="Calibri" panose="020F0502020204030204" pitchFamily="34" charset="0"/>
                <a:ea typeface="Calibri" panose="020F0502020204030204" pitchFamily="34" charset="0"/>
                <a:cs typeface="Calibri" panose="020F0502020204030204" pitchFamily="34" charset="0"/>
              </a:rPr>
              <a:t>for in tuple_days </a:t>
            </a:r>
            <a:r>
              <a:rPr lang="en-IN" sz="1800" dirty="0">
                <a:effectLst/>
                <a:latin typeface="Calibri" panose="020F0502020204030204" pitchFamily="34" charset="0"/>
                <a:ea typeface="Calibri" panose="020F0502020204030204" pitchFamily="34" charset="0"/>
                <a:cs typeface="Calibri" panose="020F0502020204030204" pitchFamily="34" charset="0"/>
              </a:rPr>
              <a:t>and</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then we print the values of </a:t>
            </a:r>
            <a:r>
              <a:rPr lang="en-IN" sz="1800" b="1" dirty="0" err="1">
                <a:effectLst/>
                <a:latin typeface="Calibri" panose="020F0502020204030204" pitchFamily="34" charset="0"/>
                <a:ea typeface="Calibri" panose="020F0502020204030204" pitchFamily="34" charset="0"/>
                <a:cs typeface="Calibri" panose="020F0502020204030204" pitchFamily="34" charset="0"/>
              </a:rPr>
              <a:t>i</a:t>
            </a:r>
            <a:r>
              <a:rPr lang="en-IN" sz="1800" dirty="0">
                <a:effectLst/>
                <a:latin typeface="Calibri" panose="020F0502020204030204" pitchFamily="34" charset="0"/>
                <a:ea typeface="Calibri" panose="020F0502020204030204" pitchFamily="34" charset="0"/>
                <a:cs typeface="Calibri" panose="020F0502020204030204" pitchFamily="34" charset="0"/>
              </a:rPr>
              <a:t> in each iteration.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4" name="TextBox 3">
            <a:extLst>
              <a:ext uri="{FF2B5EF4-FFF2-40B4-BE49-F238E27FC236}">
                <a16:creationId xmlns:a16="http://schemas.microsoft.com/office/drawing/2014/main" id="{F62AD612-69D6-4CA3-946B-277501917AA6}"/>
              </a:ext>
            </a:extLst>
          </p:cNvPr>
          <p:cNvSpPr txBox="1"/>
          <p:nvPr/>
        </p:nvSpPr>
        <p:spPr>
          <a:xfrm>
            <a:off x="914400" y="1508581"/>
            <a:ext cx="9601200"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mj-lt"/>
              </a:rPr>
              <a:t>Tuple can be traversed using Loop</a:t>
            </a:r>
          </a:p>
          <a:p>
            <a:pPr marL="342900" indent="-342900">
              <a:buFont typeface="Wingdings" panose="05000000000000000000" pitchFamily="2" charset="2"/>
              <a:buChar char="q"/>
            </a:pPr>
            <a:endParaRPr lang="en-US" sz="2000" dirty="0">
              <a:latin typeface="+mj-lt"/>
            </a:endParaRPr>
          </a:p>
          <a:p>
            <a:pPr marL="342900" indent="-342900">
              <a:buFont typeface="Wingdings" panose="05000000000000000000" pitchFamily="2" charset="2"/>
              <a:buChar char="q"/>
            </a:pPr>
            <a:r>
              <a:rPr lang="en-IN" dirty="0">
                <a:effectLst/>
                <a:latin typeface="+mj-lt"/>
                <a:ea typeface="Calibri" panose="020F0502020204030204" pitchFamily="34" charset="0"/>
              </a:rPr>
              <a:t>Take the tuple named </a:t>
            </a:r>
            <a:r>
              <a:rPr lang="en-IN" i="1" dirty="0" err="1">
                <a:effectLst/>
                <a:latin typeface="+mj-lt"/>
                <a:ea typeface="Calibri" panose="020F0502020204030204" pitchFamily="34" charset="0"/>
              </a:rPr>
              <a:t>tuple_days</a:t>
            </a:r>
            <a:r>
              <a:rPr lang="en-IN" dirty="0">
                <a:effectLst/>
                <a:latin typeface="+mj-lt"/>
                <a:ea typeface="Calibri" panose="020F0502020204030204" pitchFamily="34" charset="0"/>
              </a:rPr>
              <a:t> and print all its elements</a:t>
            </a:r>
            <a:endParaRPr lang="en-US" dirty="0">
              <a:latin typeface="+mj-lt"/>
            </a:endParaRPr>
          </a:p>
        </p:txBody>
      </p:sp>
      <p:pic>
        <p:nvPicPr>
          <p:cNvPr id="20" name="Picture 19">
            <a:extLst>
              <a:ext uri="{FF2B5EF4-FFF2-40B4-BE49-F238E27FC236}">
                <a16:creationId xmlns:a16="http://schemas.microsoft.com/office/drawing/2014/main" id="{31472A41-7E3E-4366-BFBC-016B1ECCD134}"/>
              </a:ext>
            </a:extLst>
          </p:cNvPr>
          <p:cNvPicPr/>
          <p:nvPr/>
        </p:nvPicPr>
        <p:blipFill>
          <a:blip r:embed="rId3">
            <a:extLst>
              <a:ext uri="{28A0092B-C50C-407E-A947-70E740481C1C}">
                <a14:useLocalDpi xmlns:a14="http://schemas.microsoft.com/office/drawing/2010/main" val="0"/>
              </a:ext>
            </a:extLst>
          </a:blip>
          <a:stretch>
            <a:fillRect/>
          </a:stretch>
        </p:blipFill>
        <p:spPr>
          <a:xfrm>
            <a:off x="1981200" y="2524244"/>
            <a:ext cx="4552950" cy="2268855"/>
          </a:xfrm>
          <a:prstGeom prst="rect">
            <a:avLst/>
          </a:prstGeom>
        </p:spPr>
      </p:pic>
    </p:spTree>
    <p:extLst>
      <p:ext uri="{BB962C8B-B14F-4D97-AF65-F5344CB8AC3E}">
        <p14:creationId xmlns:p14="http://schemas.microsoft.com/office/powerpoint/2010/main" val="12305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Loops and Conditions on Tuples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1200" dirty="0">
              <a:solidFill>
                <a:schemeClr val="tx1"/>
              </a:solidFill>
              <a:latin typeface="+mj-lt"/>
              <a:cs typeface="Calibri" panose="020F0502020204030204" pitchFamily="34"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533400" y="1265862"/>
            <a:ext cx="10491537" cy="1292662"/>
          </a:xfrm>
          <a:prstGeom prst="rect">
            <a:avLst/>
          </a:prstGeom>
          <a:noFill/>
        </p:spPr>
        <p:txBody>
          <a:bodyPr wrap="square" rtlCol="0">
            <a:spAutoFit/>
          </a:bodyPr>
          <a:lstStyle/>
          <a:p>
            <a:pPr algn="just"/>
            <a:r>
              <a:rPr lang="en-IN" sz="2000" dirty="0">
                <a:effectLst/>
                <a:latin typeface="+mj-lt"/>
                <a:ea typeface="Calibri" panose="020F0502020204030204" pitchFamily="34" charset="0"/>
              </a:rPr>
              <a:t>Example:</a:t>
            </a:r>
          </a:p>
          <a:p>
            <a:pPr marL="342900" indent="-342900" algn="just">
              <a:buFont typeface="Wingdings" panose="05000000000000000000" pitchFamily="2" charset="2"/>
              <a:buChar char="q"/>
            </a:pPr>
            <a:r>
              <a:rPr lang="en-IN" sz="2000" dirty="0">
                <a:effectLst/>
                <a:latin typeface="+mj-lt"/>
                <a:ea typeface="Calibri" panose="020F0502020204030204" pitchFamily="34" charset="0"/>
              </a:rPr>
              <a:t>Let have a look to the example where we are placing a condition to return the values having word length greater than 3</a:t>
            </a:r>
            <a:r>
              <a:rPr lang="en-IN" sz="1800" b="1" dirty="0">
                <a:effectLst/>
                <a:latin typeface="Calibri" panose="020F0502020204030204" pitchFamily="34" charset="0"/>
                <a:ea typeface="Calibri" panose="020F0502020204030204" pitchFamily="34" charset="0"/>
              </a:rPr>
              <a:t>.</a:t>
            </a:r>
          </a:p>
          <a:p>
            <a:pPr algn="just"/>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pic>
        <p:nvPicPr>
          <p:cNvPr id="11" name="Picture 10">
            <a:extLst>
              <a:ext uri="{FF2B5EF4-FFF2-40B4-BE49-F238E27FC236}">
                <a16:creationId xmlns:a16="http://schemas.microsoft.com/office/drawing/2014/main" id="{C11E93B7-62C7-4B1F-9DD4-D52C978F42B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90800" y="2558524"/>
            <a:ext cx="5105400" cy="2397074"/>
          </a:xfrm>
          <a:prstGeom prst="rect">
            <a:avLst/>
          </a:prstGeom>
        </p:spPr>
      </p:pic>
      <p:sp>
        <p:nvSpPr>
          <p:cNvPr id="14" name="TextBox 13">
            <a:extLst>
              <a:ext uri="{FF2B5EF4-FFF2-40B4-BE49-F238E27FC236}">
                <a16:creationId xmlns:a16="http://schemas.microsoft.com/office/drawing/2014/main" id="{CAD403C9-06C1-46E4-ABC5-F00D2AD9D56A}"/>
              </a:ext>
            </a:extLst>
          </p:cNvPr>
          <p:cNvSpPr txBox="1"/>
          <p:nvPr/>
        </p:nvSpPr>
        <p:spPr>
          <a:xfrm>
            <a:off x="1066800" y="5151953"/>
            <a:ext cx="10439400" cy="880369"/>
          </a:xfrm>
          <a:prstGeom prst="rect">
            <a:avLst/>
          </a:prstGeom>
          <a:noFill/>
        </p:spPr>
        <p:txBody>
          <a:bodyPr wrap="square">
            <a:spAutoFit/>
          </a:bodyPr>
          <a:lstStyle/>
          <a:p>
            <a:pPr marL="285750" marR="0" indent="-285750" algn="just">
              <a:lnSpc>
                <a:spcPct val="150000"/>
              </a:lnSpc>
              <a:spcBef>
                <a:spcPts val="0"/>
              </a:spcBef>
              <a:spcAft>
                <a:spcPts val="800"/>
              </a:spcAft>
              <a:buFont typeface="Wingdings" panose="05000000000000000000" pitchFamily="2" charset="2"/>
              <a:buChar char="q"/>
            </a:pPr>
            <a:r>
              <a:rPr lang="en-IN" sz="1800" b="1" dirty="0">
                <a:effectLst/>
                <a:latin typeface="Calibri" panose="020F0502020204030204" pitchFamily="34" charset="0"/>
                <a:ea typeface="Calibri" panose="020F0502020204030204" pitchFamily="34" charset="0"/>
                <a:cs typeface="Calibri" panose="020F0502020204030204" pitchFamily="34" charset="0"/>
              </a:rPr>
              <a:t>In above example </a:t>
            </a:r>
            <a:r>
              <a:rPr lang="en-IN" b="1" dirty="0">
                <a:latin typeface="Calibri" panose="020F0502020204030204" pitchFamily="34" charset="0"/>
                <a:ea typeface="Calibri" panose="020F0502020204030204" pitchFamily="34" charset="0"/>
                <a:cs typeface="Calibri" panose="020F0502020204030204" pitchFamily="34" charset="0"/>
              </a:rPr>
              <a:t>,</a:t>
            </a:r>
            <a:r>
              <a:rPr lang="en-IN" sz="1800" dirty="0">
                <a:effectLst/>
                <a:latin typeface="Calibri" panose="020F0502020204030204" pitchFamily="34" charset="0"/>
                <a:ea typeface="Calibri" panose="020F0502020204030204" pitchFamily="34" charset="0"/>
                <a:cs typeface="Calibri" panose="020F0502020204030204" pitchFamily="34" charset="0"/>
              </a:rPr>
              <a:t> The elements are printed while iterating through for loop condition </a:t>
            </a:r>
            <a:r>
              <a:rPr lang="en-IN" sz="1800" b="1" dirty="0">
                <a:effectLst/>
                <a:latin typeface="Calibri" panose="020F0502020204030204" pitchFamily="34" charset="0"/>
                <a:ea typeface="Calibri" panose="020F0502020204030204" pitchFamily="34" charset="0"/>
                <a:cs typeface="Calibri" panose="020F0502020204030204" pitchFamily="34" charset="0"/>
              </a:rPr>
              <a:t>for in tuple_days </a:t>
            </a:r>
            <a:r>
              <a:rPr lang="en-IN" sz="1800" dirty="0">
                <a:effectLst/>
                <a:latin typeface="Calibri" panose="020F0502020204030204" pitchFamily="34" charset="0"/>
                <a:ea typeface="Calibri" panose="020F0502020204030204" pitchFamily="34" charset="0"/>
                <a:cs typeface="Calibri" panose="020F0502020204030204" pitchFamily="34" charset="0"/>
              </a:rPr>
              <a:t>and</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then we print the values of </a:t>
            </a:r>
            <a:r>
              <a:rPr lang="en-IN" sz="1800" b="1" dirty="0" err="1">
                <a:effectLst/>
                <a:latin typeface="Calibri" panose="020F0502020204030204" pitchFamily="34" charset="0"/>
                <a:ea typeface="Calibri" panose="020F0502020204030204" pitchFamily="34" charset="0"/>
                <a:cs typeface="Calibri" panose="020F0502020204030204" pitchFamily="34" charset="0"/>
              </a:rPr>
              <a:t>i</a:t>
            </a:r>
            <a:r>
              <a:rPr lang="en-IN" sz="1800" dirty="0">
                <a:effectLst/>
                <a:latin typeface="Calibri" panose="020F0502020204030204" pitchFamily="34" charset="0"/>
                <a:ea typeface="Calibri" panose="020F0502020204030204" pitchFamily="34" charset="0"/>
                <a:cs typeface="Calibri" panose="020F0502020204030204" pitchFamily="34" charset="0"/>
              </a:rPr>
              <a:t> in each iteration with the condition </a:t>
            </a:r>
            <a:r>
              <a:rPr lang="en-IN" sz="1800" b="1" dirty="0">
                <a:effectLst/>
                <a:latin typeface="Calibri" panose="020F0502020204030204" pitchFamily="34" charset="0"/>
                <a:ea typeface="Calibri" panose="020F0502020204030204" pitchFamily="34" charset="0"/>
                <a:cs typeface="Calibri" panose="020F0502020204030204" pitchFamily="34" charset="0"/>
              </a:rPr>
              <a:t>if(len(</a:t>
            </a:r>
            <a:r>
              <a:rPr lang="en-IN" sz="1800" b="1" dirty="0" err="1">
                <a:effectLst/>
                <a:latin typeface="Calibri" panose="020F0502020204030204" pitchFamily="34" charset="0"/>
                <a:ea typeface="Calibri" panose="020F0502020204030204" pitchFamily="34" charset="0"/>
                <a:cs typeface="Calibri" panose="020F0502020204030204" pitchFamily="34" charset="0"/>
              </a:rPr>
              <a:t>i</a:t>
            </a:r>
            <a:r>
              <a:rPr lang="en-IN" sz="1800" b="1" dirty="0">
                <a:effectLst/>
                <a:latin typeface="Calibri" panose="020F0502020204030204" pitchFamily="34" charset="0"/>
                <a:ea typeface="Calibri" panose="020F0502020204030204" pitchFamily="34" charset="0"/>
                <a:cs typeface="Calibri" panose="020F0502020204030204" pitchFamily="34" charset="0"/>
              </a:rPr>
              <a:t>)&gt;3)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533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Comparison between List and Tuple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1200" dirty="0">
              <a:solidFill>
                <a:schemeClr val="tx1"/>
              </a:solidFill>
              <a:latin typeface="+mj-lt"/>
              <a:cs typeface="Calibri" panose="020F0502020204030204" pitchFamily="34"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533400" y="1265862"/>
            <a:ext cx="10491537" cy="369332"/>
          </a:xfrm>
          <a:prstGeom prst="rect">
            <a:avLst/>
          </a:prstGeom>
          <a:noFill/>
        </p:spPr>
        <p:txBody>
          <a:bodyPr wrap="square" rtlCol="0">
            <a:spAutoFit/>
          </a:bodyPr>
          <a:lstStyle/>
          <a:p>
            <a:pPr algn="just"/>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graphicFrame>
        <p:nvGraphicFramePr>
          <p:cNvPr id="5" name="Object 4">
            <a:extLst>
              <a:ext uri="{FF2B5EF4-FFF2-40B4-BE49-F238E27FC236}">
                <a16:creationId xmlns:a16="http://schemas.microsoft.com/office/drawing/2014/main" id="{30AAC5AB-8BCA-46E6-86DC-DA88C4345110}"/>
              </a:ext>
            </a:extLst>
          </p:cNvPr>
          <p:cNvGraphicFramePr>
            <a:graphicFrameLocks noChangeAspect="1"/>
          </p:cNvGraphicFramePr>
          <p:nvPr>
            <p:extLst>
              <p:ext uri="{D42A27DB-BD31-4B8C-83A1-F6EECF244321}">
                <p14:modId xmlns:p14="http://schemas.microsoft.com/office/powerpoint/2010/main" val="2578780527"/>
              </p:ext>
            </p:extLst>
          </p:nvPr>
        </p:nvGraphicFramePr>
        <p:xfrm>
          <a:off x="1417456" y="1767066"/>
          <a:ext cx="9509490" cy="3767019"/>
        </p:xfrm>
        <a:graphic>
          <a:graphicData uri="http://schemas.openxmlformats.org/presentationml/2006/ole">
            <mc:AlternateContent xmlns:mc="http://schemas.openxmlformats.org/markup-compatibility/2006">
              <mc:Choice xmlns:v="urn:schemas-microsoft-com:vml" Requires="v">
                <p:oleObj name="Document" r:id="rId3" imgW="5746914" imgH="2276995" progId="Word.Document.12">
                  <p:embed/>
                </p:oleObj>
              </mc:Choice>
              <mc:Fallback>
                <p:oleObj name="Document" r:id="rId3" imgW="5746914" imgH="2276995" progId="Word.Document.12">
                  <p:embed/>
                  <p:pic>
                    <p:nvPicPr>
                      <p:cNvPr id="0" name=""/>
                      <p:cNvPicPr/>
                      <p:nvPr/>
                    </p:nvPicPr>
                    <p:blipFill>
                      <a:blip r:embed="rId4"/>
                      <a:stretch>
                        <a:fillRect/>
                      </a:stretch>
                    </p:blipFill>
                    <p:spPr>
                      <a:xfrm>
                        <a:off x="1417456" y="1767066"/>
                        <a:ext cx="9509490" cy="3767019"/>
                      </a:xfrm>
                      <a:prstGeom prst="rect">
                        <a:avLst/>
                      </a:prstGeom>
                    </p:spPr>
                  </p:pic>
                </p:oleObj>
              </mc:Fallback>
            </mc:AlternateContent>
          </a:graphicData>
        </a:graphic>
      </p:graphicFrame>
    </p:spTree>
    <p:extLst>
      <p:ext uri="{BB962C8B-B14F-4D97-AF65-F5344CB8AC3E}">
        <p14:creationId xmlns:p14="http://schemas.microsoft.com/office/powerpoint/2010/main" val="3868684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Practice Exercises: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indent="0">
              <a:lnSpc>
                <a:spcPct val="150000"/>
              </a:lnSpc>
              <a:spcBef>
                <a:spcPts val="0"/>
              </a:spcBef>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Exercise</a:t>
            </a:r>
            <a:r>
              <a:rPr lang="en-IN" sz="1800" dirty="0">
                <a:effectLst/>
                <a:latin typeface="Calibri" panose="020F0502020204030204" pitchFamily="34" charset="0"/>
                <a:ea typeface="Calibri" panose="020F0502020204030204" pitchFamily="34" charset="0"/>
                <a:cs typeface="Times New Roman" panose="02020603050405020304" pitchFamily="18" charset="0"/>
              </a:rPr>
              <a:t>: Write Python program to join two input tuples, if their first element is common.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indent="0">
              <a:lnSpc>
                <a:spcPct val="150000"/>
              </a:lnSpc>
              <a:spcBef>
                <a:spcPts val="0"/>
              </a:spcBef>
              <a:spcAft>
                <a:spcPts val="800"/>
              </a:spcAft>
              <a:buNone/>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1200" dirty="0">
              <a:solidFill>
                <a:schemeClr val="tx1"/>
              </a:solidFill>
              <a:latin typeface="+mj-lt"/>
              <a:cs typeface="Calibri" panose="020F0502020204030204" pitchFamily="34"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57199" y="1324564"/>
            <a:ext cx="10972801" cy="369332"/>
          </a:xfrm>
          <a:prstGeom prst="rect">
            <a:avLst/>
          </a:prstGeom>
          <a:noFill/>
        </p:spPr>
        <p:txBody>
          <a:bodyPr wrap="square" rtlCol="0">
            <a:spAutoFit/>
          </a:bodyPr>
          <a:lstStyle/>
          <a:p>
            <a:pPr algn="just"/>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457200" y="2070300"/>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pic>
        <p:nvPicPr>
          <p:cNvPr id="9" name="Picture 8">
            <a:extLst>
              <a:ext uri="{FF2B5EF4-FFF2-40B4-BE49-F238E27FC236}">
                <a16:creationId xmlns:a16="http://schemas.microsoft.com/office/drawing/2014/main" id="{BA16DFED-66F9-486A-8782-4D755F17F546}"/>
              </a:ext>
            </a:extLst>
          </p:cNvPr>
          <p:cNvPicPr/>
          <p:nvPr/>
        </p:nvPicPr>
        <p:blipFill>
          <a:blip r:embed="rId3"/>
          <a:stretch>
            <a:fillRect/>
          </a:stretch>
        </p:blipFill>
        <p:spPr>
          <a:xfrm>
            <a:off x="2438400" y="1983848"/>
            <a:ext cx="5422035" cy="3581400"/>
          </a:xfrm>
          <a:prstGeom prst="rect">
            <a:avLst/>
          </a:prstGeom>
        </p:spPr>
      </p:pic>
    </p:spTree>
    <p:extLst>
      <p:ext uri="{BB962C8B-B14F-4D97-AF65-F5344CB8AC3E}">
        <p14:creationId xmlns:p14="http://schemas.microsoft.com/office/powerpoint/2010/main" val="58208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Dictionaries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marL="0" indent="0" algn="just" eaLnBrk="1" hangingPunct="1">
              <a:spcBef>
                <a:spcPts val="100"/>
              </a:spcBef>
              <a:buNone/>
            </a:pPr>
            <a:endParaRPr lang="en-US" altLang="en-US" sz="2000" dirty="0"/>
          </a:p>
          <a:p>
            <a:pPr marL="0" indent="0" algn="just" eaLnBrk="1" hangingPunct="1">
              <a:spcBef>
                <a:spcPts val="100"/>
              </a:spcBef>
              <a:buNone/>
            </a:pPr>
            <a:endParaRPr lang="en-US" altLang="en-US" sz="2000" dirty="0"/>
          </a:p>
          <a:p>
            <a:r>
              <a:rPr lang="en-IN" sz="2800" dirty="0"/>
              <a:t>Dictionary is a unique data collection of Python which stores the key-value pair. </a:t>
            </a:r>
            <a:endParaRPr lang="en-US" sz="2800" dirty="0"/>
          </a:p>
          <a:p>
            <a:pPr lvl="1"/>
            <a:r>
              <a:rPr lang="en-IN" sz="2200" dirty="0"/>
              <a:t>The user can add an element by giving a user-defined index called a </a:t>
            </a:r>
            <a:r>
              <a:rPr lang="en-IN" sz="2200" b="1" dirty="0"/>
              <a:t>key</a:t>
            </a:r>
            <a:r>
              <a:rPr lang="en-IN" sz="2200" dirty="0"/>
              <a:t>.</a:t>
            </a:r>
          </a:p>
          <a:p>
            <a:pPr lvl="1"/>
            <a:r>
              <a:rPr lang="en-IN" sz="2200" dirty="0"/>
              <a:t>Each key and its corresponding value makes the key-value pair in dictionary.</a:t>
            </a:r>
          </a:p>
          <a:p>
            <a:pPr lvl="1"/>
            <a:r>
              <a:rPr lang="en-IN" sz="2200" dirty="0"/>
              <a:t>This key-value pair is considered as one item in dictionary.</a:t>
            </a:r>
          </a:p>
          <a:p>
            <a:endParaRPr lang="en-IN" sz="2800"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191000"/>
            <a:ext cx="5791200" cy="1981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Introduction </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r>
              <a:rPr lang="en-IN" sz="2800" dirty="0"/>
              <a:t>In dictionaries, the indexes are not by default. (such as 0 in string, list, </a:t>
            </a:r>
            <a:r>
              <a:rPr lang="en-IN" sz="2800" dirty="0" err="1"/>
              <a:t>tuple</a:t>
            </a:r>
            <a:r>
              <a:rPr lang="en-IN" sz="2800" dirty="0"/>
              <a:t>).</a:t>
            </a:r>
          </a:p>
          <a:p>
            <a:r>
              <a:rPr lang="en-IN" sz="2800" b="1" dirty="0"/>
              <a:t>{} is the representation of Dictionary</a:t>
            </a:r>
          </a:p>
          <a:p>
            <a:r>
              <a:rPr lang="en-IN" sz="2800" dirty="0"/>
              <a:t>Creation of Dictionary</a:t>
            </a:r>
          </a:p>
          <a:p>
            <a:pPr lvl="1"/>
            <a:r>
              <a:rPr lang="en-IN" sz="2200" dirty="0"/>
              <a:t>An empty dictionary can be created as </a:t>
            </a:r>
          </a:p>
          <a:p>
            <a:pPr lvl="1"/>
            <a:endParaRPr lang="en-IN" sz="2200" dirty="0"/>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3886199"/>
            <a:ext cx="3200400" cy="20588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Example-1</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lvl="1"/>
            <a:r>
              <a:rPr lang="en-IN" sz="2200" b="1" dirty="0"/>
              <a:t>Creating an empty dictionary</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3733800" y="1905000"/>
            <a:ext cx="6511290" cy="373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Example-2</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lvl="1"/>
            <a:r>
              <a:rPr lang="en-IN" sz="2200" dirty="0"/>
              <a:t>Creating a non-empty dictionary</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2434113" y="2027530"/>
            <a:ext cx="8073073" cy="2953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108</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Accessing of Dictionary</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r>
              <a:rPr lang="en-IN" dirty="0"/>
              <a:t>In dictionary, the items are accessed by the keys. </a:t>
            </a:r>
          </a:p>
          <a:p>
            <a:endParaRPr lang="en-IN" sz="2000" dirty="0"/>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1371600" y="1676400"/>
            <a:ext cx="8275955" cy="38052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109</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lgn="l">
              <a:buAutoNum type="arabicPeriod"/>
            </a:pPr>
            <a:r>
              <a:rPr lang="en-US" i="0" dirty="0">
                <a:solidFill>
                  <a:srgbClr val="000000"/>
                </a:solidFill>
                <a:effectLst/>
              </a:rPr>
              <a:t>Output of following code?</a:t>
            </a:r>
            <a:endParaRPr lang="en-US" sz="2000" i="0" dirty="0">
              <a:solidFill>
                <a:srgbClr val="000000"/>
              </a:solidFill>
              <a:effectLst/>
            </a:endParaRPr>
          </a:p>
          <a:p>
            <a:pPr marL="457200" indent="-457200" algn="l">
              <a:buNone/>
            </a:pPr>
            <a:endParaRPr lang="en-US" sz="2000" i="0" dirty="0">
              <a:solidFill>
                <a:srgbClr val="000000"/>
              </a:solidFill>
              <a:effectLst/>
            </a:endParaRPr>
          </a:p>
          <a:p>
            <a:pPr marL="400050" lvl="1" indent="0">
              <a:buNone/>
            </a:pPr>
            <a:endParaRPr lang="en-US" sz="2000" dirty="0"/>
          </a:p>
          <a:p>
            <a:pPr marL="400050" lvl="1" indent="0">
              <a:buNone/>
            </a:pPr>
            <a:endParaRPr lang="en-US" sz="2000" dirty="0">
              <a:solidFill>
                <a:schemeClr val="tx1"/>
              </a:solidFill>
            </a:endParaRPr>
          </a:p>
          <a:p>
            <a:pPr marL="400050" lvl="1" indent="0">
              <a:buNone/>
            </a:pPr>
            <a:r>
              <a:rPr lang="en-US" sz="2000" dirty="0">
                <a:solidFill>
                  <a:schemeClr val="tx1"/>
                </a:solidFill>
              </a:rPr>
              <a:t>A) </a:t>
            </a:r>
            <a:r>
              <a:rPr lang="en-US" sz="2000" dirty="0">
                <a:solidFill>
                  <a:srgbClr val="C00000"/>
                </a:solidFill>
              </a:rPr>
              <a:t>‘Java’</a:t>
            </a:r>
            <a:endParaRPr lang="en-US" sz="2000" dirty="0"/>
          </a:p>
          <a:p>
            <a:pPr marL="400050" lvl="1" indent="0">
              <a:buNone/>
            </a:pPr>
            <a:r>
              <a:rPr lang="en-US" sz="2000" dirty="0"/>
              <a:t> </a:t>
            </a:r>
          </a:p>
          <a:p>
            <a:pPr marL="400050" lvl="1" indent="0">
              <a:buNone/>
            </a:pPr>
            <a:r>
              <a:rPr lang="en-US" sz="2000" dirty="0"/>
              <a:t>B) </a:t>
            </a:r>
            <a:r>
              <a:rPr lang="en-US" sz="2000" dirty="0">
                <a:solidFill>
                  <a:srgbClr val="C00000"/>
                </a:solidFill>
              </a:rPr>
              <a:t>‘Python’</a:t>
            </a:r>
            <a:endParaRPr lang="en-US" sz="2000" dirty="0"/>
          </a:p>
          <a:p>
            <a:pPr marL="400050" lvl="1" indent="0">
              <a:buNone/>
            </a:pPr>
            <a:endParaRPr lang="en-US" sz="2000" dirty="0"/>
          </a:p>
          <a:p>
            <a:pPr marL="400050" lvl="1" indent="0">
              <a:buNone/>
            </a:pPr>
            <a:r>
              <a:rPr lang="en-US" sz="2000" dirty="0"/>
              <a:t>C) </a:t>
            </a:r>
            <a:r>
              <a:rPr lang="en-US" sz="2000" dirty="0" err="1">
                <a:solidFill>
                  <a:srgbClr val="C00000"/>
                </a:solidFill>
              </a:rPr>
              <a:t>KeyError</a:t>
            </a:r>
            <a:r>
              <a:rPr lang="en-US" sz="2000" dirty="0">
                <a:solidFill>
                  <a:srgbClr val="C00000"/>
                </a:solidFill>
              </a:rPr>
              <a:t> </a:t>
            </a:r>
            <a:r>
              <a:rPr lang="en-US" sz="2000" dirty="0"/>
              <a:t> </a:t>
            </a:r>
          </a:p>
          <a:p>
            <a:pPr marL="400050" lvl="1" indent="0">
              <a:buNone/>
            </a:pPr>
            <a:endParaRPr lang="en-US" sz="2000" dirty="0"/>
          </a:p>
          <a:p>
            <a:pPr marL="400050" lvl="1" indent="0">
              <a:buNone/>
            </a:pPr>
            <a:r>
              <a:rPr lang="en-US" sz="2000" dirty="0"/>
              <a:t>D</a:t>
            </a:r>
            <a:r>
              <a:rPr lang="en-US" sz="2000" dirty="0">
                <a:solidFill>
                  <a:schemeClr val="tx1"/>
                </a:solidFill>
              </a:rPr>
              <a:t>)</a:t>
            </a:r>
            <a:r>
              <a:rPr lang="en-US" sz="2000" dirty="0">
                <a:solidFill>
                  <a:srgbClr val="CC0099"/>
                </a:solidFill>
              </a:rPr>
              <a:t> </a:t>
            </a:r>
            <a:r>
              <a:rPr lang="en-US" sz="2000" dirty="0">
                <a:solidFill>
                  <a:srgbClr val="C00000"/>
                </a:solidFill>
              </a:rPr>
              <a:t>None of above</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10" name="Arrow: Right 9">
            <a:extLst>
              <a:ext uri="{FF2B5EF4-FFF2-40B4-BE49-F238E27FC236}">
                <a16:creationId xmlns:a16="http://schemas.microsoft.com/office/drawing/2014/main" id="{135D874B-344A-4385-96F4-F94A88E016ED}"/>
              </a:ext>
            </a:extLst>
          </p:cNvPr>
          <p:cNvSpPr/>
          <p:nvPr/>
        </p:nvSpPr>
        <p:spPr bwMode="auto">
          <a:xfrm rot="10800000">
            <a:off x="2590800" y="42672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pic>
        <p:nvPicPr>
          <p:cNvPr id="1027" name="Picture 3"/>
          <p:cNvPicPr>
            <a:picLocks noChangeAspect="1" noChangeArrowheads="1"/>
          </p:cNvPicPr>
          <p:nvPr/>
        </p:nvPicPr>
        <p:blipFill>
          <a:blip r:embed="rId3"/>
          <a:srcRect/>
          <a:stretch>
            <a:fillRect/>
          </a:stretch>
        </p:blipFill>
        <p:spPr bwMode="auto">
          <a:xfrm>
            <a:off x="838200" y="1905000"/>
            <a:ext cx="10334625" cy="847725"/>
          </a:xfrm>
          <a:prstGeom prst="rect">
            <a:avLst/>
          </a:prstGeom>
          <a:noFill/>
          <a:ln w="9525">
            <a:noFill/>
            <a:miter lim="800000"/>
            <a:headEnd/>
            <a:tailEnd/>
          </a:ln>
          <a:effectLst/>
        </p:spPr>
      </p:pic>
    </p:spTree>
    <p:extLst>
      <p:ext uri="{BB962C8B-B14F-4D97-AF65-F5344CB8AC3E}">
        <p14:creationId xmlns:p14="http://schemas.microsoft.com/office/powerpoint/2010/main" val="280641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4" end="4"/>
                                            </p:txEl>
                                          </p:spTgt>
                                        </p:tgtEl>
                                        <p:attrNameLst>
                                          <p:attrName>style.visibility</p:attrName>
                                        </p:attrNameLst>
                                      </p:cBhvr>
                                      <p:to>
                                        <p:strVal val="visible"/>
                                      </p:to>
                                    </p:set>
                                    <p:animEffect transition="in" filter="fade">
                                      <p:cBhvr>
                                        <p:cTn id="14" dur="1000"/>
                                        <p:tgtEl>
                                          <p:spTgt spid="24580">
                                            <p:txEl>
                                              <p:pRg st="4" end="4"/>
                                            </p:txEl>
                                          </p:spTgt>
                                        </p:tgtEl>
                                      </p:cBhvr>
                                    </p:animEffect>
                                    <p:anim calcmode="lin" valueType="num">
                                      <p:cBhvr>
                                        <p:cTn id="15"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4580">
                                            <p:txEl>
                                              <p:pRg st="5" end="5"/>
                                            </p:txEl>
                                          </p:spTgt>
                                        </p:tgtEl>
                                        <p:attrNameLst>
                                          <p:attrName>style.visibility</p:attrName>
                                        </p:attrNameLst>
                                      </p:cBhvr>
                                      <p:to>
                                        <p:strVal val="visible"/>
                                      </p:to>
                                    </p:set>
                                    <p:animEffect transition="in" filter="fade">
                                      <p:cBhvr>
                                        <p:cTn id="19" dur="1000"/>
                                        <p:tgtEl>
                                          <p:spTgt spid="24580">
                                            <p:txEl>
                                              <p:pRg st="5" end="5"/>
                                            </p:txEl>
                                          </p:spTgt>
                                        </p:tgtEl>
                                      </p:cBhvr>
                                    </p:animEffect>
                                    <p:anim calcmode="lin" valueType="num">
                                      <p:cBhvr>
                                        <p:cTn id="20" dur="10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24580">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580">
                                            <p:txEl>
                                              <p:pRg st="6" end="6"/>
                                            </p:txEl>
                                          </p:spTgt>
                                        </p:tgtEl>
                                        <p:attrNameLst>
                                          <p:attrName>style.visibility</p:attrName>
                                        </p:attrNameLst>
                                      </p:cBhvr>
                                      <p:to>
                                        <p:strVal val="visible"/>
                                      </p:to>
                                    </p:set>
                                    <p:animEffect transition="in" filter="fade">
                                      <p:cBhvr>
                                        <p:cTn id="24" dur="1000"/>
                                        <p:tgtEl>
                                          <p:spTgt spid="24580">
                                            <p:txEl>
                                              <p:pRg st="6" end="6"/>
                                            </p:txEl>
                                          </p:spTgt>
                                        </p:tgtEl>
                                      </p:cBhvr>
                                    </p:animEffect>
                                    <p:anim calcmode="lin" valueType="num">
                                      <p:cBhvr>
                                        <p:cTn id="25" dur="1000" fill="hold"/>
                                        <p:tgtEl>
                                          <p:spTgt spid="24580">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24580">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580">
                                            <p:txEl>
                                              <p:pRg st="8" end="8"/>
                                            </p:txEl>
                                          </p:spTgt>
                                        </p:tgtEl>
                                        <p:attrNameLst>
                                          <p:attrName>style.visibility</p:attrName>
                                        </p:attrNameLst>
                                      </p:cBhvr>
                                      <p:to>
                                        <p:strVal val="visible"/>
                                      </p:to>
                                    </p:set>
                                    <p:animEffect transition="in" filter="fade">
                                      <p:cBhvr>
                                        <p:cTn id="29" dur="1000"/>
                                        <p:tgtEl>
                                          <p:spTgt spid="24580">
                                            <p:txEl>
                                              <p:pRg st="8" end="8"/>
                                            </p:txEl>
                                          </p:spTgt>
                                        </p:tgtEl>
                                      </p:cBhvr>
                                    </p:animEffect>
                                    <p:anim calcmode="lin" valueType="num">
                                      <p:cBhvr>
                                        <p:cTn id="30" dur="1000" fill="hold"/>
                                        <p:tgtEl>
                                          <p:spTgt spid="24580">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24580">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4580">
                                            <p:txEl>
                                              <p:pRg st="10" end="10"/>
                                            </p:txEl>
                                          </p:spTgt>
                                        </p:tgtEl>
                                        <p:attrNameLst>
                                          <p:attrName>style.visibility</p:attrName>
                                        </p:attrNameLst>
                                      </p:cBhvr>
                                      <p:to>
                                        <p:strVal val="visible"/>
                                      </p:to>
                                    </p:set>
                                    <p:animEffect transition="in" filter="fade">
                                      <p:cBhvr>
                                        <p:cTn id="34" dur="1000"/>
                                        <p:tgtEl>
                                          <p:spTgt spid="24580">
                                            <p:txEl>
                                              <p:pRg st="10" end="10"/>
                                            </p:txEl>
                                          </p:spTgt>
                                        </p:tgtEl>
                                      </p:cBhvr>
                                    </p:animEffect>
                                    <p:anim calcmode="lin" valueType="num">
                                      <p:cBhvr>
                                        <p:cTn id="35" dur="1000" fill="hold"/>
                                        <p:tgtEl>
                                          <p:spTgt spid="24580">
                                            <p:txEl>
                                              <p:pRg st="10" end="10"/>
                                            </p:txEl>
                                          </p:spTgt>
                                        </p:tgtEl>
                                        <p:attrNameLst>
                                          <p:attrName>ppt_x</p:attrName>
                                        </p:attrNameLst>
                                      </p:cBhvr>
                                      <p:tavLst>
                                        <p:tav tm="0">
                                          <p:val>
                                            <p:strVal val="#ppt_x"/>
                                          </p:val>
                                        </p:tav>
                                        <p:tav tm="100000">
                                          <p:val>
                                            <p:strVal val="#ppt_x"/>
                                          </p:val>
                                        </p:tav>
                                      </p:tavLst>
                                    </p:anim>
                                    <p:anim calcmode="lin" valueType="num">
                                      <p:cBhvr>
                                        <p:cTn id="36" dur="1000" fill="hold"/>
                                        <p:tgtEl>
                                          <p:spTgt spid="2458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 Assessing the String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sp>
        <p:nvSpPr>
          <p:cNvPr id="9" name="TextBox 8">
            <a:extLst>
              <a:ext uri="{FF2B5EF4-FFF2-40B4-BE49-F238E27FC236}">
                <a16:creationId xmlns:a16="http://schemas.microsoft.com/office/drawing/2014/main" id="{538614E5-BC63-471F-A4A5-A3C93E998C4D}"/>
              </a:ext>
            </a:extLst>
          </p:cNvPr>
          <p:cNvSpPr txBox="1"/>
          <p:nvPr/>
        </p:nvSpPr>
        <p:spPr>
          <a:xfrm>
            <a:off x="533400" y="1219200"/>
            <a:ext cx="5867400" cy="5078313"/>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mj-lt"/>
              </a:rPr>
              <a:t>String Element can be accessed using Square Bracket.</a:t>
            </a:r>
          </a:p>
          <a:p>
            <a:endParaRPr lang="en-US" sz="2000" dirty="0">
              <a:latin typeface="+mj-lt"/>
            </a:endParaRPr>
          </a:p>
          <a:p>
            <a:pPr marL="285750" indent="-285750">
              <a:buFont typeface="Wingdings" panose="05000000000000000000" pitchFamily="2" charset="2"/>
              <a:buChar char="q"/>
            </a:pPr>
            <a:r>
              <a:rPr lang="en-US" sz="2000" dirty="0">
                <a:latin typeface="+mj-lt"/>
              </a:rPr>
              <a:t>These Square brackets [ ] take an index as input.</a:t>
            </a:r>
          </a:p>
          <a:p>
            <a:pPr marL="285750" indent="-285750">
              <a:buFont typeface="Wingdings" panose="05000000000000000000" pitchFamily="2" charset="2"/>
              <a:buChar char="q"/>
            </a:pPr>
            <a:endParaRPr lang="en-US" sz="2000" dirty="0">
              <a:latin typeface="+mj-lt"/>
            </a:endParaRPr>
          </a:p>
          <a:p>
            <a:pPr marL="285750" indent="-285750">
              <a:buFont typeface="Wingdings" panose="05000000000000000000" pitchFamily="2" charset="2"/>
              <a:buChar char="q"/>
            </a:pPr>
            <a:r>
              <a:rPr lang="en-US" sz="2000" dirty="0">
                <a:latin typeface="+mj-lt"/>
              </a:rPr>
              <a:t>In Python we have two types of Indexing.</a:t>
            </a:r>
          </a:p>
          <a:p>
            <a:endParaRPr lang="en-US" dirty="0">
              <a:latin typeface="+mj-lt"/>
            </a:endParaRPr>
          </a:p>
          <a:p>
            <a:pPr marL="1200150" lvl="2" indent="-285750">
              <a:buFont typeface="Wingdings" panose="05000000000000000000" pitchFamily="2" charset="2"/>
              <a:buChar char="v"/>
            </a:pPr>
            <a:r>
              <a:rPr lang="en-US" sz="2000" dirty="0">
                <a:latin typeface="+mj-lt"/>
              </a:rPr>
              <a:t>Positive Indexing</a:t>
            </a:r>
          </a:p>
          <a:p>
            <a:pPr marL="1200150" lvl="2" indent="-285750">
              <a:buFont typeface="Wingdings" panose="05000000000000000000" pitchFamily="2" charset="2"/>
              <a:buChar char="v"/>
            </a:pPr>
            <a:r>
              <a:rPr lang="en-US" sz="2000" dirty="0">
                <a:latin typeface="+mj-lt"/>
              </a:rPr>
              <a:t>Negative Indexing</a:t>
            </a:r>
          </a:p>
          <a:p>
            <a:endParaRPr lang="en-US" dirty="0">
              <a:latin typeface="+mj-lt"/>
            </a:endParaRPr>
          </a:p>
          <a:p>
            <a:pPr marL="285750" indent="-285750">
              <a:buFont typeface="Wingdings" panose="05000000000000000000" pitchFamily="2" charset="2"/>
              <a:buChar char="q"/>
            </a:pPr>
            <a:endParaRPr lang="en-US" dirty="0">
              <a:latin typeface="+mj-lt"/>
            </a:endParaRPr>
          </a:p>
          <a:p>
            <a:endParaRPr lang="en-US" dirty="0">
              <a:latin typeface="+mj-lt"/>
            </a:endParaRPr>
          </a:p>
          <a:p>
            <a:pPr marL="285750" indent="-285750">
              <a:buFont typeface="Wingdings" panose="05000000000000000000" pitchFamily="2" charset="2"/>
              <a:buChar char="q"/>
            </a:pPr>
            <a:endParaRPr lang="en-US" dirty="0">
              <a:latin typeface="+mj-lt"/>
            </a:endParaRPr>
          </a:p>
          <a:p>
            <a:endParaRPr lang="en-US" dirty="0">
              <a:latin typeface="+mj-lt"/>
            </a:endParaRPr>
          </a:p>
          <a:p>
            <a:pPr marL="285750" indent="-285750">
              <a:buFont typeface="Wingdings" panose="05000000000000000000" pitchFamily="2" charset="2"/>
              <a:buChar char="q"/>
            </a:pPr>
            <a:endParaRPr lang="en-US" dirty="0">
              <a:latin typeface="+mj-lt"/>
            </a:endParaRPr>
          </a:p>
          <a:p>
            <a:pPr marL="285750" indent="-285750">
              <a:buFont typeface="Wingdings" panose="05000000000000000000" pitchFamily="2" charset="2"/>
              <a:buChar char="q"/>
            </a:pPr>
            <a:endParaRPr lang="en-US" dirty="0">
              <a:latin typeface="+mj-lt"/>
            </a:endParaRPr>
          </a:p>
        </p:txBody>
      </p:sp>
      <p:pic>
        <p:nvPicPr>
          <p:cNvPr id="11" name="Picture 10">
            <a:extLst>
              <a:ext uri="{FF2B5EF4-FFF2-40B4-BE49-F238E27FC236}">
                <a16:creationId xmlns:a16="http://schemas.microsoft.com/office/drawing/2014/main" id="{852BED7E-AAE6-4DC9-B582-768D5D72834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3470" y="2362200"/>
            <a:ext cx="4601730" cy="2057400"/>
          </a:xfrm>
          <a:prstGeom prst="rect">
            <a:avLst/>
          </a:prstGeom>
          <a:noFill/>
        </p:spPr>
      </p:pic>
    </p:spTree>
    <p:extLst>
      <p:ext uri="{BB962C8B-B14F-4D97-AF65-F5344CB8AC3E}">
        <p14:creationId xmlns:p14="http://schemas.microsoft.com/office/powerpoint/2010/main" val="379028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110</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lgn="l">
              <a:buNone/>
            </a:pPr>
            <a:r>
              <a:rPr lang="en-US" i="0" dirty="0">
                <a:solidFill>
                  <a:srgbClr val="000000"/>
                </a:solidFill>
                <a:effectLst/>
              </a:rPr>
              <a:t>2. Output of following code?</a:t>
            </a:r>
            <a:endParaRPr lang="en-US" sz="2000" i="0" dirty="0">
              <a:solidFill>
                <a:srgbClr val="000000"/>
              </a:solidFill>
              <a:effectLst/>
            </a:endParaRPr>
          </a:p>
          <a:p>
            <a:pPr marL="457200" indent="-457200" algn="l">
              <a:buNone/>
            </a:pPr>
            <a:endParaRPr lang="en-US" sz="2000" i="0" dirty="0">
              <a:solidFill>
                <a:srgbClr val="000000"/>
              </a:solidFill>
              <a:effectLst/>
            </a:endParaRPr>
          </a:p>
          <a:p>
            <a:pPr marL="400050" lvl="1" indent="0">
              <a:buNone/>
            </a:pPr>
            <a:endParaRPr lang="en-US" sz="2000" dirty="0"/>
          </a:p>
          <a:p>
            <a:pPr marL="400050" lvl="1" indent="0">
              <a:buNone/>
            </a:pPr>
            <a:endParaRPr lang="en-US" sz="2000" dirty="0">
              <a:solidFill>
                <a:schemeClr val="tx1"/>
              </a:solidFill>
            </a:endParaRPr>
          </a:p>
          <a:p>
            <a:pPr marL="400050" lvl="1" indent="0">
              <a:buNone/>
            </a:pPr>
            <a:r>
              <a:rPr lang="en-US" sz="2000" dirty="0">
                <a:solidFill>
                  <a:schemeClr val="tx1"/>
                </a:solidFill>
              </a:rPr>
              <a:t>A) </a:t>
            </a:r>
            <a:r>
              <a:rPr lang="en-US" sz="2000" dirty="0">
                <a:solidFill>
                  <a:srgbClr val="C00000"/>
                </a:solidFill>
              </a:rPr>
              <a:t>5</a:t>
            </a:r>
            <a:endParaRPr lang="en-US" sz="2000" dirty="0"/>
          </a:p>
          <a:p>
            <a:pPr marL="400050" lvl="1" indent="0">
              <a:buNone/>
            </a:pPr>
            <a:r>
              <a:rPr lang="en-US" sz="2000" dirty="0"/>
              <a:t> </a:t>
            </a:r>
          </a:p>
          <a:p>
            <a:pPr marL="400050" lvl="1" indent="0">
              <a:buNone/>
            </a:pPr>
            <a:r>
              <a:rPr lang="en-US" sz="2000" dirty="0"/>
              <a:t>B) </a:t>
            </a:r>
            <a:r>
              <a:rPr lang="en-US" sz="2000" dirty="0">
                <a:solidFill>
                  <a:srgbClr val="C00000"/>
                </a:solidFill>
              </a:rPr>
              <a:t>10</a:t>
            </a:r>
            <a:endParaRPr lang="en-US" sz="2000" dirty="0"/>
          </a:p>
          <a:p>
            <a:pPr marL="400050" lvl="1" indent="0">
              <a:buNone/>
            </a:pPr>
            <a:endParaRPr lang="en-US" sz="2000" dirty="0"/>
          </a:p>
          <a:p>
            <a:pPr marL="400050" lvl="1" indent="0">
              <a:buNone/>
            </a:pPr>
            <a:r>
              <a:rPr lang="en-US" sz="2000" dirty="0"/>
              <a:t>C) </a:t>
            </a:r>
            <a:r>
              <a:rPr lang="en-US" sz="2000" dirty="0">
                <a:solidFill>
                  <a:srgbClr val="C00000"/>
                </a:solidFill>
              </a:rPr>
              <a:t>15</a:t>
            </a:r>
            <a:r>
              <a:rPr lang="en-US" sz="2000" dirty="0"/>
              <a:t> </a:t>
            </a:r>
          </a:p>
          <a:p>
            <a:pPr marL="400050" lvl="1" indent="0">
              <a:buNone/>
            </a:pPr>
            <a:endParaRPr lang="en-US" sz="2000" dirty="0"/>
          </a:p>
          <a:p>
            <a:pPr marL="400050" lvl="1" indent="0">
              <a:buNone/>
            </a:pPr>
            <a:r>
              <a:rPr lang="en-US" sz="2000" dirty="0"/>
              <a:t>D</a:t>
            </a:r>
            <a:r>
              <a:rPr lang="en-US" sz="2000" dirty="0">
                <a:solidFill>
                  <a:schemeClr val="tx1"/>
                </a:solidFill>
              </a:rPr>
              <a:t>)</a:t>
            </a:r>
            <a:r>
              <a:rPr lang="en-US" sz="2000" dirty="0">
                <a:solidFill>
                  <a:srgbClr val="CC0099"/>
                </a:solidFill>
              </a:rPr>
              <a:t> </a:t>
            </a:r>
            <a:r>
              <a:rPr lang="en-US" sz="2000" dirty="0">
                <a:solidFill>
                  <a:srgbClr val="C00000"/>
                </a:solidFill>
              </a:rPr>
              <a:t>None of above</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10" name="Arrow: Right 9">
            <a:extLst>
              <a:ext uri="{FF2B5EF4-FFF2-40B4-BE49-F238E27FC236}">
                <a16:creationId xmlns:a16="http://schemas.microsoft.com/office/drawing/2014/main" id="{135D874B-344A-4385-96F4-F94A88E016ED}"/>
              </a:ext>
            </a:extLst>
          </p:cNvPr>
          <p:cNvSpPr/>
          <p:nvPr/>
        </p:nvSpPr>
        <p:spPr bwMode="auto">
          <a:xfrm rot="10800000">
            <a:off x="1828800" y="28194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pic>
        <p:nvPicPr>
          <p:cNvPr id="2050" name="Picture 2"/>
          <p:cNvPicPr>
            <a:picLocks noChangeAspect="1" noChangeArrowheads="1"/>
          </p:cNvPicPr>
          <p:nvPr/>
        </p:nvPicPr>
        <p:blipFill>
          <a:blip r:embed="rId3"/>
          <a:srcRect/>
          <a:stretch>
            <a:fillRect/>
          </a:stretch>
        </p:blipFill>
        <p:spPr bwMode="auto">
          <a:xfrm>
            <a:off x="2209800" y="1905000"/>
            <a:ext cx="5362575" cy="809625"/>
          </a:xfrm>
          <a:prstGeom prst="rect">
            <a:avLst/>
          </a:prstGeom>
          <a:noFill/>
          <a:ln w="9525">
            <a:noFill/>
            <a:miter lim="800000"/>
            <a:headEnd/>
            <a:tailEnd/>
          </a:ln>
          <a:effectLst/>
        </p:spPr>
      </p:pic>
    </p:spTree>
    <p:extLst>
      <p:ext uri="{BB962C8B-B14F-4D97-AF65-F5344CB8AC3E}">
        <p14:creationId xmlns:p14="http://schemas.microsoft.com/office/powerpoint/2010/main" val="22674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4" end="4"/>
                                            </p:txEl>
                                          </p:spTgt>
                                        </p:tgtEl>
                                        <p:attrNameLst>
                                          <p:attrName>style.visibility</p:attrName>
                                        </p:attrNameLst>
                                      </p:cBhvr>
                                      <p:to>
                                        <p:strVal val="visible"/>
                                      </p:to>
                                    </p:set>
                                    <p:animEffect transition="in" filter="fade">
                                      <p:cBhvr>
                                        <p:cTn id="14" dur="1000"/>
                                        <p:tgtEl>
                                          <p:spTgt spid="24580">
                                            <p:txEl>
                                              <p:pRg st="4" end="4"/>
                                            </p:txEl>
                                          </p:spTgt>
                                        </p:tgtEl>
                                      </p:cBhvr>
                                    </p:animEffect>
                                    <p:anim calcmode="lin" valueType="num">
                                      <p:cBhvr>
                                        <p:cTn id="15"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4580">
                                            <p:txEl>
                                              <p:pRg st="5" end="5"/>
                                            </p:txEl>
                                          </p:spTgt>
                                        </p:tgtEl>
                                        <p:attrNameLst>
                                          <p:attrName>style.visibility</p:attrName>
                                        </p:attrNameLst>
                                      </p:cBhvr>
                                      <p:to>
                                        <p:strVal val="visible"/>
                                      </p:to>
                                    </p:set>
                                    <p:animEffect transition="in" filter="fade">
                                      <p:cBhvr>
                                        <p:cTn id="19" dur="1000"/>
                                        <p:tgtEl>
                                          <p:spTgt spid="24580">
                                            <p:txEl>
                                              <p:pRg st="5" end="5"/>
                                            </p:txEl>
                                          </p:spTgt>
                                        </p:tgtEl>
                                      </p:cBhvr>
                                    </p:animEffect>
                                    <p:anim calcmode="lin" valueType="num">
                                      <p:cBhvr>
                                        <p:cTn id="20" dur="10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24580">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580">
                                            <p:txEl>
                                              <p:pRg st="6" end="6"/>
                                            </p:txEl>
                                          </p:spTgt>
                                        </p:tgtEl>
                                        <p:attrNameLst>
                                          <p:attrName>style.visibility</p:attrName>
                                        </p:attrNameLst>
                                      </p:cBhvr>
                                      <p:to>
                                        <p:strVal val="visible"/>
                                      </p:to>
                                    </p:set>
                                    <p:animEffect transition="in" filter="fade">
                                      <p:cBhvr>
                                        <p:cTn id="24" dur="1000"/>
                                        <p:tgtEl>
                                          <p:spTgt spid="24580">
                                            <p:txEl>
                                              <p:pRg st="6" end="6"/>
                                            </p:txEl>
                                          </p:spTgt>
                                        </p:tgtEl>
                                      </p:cBhvr>
                                    </p:animEffect>
                                    <p:anim calcmode="lin" valueType="num">
                                      <p:cBhvr>
                                        <p:cTn id="25" dur="1000" fill="hold"/>
                                        <p:tgtEl>
                                          <p:spTgt spid="24580">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24580">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580">
                                            <p:txEl>
                                              <p:pRg st="8" end="8"/>
                                            </p:txEl>
                                          </p:spTgt>
                                        </p:tgtEl>
                                        <p:attrNameLst>
                                          <p:attrName>style.visibility</p:attrName>
                                        </p:attrNameLst>
                                      </p:cBhvr>
                                      <p:to>
                                        <p:strVal val="visible"/>
                                      </p:to>
                                    </p:set>
                                    <p:animEffect transition="in" filter="fade">
                                      <p:cBhvr>
                                        <p:cTn id="29" dur="1000"/>
                                        <p:tgtEl>
                                          <p:spTgt spid="24580">
                                            <p:txEl>
                                              <p:pRg st="8" end="8"/>
                                            </p:txEl>
                                          </p:spTgt>
                                        </p:tgtEl>
                                      </p:cBhvr>
                                    </p:animEffect>
                                    <p:anim calcmode="lin" valueType="num">
                                      <p:cBhvr>
                                        <p:cTn id="30" dur="1000" fill="hold"/>
                                        <p:tgtEl>
                                          <p:spTgt spid="24580">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24580">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4580">
                                            <p:txEl>
                                              <p:pRg st="10" end="10"/>
                                            </p:txEl>
                                          </p:spTgt>
                                        </p:tgtEl>
                                        <p:attrNameLst>
                                          <p:attrName>style.visibility</p:attrName>
                                        </p:attrNameLst>
                                      </p:cBhvr>
                                      <p:to>
                                        <p:strVal val="visible"/>
                                      </p:to>
                                    </p:set>
                                    <p:animEffect transition="in" filter="fade">
                                      <p:cBhvr>
                                        <p:cTn id="34" dur="1000"/>
                                        <p:tgtEl>
                                          <p:spTgt spid="24580">
                                            <p:txEl>
                                              <p:pRg st="10" end="10"/>
                                            </p:txEl>
                                          </p:spTgt>
                                        </p:tgtEl>
                                      </p:cBhvr>
                                    </p:animEffect>
                                    <p:anim calcmode="lin" valueType="num">
                                      <p:cBhvr>
                                        <p:cTn id="35" dur="1000" fill="hold"/>
                                        <p:tgtEl>
                                          <p:spTgt spid="24580">
                                            <p:txEl>
                                              <p:pRg st="10" end="10"/>
                                            </p:txEl>
                                          </p:spTgt>
                                        </p:tgtEl>
                                        <p:attrNameLst>
                                          <p:attrName>ppt_x</p:attrName>
                                        </p:attrNameLst>
                                      </p:cBhvr>
                                      <p:tavLst>
                                        <p:tav tm="0">
                                          <p:val>
                                            <p:strVal val="#ppt_x"/>
                                          </p:val>
                                        </p:tav>
                                        <p:tav tm="100000">
                                          <p:val>
                                            <p:strVal val="#ppt_x"/>
                                          </p:val>
                                        </p:tav>
                                      </p:tavLst>
                                    </p:anim>
                                    <p:anim calcmode="lin" valueType="num">
                                      <p:cBhvr>
                                        <p:cTn id="36" dur="1000" fill="hold"/>
                                        <p:tgtEl>
                                          <p:spTgt spid="2458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111</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Accessing of Dictionary</a:t>
            </a:r>
            <a:endParaRPr lang="en-US" dirty="0">
              <a:solidFill>
                <a:schemeClr val="accent6">
                  <a:lumMod val="75000"/>
                </a:schemeClr>
              </a:solidFill>
            </a:endParaRPr>
          </a:p>
        </p:txBody>
      </p:sp>
      <p:sp>
        <p:nvSpPr>
          <p:cNvPr id="7" name="Content Placeholder 6"/>
          <p:cNvSpPr>
            <a:spLocks noGrp="1"/>
          </p:cNvSpPr>
          <p:nvPr>
            <p:ph idx="1"/>
          </p:nvPr>
        </p:nvSpPr>
        <p:spPr/>
        <p:txBody>
          <a:bodyPr/>
          <a:lstStyle/>
          <a:p>
            <a:pPr>
              <a:buNone/>
            </a:pPr>
            <a:r>
              <a:rPr lang="en-US" dirty="0"/>
              <a:t> </a:t>
            </a:r>
          </a:p>
        </p:txBody>
      </p:sp>
      <p:graphicFrame>
        <p:nvGraphicFramePr>
          <p:cNvPr id="9" name="Diagram 8">
            <a:extLst>
              <a:ext uri="{FF2B5EF4-FFF2-40B4-BE49-F238E27FC236}">
                <a16:creationId xmlns:a16="http://schemas.microsoft.com/office/drawing/2014/main" id="{D817857C-DAB1-48FF-BCB7-BAE361FC7F12}"/>
              </a:ext>
            </a:extLst>
          </p:cNvPr>
          <p:cNvGraphicFramePr/>
          <p:nvPr/>
        </p:nvGraphicFramePr>
        <p:xfrm>
          <a:off x="3230244" y="990600"/>
          <a:ext cx="728535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112</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Modification in a Dictionary</a:t>
            </a:r>
            <a:endParaRPr lang="en-US" dirty="0">
              <a:solidFill>
                <a:schemeClr val="accent6">
                  <a:lumMod val="75000"/>
                </a:schemeClr>
              </a:solidFill>
            </a:endParaRPr>
          </a:p>
        </p:txBody>
      </p:sp>
      <p:sp>
        <p:nvSpPr>
          <p:cNvPr id="7" name="Content Placeholder 6"/>
          <p:cNvSpPr>
            <a:spLocks noGrp="1"/>
          </p:cNvSpPr>
          <p:nvPr>
            <p:ph idx="1"/>
          </p:nvPr>
        </p:nvSpPr>
        <p:spPr/>
        <p:txBody>
          <a:bodyPr/>
          <a:lstStyle/>
          <a:p>
            <a:pPr>
              <a:buNone/>
            </a:pPr>
            <a:r>
              <a:rPr lang="en-US" dirty="0"/>
              <a:t> </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685800" y="1295400"/>
            <a:ext cx="8610600" cy="3962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113</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lgn="l">
              <a:buAutoNum type="arabicPeriod"/>
            </a:pPr>
            <a:r>
              <a:rPr lang="en-US" i="0" dirty="0">
                <a:solidFill>
                  <a:srgbClr val="000000"/>
                </a:solidFill>
                <a:effectLst/>
              </a:rPr>
              <a:t>Output of following code?</a:t>
            </a:r>
            <a:endParaRPr lang="en-US" sz="2000" dirty="0"/>
          </a:p>
          <a:p>
            <a:pPr marL="400050" lvl="1" indent="0">
              <a:buNone/>
            </a:pPr>
            <a:endParaRPr lang="en-US" sz="2000" dirty="0">
              <a:solidFill>
                <a:schemeClr val="tx1"/>
              </a:solidFill>
            </a:endParaRPr>
          </a:p>
          <a:p>
            <a:pPr marL="400050" lvl="1" indent="0">
              <a:buNone/>
            </a:pPr>
            <a:r>
              <a:rPr lang="en-US" sz="2000" dirty="0">
                <a:solidFill>
                  <a:schemeClr val="tx1"/>
                </a:solidFill>
              </a:rPr>
              <a:t>A) </a:t>
            </a:r>
            <a:r>
              <a:rPr lang="en-US" sz="2000" dirty="0">
                <a:solidFill>
                  <a:srgbClr val="C00000"/>
                </a:solidFill>
              </a:rPr>
              <a:t>{1:’Store’,2:’Kitchen’}</a:t>
            </a:r>
            <a:endParaRPr lang="en-US" sz="2000" dirty="0"/>
          </a:p>
          <a:p>
            <a:pPr marL="400050" lvl="1" indent="0">
              <a:buNone/>
            </a:pPr>
            <a:r>
              <a:rPr lang="en-US" sz="2000" dirty="0"/>
              <a:t> </a:t>
            </a:r>
          </a:p>
          <a:p>
            <a:pPr marL="400050" lvl="1" indent="0">
              <a:buNone/>
            </a:pPr>
            <a:r>
              <a:rPr lang="en-US" sz="2000" dirty="0"/>
              <a:t>B) </a:t>
            </a:r>
            <a:r>
              <a:rPr lang="en-US" sz="2000" dirty="0">
                <a:solidFill>
                  <a:srgbClr val="C00000"/>
                </a:solidFill>
              </a:rPr>
              <a:t>{2:’Store’,1:’Kitchen’}</a:t>
            </a:r>
            <a:endParaRPr lang="en-US" sz="2000" dirty="0"/>
          </a:p>
          <a:p>
            <a:pPr marL="400050" lvl="1" indent="0">
              <a:buNone/>
            </a:pPr>
            <a:endParaRPr lang="en-US" sz="2000" dirty="0"/>
          </a:p>
          <a:p>
            <a:pPr marL="400050" lvl="1" indent="0">
              <a:buNone/>
            </a:pPr>
            <a:r>
              <a:rPr lang="en-US" sz="2000" dirty="0"/>
              <a:t>C)</a:t>
            </a:r>
            <a:r>
              <a:rPr lang="en-US" sz="2000" dirty="0" err="1">
                <a:solidFill>
                  <a:srgbClr val="C00000"/>
                </a:solidFill>
              </a:rPr>
              <a:t>KeyError</a:t>
            </a:r>
            <a:r>
              <a:rPr lang="en-US" sz="2000" dirty="0">
                <a:solidFill>
                  <a:srgbClr val="C00000"/>
                </a:solidFill>
              </a:rPr>
              <a:t> </a:t>
            </a:r>
            <a:r>
              <a:rPr lang="en-US" sz="2000" dirty="0"/>
              <a:t> </a:t>
            </a:r>
          </a:p>
          <a:p>
            <a:pPr marL="400050" lvl="1" indent="0">
              <a:buNone/>
            </a:pPr>
            <a:endParaRPr lang="en-US" sz="2000" dirty="0"/>
          </a:p>
          <a:p>
            <a:pPr marL="400050" lvl="1" indent="0">
              <a:buNone/>
            </a:pPr>
            <a:r>
              <a:rPr lang="en-US" sz="2000" dirty="0"/>
              <a:t>D</a:t>
            </a:r>
            <a:r>
              <a:rPr lang="en-US" sz="2000" dirty="0">
                <a:solidFill>
                  <a:schemeClr val="tx1"/>
                </a:solidFill>
              </a:rPr>
              <a:t>)</a:t>
            </a:r>
            <a:r>
              <a:rPr lang="en-US" sz="2000" dirty="0">
                <a:solidFill>
                  <a:srgbClr val="CC0099"/>
                </a:solidFill>
              </a:rPr>
              <a:t> </a:t>
            </a:r>
            <a:r>
              <a:rPr lang="en-US" sz="2000" dirty="0">
                <a:solidFill>
                  <a:srgbClr val="C00000"/>
                </a:solidFill>
              </a:rPr>
              <a:t>None of above</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10" name="Arrow: Right 9">
            <a:extLst>
              <a:ext uri="{FF2B5EF4-FFF2-40B4-BE49-F238E27FC236}">
                <a16:creationId xmlns:a16="http://schemas.microsoft.com/office/drawing/2014/main" id="{135D874B-344A-4385-96F4-F94A88E016ED}"/>
              </a:ext>
            </a:extLst>
          </p:cNvPr>
          <p:cNvSpPr/>
          <p:nvPr/>
        </p:nvSpPr>
        <p:spPr bwMode="auto">
          <a:xfrm rot="10800000">
            <a:off x="3810000" y="2815936"/>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pic>
        <p:nvPicPr>
          <p:cNvPr id="3074" name="Picture 2"/>
          <p:cNvPicPr>
            <a:picLocks noChangeAspect="1" noChangeArrowheads="1"/>
          </p:cNvPicPr>
          <p:nvPr/>
        </p:nvPicPr>
        <p:blipFill>
          <a:blip r:embed="rId3"/>
          <a:srcRect/>
          <a:stretch>
            <a:fillRect/>
          </a:stretch>
        </p:blipFill>
        <p:spPr bwMode="auto">
          <a:xfrm>
            <a:off x="6172200" y="2238376"/>
            <a:ext cx="4819650" cy="1914525"/>
          </a:xfrm>
          <a:prstGeom prst="rect">
            <a:avLst/>
          </a:prstGeom>
          <a:noFill/>
          <a:ln w="9525">
            <a:noFill/>
            <a:miter lim="800000"/>
            <a:headEnd/>
            <a:tailEnd/>
          </a:ln>
          <a:effectLst/>
        </p:spPr>
      </p:pic>
    </p:spTree>
    <p:extLst>
      <p:ext uri="{BB962C8B-B14F-4D97-AF65-F5344CB8AC3E}">
        <p14:creationId xmlns:p14="http://schemas.microsoft.com/office/powerpoint/2010/main" val="187455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2" end="2"/>
                                            </p:txEl>
                                          </p:spTgt>
                                        </p:tgtEl>
                                        <p:attrNameLst>
                                          <p:attrName>style.visibility</p:attrName>
                                        </p:attrNameLst>
                                      </p:cBhvr>
                                      <p:to>
                                        <p:strVal val="visible"/>
                                      </p:to>
                                    </p:set>
                                    <p:animEffect transition="in" filter="fade">
                                      <p:cBhvr>
                                        <p:cTn id="14" dur="1000"/>
                                        <p:tgtEl>
                                          <p:spTgt spid="24580">
                                            <p:txEl>
                                              <p:pRg st="2" end="2"/>
                                            </p:txEl>
                                          </p:spTgt>
                                        </p:tgtEl>
                                      </p:cBhvr>
                                    </p:animEffect>
                                    <p:anim calcmode="lin" valueType="num">
                                      <p:cBhvr>
                                        <p:cTn id="15" dur="1000" fill="hold"/>
                                        <p:tgtEl>
                                          <p:spTgt spid="2458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4580">
                                            <p:txEl>
                                              <p:pRg st="3" end="3"/>
                                            </p:txEl>
                                          </p:spTgt>
                                        </p:tgtEl>
                                        <p:attrNameLst>
                                          <p:attrName>style.visibility</p:attrName>
                                        </p:attrNameLst>
                                      </p:cBhvr>
                                      <p:to>
                                        <p:strVal val="visible"/>
                                      </p:to>
                                    </p:set>
                                    <p:animEffect transition="in" filter="fade">
                                      <p:cBhvr>
                                        <p:cTn id="19" dur="1000"/>
                                        <p:tgtEl>
                                          <p:spTgt spid="24580">
                                            <p:txEl>
                                              <p:pRg st="3" end="3"/>
                                            </p:txEl>
                                          </p:spTgt>
                                        </p:tgtEl>
                                      </p:cBhvr>
                                    </p:animEffect>
                                    <p:anim calcmode="lin" valueType="num">
                                      <p:cBhvr>
                                        <p:cTn id="20" dur="1000" fill="hold"/>
                                        <p:tgtEl>
                                          <p:spTgt spid="2458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4580">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580">
                                            <p:txEl>
                                              <p:pRg st="4" end="4"/>
                                            </p:txEl>
                                          </p:spTgt>
                                        </p:tgtEl>
                                        <p:attrNameLst>
                                          <p:attrName>style.visibility</p:attrName>
                                        </p:attrNameLst>
                                      </p:cBhvr>
                                      <p:to>
                                        <p:strVal val="visible"/>
                                      </p:to>
                                    </p:set>
                                    <p:animEffect transition="in" filter="fade">
                                      <p:cBhvr>
                                        <p:cTn id="24" dur="1000"/>
                                        <p:tgtEl>
                                          <p:spTgt spid="24580">
                                            <p:txEl>
                                              <p:pRg st="4" end="4"/>
                                            </p:txEl>
                                          </p:spTgt>
                                        </p:tgtEl>
                                      </p:cBhvr>
                                    </p:animEffect>
                                    <p:anim calcmode="lin" valueType="num">
                                      <p:cBhvr>
                                        <p:cTn id="25"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4580">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580">
                                            <p:txEl>
                                              <p:pRg st="6" end="6"/>
                                            </p:txEl>
                                          </p:spTgt>
                                        </p:tgtEl>
                                        <p:attrNameLst>
                                          <p:attrName>style.visibility</p:attrName>
                                        </p:attrNameLst>
                                      </p:cBhvr>
                                      <p:to>
                                        <p:strVal val="visible"/>
                                      </p:to>
                                    </p:set>
                                    <p:animEffect transition="in" filter="fade">
                                      <p:cBhvr>
                                        <p:cTn id="29" dur="1000"/>
                                        <p:tgtEl>
                                          <p:spTgt spid="24580">
                                            <p:txEl>
                                              <p:pRg st="6" end="6"/>
                                            </p:txEl>
                                          </p:spTgt>
                                        </p:tgtEl>
                                      </p:cBhvr>
                                    </p:animEffect>
                                    <p:anim calcmode="lin" valueType="num">
                                      <p:cBhvr>
                                        <p:cTn id="30" dur="1000" fill="hold"/>
                                        <p:tgtEl>
                                          <p:spTgt spid="24580">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4580">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4580">
                                            <p:txEl>
                                              <p:pRg st="8" end="8"/>
                                            </p:txEl>
                                          </p:spTgt>
                                        </p:tgtEl>
                                        <p:attrNameLst>
                                          <p:attrName>style.visibility</p:attrName>
                                        </p:attrNameLst>
                                      </p:cBhvr>
                                      <p:to>
                                        <p:strVal val="visible"/>
                                      </p:to>
                                    </p:set>
                                    <p:animEffect transition="in" filter="fade">
                                      <p:cBhvr>
                                        <p:cTn id="34" dur="1000"/>
                                        <p:tgtEl>
                                          <p:spTgt spid="24580">
                                            <p:txEl>
                                              <p:pRg st="8" end="8"/>
                                            </p:txEl>
                                          </p:spTgt>
                                        </p:tgtEl>
                                      </p:cBhvr>
                                    </p:animEffect>
                                    <p:anim calcmode="lin" valueType="num">
                                      <p:cBhvr>
                                        <p:cTn id="35" dur="1000" fill="hold"/>
                                        <p:tgtEl>
                                          <p:spTgt spid="24580">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2458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114</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lgn="l">
              <a:buNone/>
            </a:pPr>
            <a:r>
              <a:rPr lang="en-US" i="0" dirty="0">
                <a:solidFill>
                  <a:srgbClr val="000000"/>
                </a:solidFill>
                <a:effectLst/>
              </a:rPr>
              <a:t>2. Is it possible to change key in dictionary?</a:t>
            </a:r>
            <a:endParaRPr lang="en-US" sz="2000" i="0" dirty="0">
              <a:solidFill>
                <a:srgbClr val="000000"/>
              </a:solidFill>
              <a:effectLst/>
            </a:endParaRPr>
          </a:p>
          <a:p>
            <a:pPr marL="457200" indent="-457200" algn="l">
              <a:buNone/>
            </a:pPr>
            <a:endParaRPr lang="en-US" sz="2000" i="0" dirty="0">
              <a:solidFill>
                <a:srgbClr val="000000"/>
              </a:solidFill>
              <a:effectLst/>
            </a:endParaRPr>
          </a:p>
          <a:p>
            <a:pPr marL="400050" lvl="1" indent="0">
              <a:buNone/>
            </a:pPr>
            <a:endParaRPr lang="en-US" sz="2000" dirty="0"/>
          </a:p>
          <a:p>
            <a:pPr marL="400050" lvl="1" indent="0">
              <a:buNone/>
            </a:pPr>
            <a:r>
              <a:rPr lang="en-US" sz="2000" dirty="0">
                <a:solidFill>
                  <a:schemeClr val="tx1"/>
                </a:solidFill>
              </a:rPr>
              <a:t>A) </a:t>
            </a:r>
            <a:r>
              <a:rPr lang="en-US" sz="2000" dirty="0">
                <a:solidFill>
                  <a:srgbClr val="C00000"/>
                </a:solidFill>
              </a:rPr>
              <a:t>True</a:t>
            </a:r>
            <a:endParaRPr lang="en-US" sz="2000" dirty="0"/>
          </a:p>
          <a:p>
            <a:pPr marL="400050" lvl="1" indent="0">
              <a:buNone/>
            </a:pPr>
            <a:r>
              <a:rPr lang="en-US" sz="2000" dirty="0"/>
              <a:t> </a:t>
            </a:r>
          </a:p>
          <a:p>
            <a:pPr marL="400050" lvl="1" indent="0">
              <a:buNone/>
            </a:pPr>
            <a:r>
              <a:rPr lang="en-US" sz="2000" dirty="0"/>
              <a:t>B) </a:t>
            </a:r>
            <a:r>
              <a:rPr lang="en-US" sz="2000" dirty="0">
                <a:solidFill>
                  <a:srgbClr val="C00000"/>
                </a:solidFill>
              </a:rPr>
              <a:t>False</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7" name="Arrow: Right 9">
            <a:extLst>
              <a:ext uri="{FF2B5EF4-FFF2-40B4-BE49-F238E27FC236}">
                <a16:creationId xmlns:a16="http://schemas.microsoft.com/office/drawing/2014/main" id="{135D874B-344A-4385-96F4-F94A88E016ED}"/>
              </a:ext>
            </a:extLst>
          </p:cNvPr>
          <p:cNvSpPr/>
          <p:nvPr/>
        </p:nvSpPr>
        <p:spPr bwMode="auto">
          <a:xfrm rot="10800000">
            <a:off x="2057400" y="31242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590924" y="2244090"/>
            <a:ext cx="8296275" cy="3851910"/>
          </a:xfrm>
          <a:prstGeom prst="rect">
            <a:avLst/>
          </a:prstGeom>
        </p:spPr>
      </p:pic>
    </p:spTree>
    <p:extLst>
      <p:ext uri="{BB962C8B-B14F-4D97-AF65-F5344CB8AC3E}">
        <p14:creationId xmlns:p14="http://schemas.microsoft.com/office/powerpoint/2010/main" val="107060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3" end="3"/>
                                            </p:txEl>
                                          </p:spTgt>
                                        </p:tgtEl>
                                        <p:attrNameLst>
                                          <p:attrName>style.visibility</p:attrName>
                                        </p:attrNameLst>
                                      </p:cBhvr>
                                      <p:to>
                                        <p:strVal val="visible"/>
                                      </p:to>
                                    </p:set>
                                    <p:animEffect transition="in" filter="fade">
                                      <p:cBhvr>
                                        <p:cTn id="14" dur="1000"/>
                                        <p:tgtEl>
                                          <p:spTgt spid="24580">
                                            <p:txEl>
                                              <p:pRg st="3" end="3"/>
                                            </p:txEl>
                                          </p:spTgt>
                                        </p:tgtEl>
                                      </p:cBhvr>
                                    </p:animEffect>
                                    <p:anim calcmode="lin" valueType="num">
                                      <p:cBhvr>
                                        <p:cTn id="15" dur="1000" fill="hold"/>
                                        <p:tgtEl>
                                          <p:spTgt spid="24580">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4580">
                                            <p:txEl>
                                              <p:pRg st="4" end="4"/>
                                            </p:txEl>
                                          </p:spTgt>
                                        </p:tgtEl>
                                        <p:attrNameLst>
                                          <p:attrName>style.visibility</p:attrName>
                                        </p:attrNameLst>
                                      </p:cBhvr>
                                      <p:to>
                                        <p:strVal val="visible"/>
                                      </p:to>
                                    </p:set>
                                    <p:animEffect transition="in" filter="fade">
                                      <p:cBhvr>
                                        <p:cTn id="19" dur="1000"/>
                                        <p:tgtEl>
                                          <p:spTgt spid="24580">
                                            <p:txEl>
                                              <p:pRg st="4" end="4"/>
                                            </p:txEl>
                                          </p:spTgt>
                                        </p:tgtEl>
                                      </p:cBhvr>
                                    </p:animEffect>
                                    <p:anim calcmode="lin" valueType="num">
                                      <p:cBhvr>
                                        <p:cTn id="20"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4580">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580">
                                            <p:txEl>
                                              <p:pRg st="5" end="5"/>
                                            </p:txEl>
                                          </p:spTgt>
                                        </p:tgtEl>
                                        <p:attrNameLst>
                                          <p:attrName>style.visibility</p:attrName>
                                        </p:attrNameLst>
                                      </p:cBhvr>
                                      <p:to>
                                        <p:strVal val="visible"/>
                                      </p:to>
                                    </p:set>
                                    <p:animEffect transition="in" filter="fade">
                                      <p:cBhvr>
                                        <p:cTn id="24" dur="1000"/>
                                        <p:tgtEl>
                                          <p:spTgt spid="24580">
                                            <p:txEl>
                                              <p:pRg st="5" end="5"/>
                                            </p:txEl>
                                          </p:spTgt>
                                        </p:tgtEl>
                                      </p:cBhvr>
                                    </p:animEffect>
                                    <p:anim calcmode="lin" valueType="num">
                                      <p:cBhvr>
                                        <p:cTn id="25" dur="10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458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80">
                                          <p:stCondLst>
                                            <p:cond delay="0"/>
                                          </p:stCondLst>
                                        </p:cTn>
                                        <p:tgtEl>
                                          <p:spTgt spid="7"/>
                                        </p:tgtEl>
                                      </p:cBhvr>
                                    </p:animEffect>
                                    <p:anim calcmode="lin" valueType="num">
                                      <p:cBhvr>
                                        <p:cTn id="3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7" dur="26">
                                          <p:stCondLst>
                                            <p:cond delay="650"/>
                                          </p:stCondLst>
                                        </p:cTn>
                                        <p:tgtEl>
                                          <p:spTgt spid="7"/>
                                        </p:tgtEl>
                                      </p:cBhvr>
                                      <p:to x="100000" y="60000"/>
                                    </p:animScale>
                                    <p:animScale>
                                      <p:cBhvr>
                                        <p:cTn id="38" dur="166" decel="50000">
                                          <p:stCondLst>
                                            <p:cond delay="676"/>
                                          </p:stCondLst>
                                        </p:cTn>
                                        <p:tgtEl>
                                          <p:spTgt spid="7"/>
                                        </p:tgtEl>
                                      </p:cBhvr>
                                      <p:to x="100000" y="100000"/>
                                    </p:animScale>
                                    <p:animScale>
                                      <p:cBhvr>
                                        <p:cTn id="39" dur="26">
                                          <p:stCondLst>
                                            <p:cond delay="1312"/>
                                          </p:stCondLst>
                                        </p:cTn>
                                        <p:tgtEl>
                                          <p:spTgt spid="7"/>
                                        </p:tgtEl>
                                      </p:cBhvr>
                                      <p:to x="100000" y="80000"/>
                                    </p:animScale>
                                    <p:animScale>
                                      <p:cBhvr>
                                        <p:cTn id="40" dur="166" decel="50000">
                                          <p:stCondLst>
                                            <p:cond delay="1338"/>
                                          </p:stCondLst>
                                        </p:cTn>
                                        <p:tgtEl>
                                          <p:spTgt spid="7"/>
                                        </p:tgtEl>
                                      </p:cBhvr>
                                      <p:to x="100000" y="100000"/>
                                    </p:animScale>
                                    <p:animScale>
                                      <p:cBhvr>
                                        <p:cTn id="41" dur="26">
                                          <p:stCondLst>
                                            <p:cond delay="1642"/>
                                          </p:stCondLst>
                                        </p:cTn>
                                        <p:tgtEl>
                                          <p:spTgt spid="7"/>
                                        </p:tgtEl>
                                      </p:cBhvr>
                                      <p:to x="100000" y="90000"/>
                                    </p:animScale>
                                    <p:animScale>
                                      <p:cBhvr>
                                        <p:cTn id="42" dur="166" decel="50000">
                                          <p:stCondLst>
                                            <p:cond delay="1668"/>
                                          </p:stCondLst>
                                        </p:cTn>
                                        <p:tgtEl>
                                          <p:spTgt spid="7"/>
                                        </p:tgtEl>
                                      </p:cBhvr>
                                      <p:to x="100000" y="100000"/>
                                    </p:animScale>
                                    <p:animScale>
                                      <p:cBhvr>
                                        <p:cTn id="43" dur="26">
                                          <p:stCondLst>
                                            <p:cond delay="1808"/>
                                          </p:stCondLst>
                                        </p:cTn>
                                        <p:tgtEl>
                                          <p:spTgt spid="7"/>
                                        </p:tgtEl>
                                      </p:cBhvr>
                                      <p:to x="100000" y="95000"/>
                                    </p:animScale>
                                    <p:animScale>
                                      <p:cBhvr>
                                        <p:cTn id="44"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115</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Nested Dictionary</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r>
              <a:rPr lang="en-IN" dirty="0"/>
              <a:t>As we have the option of a nested list, similarly, dictionaries can consist of data collections.</a:t>
            </a:r>
            <a:endParaRPr lang="en-IN" sz="2000" dirty="0"/>
          </a:p>
        </p:txBody>
      </p:sp>
      <p:pic>
        <p:nvPicPr>
          <p:cNvPr id="7" name="Picture 6"/>
          <p:cNvPicPr/>
          <p:nvPr/>
        </p:nvPicPr>
        <p:blipFill>
          <a:blip r:embed="rId3"/>
          <a:srcRect/>
          <a:stretch>
            <a:fillRect/>
          </a:stretch>
        </p:blipFill>
        <p:spPr bwMode="auto">
          <a:xfrm>
            <a:off x="1447800" y="1933575"/>
            <a:ext cx="9296400" cy="2990850"/>
          </a:xfrm>
          <a:prstGeom prst="rect">
            <a:avLst/>
          </a:prstGeom>
          <a:ln w="38100" cap="sq">
            <a:solidFill>
              <a:schemeClr val="bg1"/>
            </a:solidFill>
            <a:prstDash val="solid"/>
            <a:miter lim="800000"/>
          </a:ln>
          <a:effectLst>
            <a:outerShdw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116</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Built-in Methods in Dictionary</a:t>
            </a:r>
            <a:endParaRPr lang="en-US" dirty="0">
              <a:solidFill>
                <a:schemeClr val="accent6">
                  <a:lumMod val="75000"/>
                </a:schemeClr>
              </a:solidFill>
            </a:endParaRPr>
          </a:p>
        </p:txBody>
      </p:sp>
      <p:graphicFrame>
        <p:nvGraphicFramePr>
          <p:cNvPr id="8" name="Content Placeholder 7"/>
          <p:cNvGraphicFramePr>
            <a:graphicFrameLocks noGrp="1"/>
          </p:cNvGraphicFramePr>
          <p:nvPr>
            <p:ph idx="1"/>
          </p:nvPr>
        </p:nvGraphicFramePr>
        <p:xfrm>
          <a:off x="76200" y="990600"/>
          <a:ext cx="12039600" cy="5358352"/>
        </p:xfrm>
        <a:graphic>
          <a:graphicData uri="http://schemas.openxmlformats.org/drawingml/2006/table">
            <a:tbl>
              <a:tblPr firstRow="1" bandRow="1">
                <a:tableStyleId>{21E4AEA4-8DFA-4A89-87EB-49C32662AFE0}</a:tableStyleId>
              </a:tblPr>
              <a:tblGrid>
                <a:gridCol w="1504950">
                  <a:extLst>
                    <a:ext uri="{9D8B030D-6E8A-4147-A177-3AD203B41FA5}">
                      <a16:colId xmlns:a16="http://schemas.microsoft.com/office/drawing/2014/main" val="20000"/>
                    </a:ext>
                  </a:extLst>
                </a:gridCol>
                <a:gridCol w="10534650">
                  <a:extLst>
                    <a:ext uri="{9D8B030D-6E8A-4147-A177-3AD203B41FA5}">
                      <a16:colId xmlns:a16="http://schemas.microsoft.com/office/drawing/2014/main" val="20001"/>
                    </a:ext>
                  </a:extLst>
                </a:gridCol>
              </a:tblGrid>
              <a:tr h="502154">
                <a:tc>
                  <a:txBody>
                    <a:bodyPr/>
                    <a:lstStyle/>
                    <a:p>
                      <a:r>
                        <a:rPr lang="en-US" sz="1800" dirty="0"/>
                        <a:t>Method</a:t>
                      </a:r>
                    </a:p>
                  </a:txBody>
                  <a:tcPr/>
                </a:tc>
                <a:tc>
                  <a:txBody>
                    <a:bodyPr/>
                    <a:lstStyle/>
                    <a:p>
                      <a:r>
                        <a:rPr lang="en-US" sz="1800" dirty="0"/>
                        <a:t>Description</a:t>
                      </a:r>
                    </a:p>
                  </a:txBody>
                  <a:tcPr/>
                </a:tc>
                <a:extLst>
                  <a:ext uri="{0D108BD9-81ED-4DB2-BD59-A6C34878D82A}">
                    <a16:rowId xmlns:a16="http://schemas.microsoft.com/office/drawing/2014/main" val="10000"/>
                  </a:ext>
                </a:extLst>
              </a:tr>
              <a:tr h="502154">
                <a:tc>
                  <a:txBody>
                    <a:bodyPr/>
                    <a:lstStyle/>
                    <a:p>
                      <a:r>
                        <a:rPr lang="en-US" sz="1800" b="1" dirty="0"/>
                        <a:t>copy()</a:t>
                      </a:r>
                    </a:p>
                  </a:txBody>
                  <a:tcPr/>
                </a:tc>
                <a:tc>
                  <a:txBody>
                    <a:bodyPr/>
                    <a:lstStyle/>
                    <a:p>
                      <a:r>
                        <a:rPr lang="en-US" sz="1800" dirty="0"/>
                        <a:t>Copying</a:t>
                      </a:r>
                      <a:r>
                        <a:rPr lang="en-US" sz="1800" baseline="0" dirty="0"/>
                        <a:t> a dictionary to another dictionary</a:t>
                      </a:r>
                      <a:endParaRPr lang="en-US" sz="1800" dirty="0"/>
                    </a:p>
                  </a:txBody>
                  <a:tcPr/>
                </a:tc>
                <a:extLst>
                  <a:ext uri="{0D108BD9-81ED-4DB2-BD59-A6C34878D82A}">
                    <a16:rowId xmlns:a16="http://schemas.microsoft.com/office/drawing/2014/main" val="10001"/>
                  </a:ext>
                </a:extLst>
              </a:tr>
              <a:tr h="502154">
                <a:tc>
                  <a:txBody>
                    <a:bodyPr/>
                    <a:lstStyle/>
                    <a:p>
                      <a:r>
                        <a:rPr lang="en-US" sz="1800" b="1" dirty="0" err="1"/>
                        <a:t>fromkeys</a:t>
                      </a:r>
                      <a:r>
                        <a:rPr lang="en-US" sz="1800" b="1" dirty="0"/>
                        <a:t>()</a:t>
                      </a:r>
                    </a:p>
                  </a:txBody>
                  <a:tcPr/>
                </a:tc>
                <a:tc>
                  <a:txBody>
                    <a:bodyPr/>
                    <a:lstStyle/>
                    <a:p>
                      <a:r>
                        <a:rPr lang="en-US" sz="1800" dirty="0"/>
                        <a:t>Create a new dictionary with key in a data sequence list/</a:t>
                      </a:r>
                      <a:r>
                        <a:rPr lang="en-US" sz="1800" dirty="0" err="1"/>
                        <a:t>tuple</a:t>
                      </a:r>
                      <a:r>
                        <a:rPr lang="en-US" sz="1800" baseline="0" dirty="0"/>
                        <a:t> with value</a:t>
                      </a:r>
                      <a:endParaRPr lang="en-US" sz="1800" dirty="0"/>
                    </a:p>
                  </a:txBody>
                  <a:tcPr/>
                </a:tc>
                <a:extLst>
                  <a:ext uri="{0D108BD9-81ED-4DB2-BD59-A6C34878D82A}">
                    <a16:rowId xmlns:a16="http://schemas.microsoft.com/office/drawing/2014/main" val="10002"/>
                  </a:ext>
                </a:extLst>
              </a:tr>
              <a:tr h="628458">
                <a:tc>
                  <a:txBody>
                    <a:bodyPr/>
                    <a:lstStyle/>
                    <a:p>
                      <a:r>
                        <a:rPr lang="en-IN" sz="1800" b="1" kern="1200" dirty="0">
                          <a:solidFill>
                            <a:schemeClr val="dk1"/>
                          </a:solidFill>
                          <a:latin typeface="+mn-lt"/>
                          <a:ea typeface="+mn-ea"/>
                          <a:cs typeface="+mn-cs"/>
                        </a:rPr>
                        <a:t>get()</a:t>
                      </a:r>
                      <a:endParaRPr lang="en-US" sz="1800" dirty="0"/>
                    </a:p>
                  </a:txBody>
                  <a:tcPr/>
                </a:tc>
                <a:tc>
                  <a:txBody>
                    <a:bodyPr/>
                    <a:lstStyle/>
                    <a:p>
                      <a:r>
                        <a:rPr lang="en-IN" sz="1800" kern="1200" dirty="0">
                          <a:solidFill>
                            <a:schemeClr val="dk1"/>
                          </a:solidFill>
                          <a:latin typeface="+mn-lt"/>
                          <a:ea typeface="+mn-ea"/>
                          <a:cs typeface="+mn-cs"/>
                        </a:rPr>
                        <a:t>If the key is present in the dictionary, its value is returned. If the key is not present in a dictionary, then the default value will be shown as output instead of a </a:t>
                      </a:r>
                      <a:r>
                        <a:rPr lang="en-IN" sz="1800" kern="1200" dirty="0" err="1">
                          <a:solidFill>
                            <a:schemeClr val="dk1"/>
                          </a:solidFill>
                          <a:latin typeface="+mn-lt"/>
                          <a:ea typeface="+mn-ea"/>
                          <a:cs typeface="+mn-cs"/>
                        </a:rPr>
                        <a:t>KeyError</a:t>
                      </a:r>
                      <a:r>
                        <a:rPr lang="en-IN" sz="1800" kern="1200" dirty="0">
                          <a:solidFill>
                            <a:schemeClr val="dk1"/>
                          </a:solidFill>
                          <a:latin typeface="+mn-lt"/>
                          <a:ea typeface="+mn-ea"/>
                          <a:cs typeface="+mn-cs"/>
                        </a:rPr>
                        <a:t>. </a:t>
                      </a:r>
                      <a:endParaRPr lang="en-US" sz="1800" dirty="0"/>
                    </a:p>
                  </a:txBody>
                  <a:tcPr/>
                </a:tc>
                <a:extLst>
                  <a:ext uri="{0D108BD9-81ED-4DB2-BD59-A6C34878D82A}">
                    <a16:rowId xmlns:a16="http://schemas.microsoft.com/office/drawing/2014/main" val="10003"/>
                  </a:ext>
                </a:extLst>
              </a:tr>
              <a:tr h="502154">
                <a:tc>
                  <a:txBody>
                    <a:bodyPr/>
                    <a:lstStyle/>
                    <a:p>
                      <a:r>
                        <a:rPr lang="en-IN" sz="1800" b="1" kern="1200" dirty="0">
                          <a:solidFill>
                            <a:schemeClr val="dk1"/>
                          </a:solidFill>
                          <a:latin typeface="+mn-lt"/>
                          <a:ea typeface="+mn-ea"/>
                          <a:cs typeface="+mn-cs"/>
                        </a:rPr>
                        <a:t>items()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this will return the key-value pair as an output.</a:t>
                      </a:r>
                    </a:p>
                  </a:txBody>
                  <a:tcPr/>
                </a:tc>
                <a:extLst>
                  <a:ext uri="{0D108BD9-81ED-4DB2-BD59-A6C34878D82A}">
                    <a16:rowId xmlns:a16="http://schemas.microsoft.com/office/drawing/2014/main" val="10004"/>
                  </a:ext>
                </a:extLst>
              </a:tr>
              <a:tr h="502154">
                <a:tc>
                  <a:txBody>
                    <a:bodyPr/>
                    <a:lstStyle/>
                    <a:p>
                      <a:r>
                        <a:rPr lang="en-IN" sz="1800" b="1" kern="1200" dirty="0">
                          <a:solidFill>
                            <a:schemeClr val="dk1"/>
                          </a:solidFill>
                          <a:latin typeface="+mn-lt"/>
                          <a:ea typeface="+mn-ea"/>
                          <a:cs typeface="+mn-cs"/>
                        </a:rPr>
                        <a:t>keys()</a:t>
                      </a:r>
                      <a:endParaRPr lang="en-US" sz="1800" dirty="0"/>
                    </a:p>
                  </a:txBody>
                  <a:tcPr/>
                </a:tc>
                <a:tc>
                  <a:txBody>
                    <a:bodyPr/>
                    <a:lstStyle/>
                    <a:p>
                      <a:r>
                        <a:rPr lang="en-IN" sz="1800" kern="1200" dirty="0">
                          <a:solidFill>
                            <a:schemeClr val="dk1"/>
                          </a:solidFill>
                          <a:latin typeface="+mn-lt"/>
                          <a:ea typeface="+mn-ea"/>
                          <a:cs typeface="+mn-cs"/>
                        </a:rPr>
                        <a:t>this will return only the keys as an output. </a:t>
                      </a:r>
                      <a:endParaRPr lang="en-US" sz="1800" dirty="0"/>
                    </a:p>
                  </a:txBody>
                  <a:tcPr/>
                </a:tc>
                <a:extLst>
                  <a:ext uri="{0D108BD9-81ED-4DB2-BD59-A6C34878D82A}">
                    <a16:rowId xmlns:a16="http://schemas.microsoft.com/office/drawing/2014/main" val="10005"/>
                  </a:ext>
                </a:extLst>
              </a:tr>
              <a:tr h="502154">
                <a:tc>
                  <a:txBody>
                    <a:bodyPr/>
                    <a:lstStyle/>
                    <a:p>
                      <a:r>
                        <a:rPr lang="en-IN" sz="1800" b="1" kern="1200" dirty="0">
                          <a:solidFill>
                            <a:schemeClr val="dk1"/>
                          </a:solidFill>
                          <a:latin typeface="+mn-lt"/>
                          <a:ea typeface="+mn-ea"/>
                          <a:cs typeface="+mn-cs"/>
                        </a:rPr>
                        <a:t>values()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this will return only the dictionary values as an output. </a:t>
                      </a:r>
                    </a:p>
                  </a:txBody>
                  <a:tcPr/>
                </a:tc>
                <a:extLst>
                  <a:ext uri="{0D108BD9-81ED-4DB2-BD59-A6C34878D82A}">
                    <a16:rowId xmlns:a16="http://schemas.microsoft.com/office/drawing/2014/main" val="10006"/>
                  </a:ext>
                </a:extLst>
              </a:tr>
              <a:tr h="502154">
                <a:tc>
                  <a:txBody>
                    <a:bodyPr/>
                    <a:lstStyle/>
                    <a:p>
                      <a:r>
                        <a:rPr lang="en-IN" sz="1800" b="1" kern="1200" dirty="0">
                          <a:solidFill>
                            <a:schemeClr val="dk1"/>
                          </a:solidFill>
                          <a:latin typeface="+mn-lt"/>
                          <a:ea typeface="+mn-ea"/>
                          <a:cs typeface="+mn-cs"/>
                        </a:rPr>
                        <a:t>update()</a:t>
                      </a:r>
                      <a:endParaRPr lang="en-US" sz="1800" dirty="0"/>
                    </a:p>
                  </a:txBody>
                  <a:tcPr/>
                </a:tc>
                <a:tc>
                  <a:txBody>
                    <a:bodyPr/>
                    <a:lstStyle/>
                    <a:p>
                      <a:r>
                        <a:rPr lang="en-IN" sz="1800" kern="1200" dirty="0">
                          <a:solidFill>
                            <a:schemeClr val="dk1"/>
                          </a:solidFill>
                          <a:latin typeface="+mn-lt"/>
                          <a:ea typeface="+mn-ea"/>
                          <a:cs typeface="+mn-cs"/>
                        </a:rPr>
                        <a:t>this adds the one dictionary with another dictionary.</a:t>
                      </a:r>
                      <a:endParaRPr lang="en-US" sz="1800" dirty="0"/>
                    </a:p>
                  </a:txBody>
                  <a:tcPr/>
                </a:tc>
                <a:extLst>
                  <a:ext uri="{0D108BD9-81ED-4DB2-BD59-A6C34878D82A}">
                    <a16:rowId xmlns:a16="http://schemas.microsoft.com/office/drawing/2014/main" val="10007"/>
                  </a:ext>
                </a:extLst>
              </a:tr>
              <a:tr h="502154">
                <a:tc>
                  <a:txBody>
                    <a:bodyPr/>
                    <a:lstStyle/>
                    <a:p>
                      <a:r>
                        <a:rPr lang="en-IN" sz="1800" b="1" kern="1200" dirty="0">
                          <a:solidFill>
                            <a:schemeClr val="dk1"/>
                          </a:solidFill>
                          <a:latin typeface="+mn-lt"/>
                          <a:ea typeface="+mn-ea"/>
                          <a:cs typeface="+mn-cs"/>
                        </a:rPr>
                        <a:t>pop()</a:t>
                      </a:r>
                      <a:endParaRPr lang="en-US" sz="1800" dirty="0"/>
                    </a:p>
                  </a:txBody>
                  <a:tcPr/>
                </a:tc>
                <a:tc>
                  <a:txBody>
                    <a:bodyPr/>
                    <a:lstStyle/>
                    <a:p>
                      <a:r>
                        <a:rPr lang="en-IN" sz="1800" kern="1200" dirty="0">
                          <a:solidFill>
                            <a:schemeClr val="dk1"/>
                          </a:solidFill>
                          <a:latin typeface="+mn-lt"/>
                          <a:ea typeface="+mn-ea"/>
                          <a:cs typeface="+mn-cs"/>
                        </a:rPr>
                        <a:t>The pop() method takes an argument as the dictionary key, and deletes the item from the dictionary.</a:t>
                      </a:r>
                      <a:endParaRPr lang="en-US" sz="1800" dirty="0"/>
                    </a:p>
                  </a:txBody>
                  <a:tcPr/>
                </a:tc>
                <a:extLst>
                  <a:ext uri="{0D108BD9-81ED-4DB2-BD59-A6C34878D82A}">
                    <a16:rowId xmlns:a16="http://schemas.microsoft.com/office/drawing/2014/main" val="10008"/>
                  </a:ext>
                </a:extLst>
              </a:tr>
              <a:tr h="688311">
                <a:tc>
                  <a:txBody>
                    <a:bodyPr/>
                    <a:lstStyle/>
                    <a:p>
                      <a:r>
                        <a:rPr lang="en-IN" sz="1800" b="1" kern="1200" dirty="0" err="1">
                          <a:solidFill>
                            <a:schemeClr val="dk1"/>
                          </a:solidFill>
                          <a:latin typeface="+mn-lt"/>
                          <a:ea typeface="+mn-ea"/>
                          <a:cs typeface="+mn-cs"/>
                        </a:rPr>
                        <a:t>popitem</a:t>
                      </a:r>
                      <a:r>
                        <a:rPr lang="en-IN" sz="1800" b="1" kern="1200" dirty="0">
                          <a:solidFill>
                            <a:schemeClr val="dk1"/>
                          </a:solidFill>
                          <a:latin typeface="+mn-lt"/>
                          <a:ea typeface="+mn-ea"/>
                          <a:cs typeface="+mn-cs"/>
                        </a:rPr>
                        <a:t>()</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kern="1200" dirty="0">
                          <a:solidFill>
                            <a:schemeClr val="dk1"/>
                          </a:solidFill>
                          <a:latin typeface="+mn-lt"/>
                          <a:ea typeface="+mn-ea"/>
                          <a:cs typeface="+mn-cs"/>
                        </a:rPr>
                        <a:t>The </a:t>
                      </a:r>
                      <a:r>
                        <a:rPr lang="en-IN" sz="2000" kern="1200" dirty="0" err="1">
                          <a:solidFill>
                            <a:schemeClr val="dk1"/>
                          </a:solidFill>
                          <a:latin typeface="+mn-lt"/>
                          <a:ea typeface="+mn-ea"/>
                          <a:cs typeface="+mn-cs"/>
                        </a:rPr>
                        <a:t>popitem</a:t>
                      </a:r>
                      <a:r>
                        <a:rPr lang="en-IN" sz="2000" kern="1200" dirty="0">
                          <a:solidFill>
                            <a:schemeClr val="dk1"/>
                          </a:solidFill>
                          <a:latin typeface="+mn-lt"/>
                          <a:ea typeface="+mn-ea"/>
                          <a:cs typeface="+mn-cs"/>
                        </a:rPr>
                        <a:t>() method retrieves and removes the last key/value pair inserted into the dictionary.</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117</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copy()</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r>
              <a:rPr lang="en-IN" dirty="0"/>
              <a:t>copy() method provide a fresh copy with different memory location.</a:t>
            </a:r>
            <a:endParaRPr lang="en-IN" sz="2000" dirty="0"/>
          </a:p>
        </p:txBody>
      </p:sp>
      <p:pic>
        <p:nvPicPr>
          <p:cNvPr id="4098" name="Picture 2"/>
          <p:cNvPicPr>
            <a:picLocks noChangeAspect="1" noChangeArrowheads="1"/>
          </p:cNvPicPr>
          <p:nvPr/>
        </p:nvPicPr>
        <p:blipFill>
          <a:blip r:embed="rId3"/>
          <a:srcRect/>
          <a:stretch>
            <a:fillRect/>
          </a:stretch>
        </p:blipFill>
        <p:spPr bwMode="auto">
          <a:xfrm>
            <a:off x="685800" y="1752600"/>
            <a:ext cx="5619750" cy="30861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6096000" y="2971800"/>
            <a:ext cx="4733925" cy="1828800"/>
          </a:xfrm>
          <a:prstGeom prst="rect">
            <a:avLst/>
          </a:prstGeom>
          <a:noFill/>
          <a:ln w="9525">
            <a:noFill/>
            <a:miter lim="800000"/>
            <a:headEnd/>
            <a:tailEnd/>
          </a:ln>
          <a:effectLst/>
        </p:spPr>
      </p:pic>
      <p:sp>
        <p:nvSpPr>
          <p:cNvPr id="7" name="Rectangle 6"/>
          <p:cNvSpPr/>
          <p:nvPr/>
        </p:nvSpPr>
        <p:spPr bwMode="auto">
          <a:xfrm>
            <a:off x="7010400" y="2590800"/>
            <a:ext cx="2819400" cy="304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tx1"/>
                </a:solidFill>
                <a:effectLst/>
                <a:latin typeface="Courier New" pitchFamily="49" charset="0"/>
              </a:rPr>
              <a:t>     Output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9"/>
                                        </p:tgtEl>
                                        <p:attrNameLst>
                                          <p:attrName>style.visibility</p:attrName>
                                        </p:attrNameLst>
                                      </p:cBhvr>
                                      <p:to>
                                        <p:strVal val="visible"/>
                                      </p:to>
                                    </p:set>
                                    <p:animEffect transition="in" filter="fade">
                                      <p:cBhvr>
                                        <p:cTn id="14" dur="1000"/>
                                        <p:tgtEl>
                                          <p:spTgt spid="4099"/>
                                        </p:tgtEl>
                                      </p:cBhvr>
                                    </p:animEffect>
                                    <p:anim calcmode="lin" valueType="num">
                                      <p:cBhvr>
                                        <p:cTn id="15" dur="1000" fill="hold"/>
                                        <p:tgtEl>
                                          <p:spTgt spid="4099"/>
                                        </p:tgtEl>
                                        <p:attrNameLst>
                                          <p:attrName>ppt_x</p:attrName>
                                        </p:attrNameLst>
                                      </p:cBhvr>
                                      <p:tavLst>
                                        <p:tav tm="0">
                                          <p:val>
                                            <p:strVal val="#ppt_x"/>
                                          </p:val>
                                        </p:tav>
                                        <p:tav tm="100000">
                                          <p:val>
                                            <p:strVal val="#ppt_x"/>
                                          </p:val>
                                        </p:tav>
                                      </p:tavLst>
                                    </p:anim>
                                    <p:anim calcmode="lin" valueType="num">
                                      <p:cBhvr>
                                        <p:cTn id="16"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118</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fromkey()</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sp>
        <p:nvSpPr>
          <p:cNvPr id="7" name="Rectangle 6"/>
          <p:cNvSpPr/>
          <p:nvPr/>
        </p:nvSpPr>
        <p:spPr bwMode="auto">
          <a:xfrm>
            <a:off x="6705600" y="3124200"/>
            <a:ext cx="2819400" cy="304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tx1"/>
                </a:solidFill>
                <a:effectLst/>
                <a:latin typeface="Courier New" pitchFamily="49" charset="0"/>
              </a:rPr>
              <a:t>     Output</a:t>
            </a:r>
          </a:p>
        </p:txBody>
      </p:sp>
      <p:pic>
        <p:nvPicPr>
          <p:cNvPr id="5122" name="Picture 2"/>
          <p:cNvPicPr>
            <a:picLocks noChangeAspect="1" noChangeArrowheads="1"/>
          </p:cNvPicPr>
          <p:nvPr/>
        </p:nvPicPr>
        <p:blipFill>
          <a:blip r:embed="rId3"/>
          <a:srcRect/>
          <a:stretch>
            <a:fillRect/>
          </a:stretch>
        </p:blipFill>
        <p:spPr bwMode="auto">
          <a:xfrm>
            <a:off x="1524000" y="1219200"/>
            <a:ext cx="4095750" cy="15430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4267200" y="3581400"/>
            <a:ext cx="6877050" cy="4953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Effect transition="in" filter="fade">
                                      <p:cBhvr>
                                        <p:cTn id="14" dur="1000"/>
                                        <p:tgtEl>
                                          <p:spTgt spid="5123"/>
                                        </p:tgtEl>
                                      </p:cBhvr>
                                    </p:animEffect>
                                    <p:anim calcmode="lin" valueType="num">
                                      <p:cBhvr>
                                        <p:cTn id="15" dur="1000" fill="hold"/>
                                        <p:tgtEl>
                                          <p:spTgt spid="5123"/>
                                        </p:tgtEl>
                                        <p:attrNameLst>
                                          <p:attrName>ppt_x</p:attrName>
                                        </p:attrNameLst>
                                      </p:cBhvr>
                                      <p:tavLst>
                                        <p:tav tm="0">
                                          <p:val>
                                            <p:strVal val="#ppt_x"/>
                                          </p:val>
                                        </p:tav>
                                        <p:tav tm="100000">
                                          <p:val>
                                            <p:strVal val="#ppt_x"/>
                                          </p:val>
                                        </p:tav>
                                      </p:tavLst>
                                    </p:anim>
                                    <p:anim calcmode="lin" valueType="num">
                                      <p:cBhvr>
                                        <p:cTn id="16"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119</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get()</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sp>
        <p:nvSpPr>
          <p:cNvPr id="7" name="Rectangle 6"/>
          <p:cNvSpPr/>
          <p:nvPr/>
        </p:nvSpPr>
        <p:spPr bwMode="auto">
          <a:xfrm>
            <a:off x="7162800" y="3124200"/>
            <a:ext cx="1295400" cy="4572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ctr" defTabSz="914400" rtl="0" eaLnBrk="1" fontAlgn="base" latinLnBrk="0" hangingPunct="1">
              <a:lnSpc>
                <a:spcPct val="8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tx1"/>
                </a:solidFill>
                <a:effectLst/>
                <a:latin typeface="Courier New" pitchFamily="49" charset="0"/>
              </a:rPr>
              <a:t>     Output</a:t>
            </a:r>
          </a:p>
        </p:txBody>
      </p:sp>
      <p:pic>
        <p:nvPicPr>
          <p:cNvPr id="6146" name="Picture 2"/>
          <p:cNvPicPr>
            <a:picLocks noChangeAspect="1" noChangeArrowheads="1"/>
          </p:cNvPicPr>
          <p:nvPr/>
        </p:nvPicPr>
        <p:blipFill>
          <a:blip r:embed="rId3"/>
          <a:srcRect/>
          <a:stretch>
            <a:fillRect/>
          </a:stretch>
        </p:blipFill>
        <p:spPr bwMode="auto">
          <a:xfrm>
            <a:off x="381000" y="1371600"/>
            <a:ext cx="9629775" cy="1495425"/>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7543800" y="3810000"/>
            <a:ext cx="1162050" cy="1143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gtEl>
                                        <p:attrNameLst>
                                          <p:attrName>style.visibility</p:attrName>
                                        </p:attrNameLst>
                                      </p:cBhvr>
                                      <p:to>
                                        <p:strVal val="visible"/>
                                      </p:to>
                                    </p:set>
                                    <p:animEffect transition="in" filter="fade">
                                      <p:cBhvr>
                                        <p:cTn id="14" dur="1000"/>
                                        <p:tgtEl>
                                          <p:spTgt spid="6147"/>
                                        </p:tgtEl>
                                      </p:cBhvr>
                                    </p:animEffect>
                                    <p:anim calcmode="lin" valueType="num">
                                      <p:cBhvr>
                                        <p:cTn id="15" dur="1000" fill="hold"/>
                                        <p:tgtEl>
                                          <p:spTgt spid="6147"/>
                                        </p:tgtEl>
                                        <p:attrNameLst>
                                          <p:attrName>ppt_x</p:attrName>
                                        </p:attrNameLst>
                                      </p:cBhvr>
                                      <p:tavLst>
                                        <p:tav tm="0">
                                          <p:val>
                                            <p:strVal val="#ppt_x"/>
                                          </p:val>
                                        </p:tav>
                                        <p:tav tm="100000">
                                          <p:val>
                                            <p:strVal val="#ppt_x"/>
                                          </p:val>
                                        </p:tav>
                                      </p:tavLst>
                                    </p:anim>
                                    <p:anim calcmode="lin" valueType="num">
                                      <p:cBhvr>
                                        <p:cTn id="16"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 Positive Indexing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sp>
        <p:nvSpPr>
          <p:cNvPr id="9" name="TextBox 8">
            <a:extLst>
              <a:ext uri="{FF2B5EF4-FFF2-40B4-BE49-F238E27FC236}">
                <a16:creationId xmlns:a16="http://schemas.microsoft.com/office/drawing/2014/main" id="{538614E5-BC63-471F-A4A5-A3C93E998C4D}"/>
              </a:ext>
            </a:extLst>
          </p:cNvPr>
          <p:cNvSpPr txBox="1"/>
          <p:nvPr/>
        </p:nvSpPr>
        <p:spPr>
          <a:xfrm>
            <a:off x="533399" y="1219200"/>
            <a:ext cx="2667001" cy="6924973"/>
          </a:xfrm>
          <a:prstGeom prst="rect">
            <a:avLst/>
          </a:prstGeom>
          <a:noFill/>
        </p:spPr>
        <p:txBody>
          <a:bodyPr wrap="square" rtlCol="0">
            <a:spAutoFit/>
          </a:bodyPr>
          <a:lstStyle/>
          <a:p>
            <a:pPr marL="285750" indent="-285750" algn="just">
              <a:buFont typeface="Wingdings" panose="05000000000000000000" pitchFamily="2" charset="2"/>
              <a:buChar char="q"/>
            </a:pPr>
            <a:r>
              <a:rPr lang="en-IN" sz="2000" dirty="0">
                <a:latin typeface="+mn-lt"/>
                <a:ea typeface="Calibri" panose="020F0502020204030204" pitchFamily="34" charset="0"/>
              </a:rPr>
              <a:t>P</a:t>
            </a:r>
            <a:r>
              <a:rPr lang="en-IN" sz="2000" dirty="0">
                <a:effectLst/>
                <a:latin typeface="+mn-lt"/>
                <a:ea typeface="Calibri" panose="020F0502020204030204" pitchFamily="34" charset="0"/>
              </a:rPr>
              <a:t>ositive indexing start from Zero (0) and from left hand side i.e. first character store at index 0, second at index 1 and so on.</a:t>
            </a:r>
          </a:p>
          <a:p>
            <a:pPr algn="just"/>
            <a:endParaRPr lang="en-IN" sz="2000" dirty="0">
              <a:effectLst/>
              <a:latin typeface="+mn-lt"/>
              <a:ea typeface="Calibri" panose="020F0502020204030204" pitchFamily="34" charset="0"/>
            </a:endParaRPr>
          </a:p>
          <a:p>
            <a:pPr marL="285750" indent="-285750" algn="just">
              <a:buFont typeface="Wingdings" panose="05000000000000000000" pitchFamily="2" charset="2"/>
              <a:buChar char="q"/>
            </a:pPr>
            <a:endParaRPr lang="en-IN" sz="2000" dirty="0">
              <a:latin typeface="+mn-lt"/>
              <a:ea typeface="Calibri" panose="020F0502020204030204" pitchFamily="34" charset="0"/>
            </a:endParaRPr>
          </a:p>
          <a:p>
            <a:pPr marL="285750" indent="-285750" algn="just">
              <a:buFont typeface="Wingdings" panose="05000000000000000000" pitchFamily="2" charset="2"/>
              <a:buChar char="q"/>
            </a:pPr>
            <a:r>
              <a:rPr lang="en-US" sz="2000" dirty="0">
                <a:effectLst/>
                <a:latin typeface="+mn-lt"/>
                <a:ea typeface="Calibri" panose="020F0502020204030204" pitchFamily="34" charset="0"/>
              </a:rPr>
              <a:t>Every character of string has some index value.</a:t>
            </a:r>
            <a:endParaRPr lang="en-IN" sz="2000" dirty="0">
              <a:effectLst/>
              <a:latin typeface="+mn-lt"/>
              <a:ea typeface="Calibri" panose="020F0502020204030204" pitchFamily="34" charset="0"/>
            </a:endParaRPr>
          </a:p>
          <a:p>
            <a:endParaRPr lang="en-IN" sz="2000" dirty="0">
              <a:latin typeface="+mn-lt"/>
              <a:ea typeface="Calibri" panose="020F0502020204030204" pitchFamily="34" charset="0"/>
            </a:endParaRPr>
          </a:p>
          <a:p>
            <a:endParaRPr lang="en-IN" sz="2000" dirty="0">
              <a:latin typeface="+mn-lt"/>
              <a:ea typeface="Calibri" panose="020F0502020204030204" pitchFamily="34" charset="0"/>
            </a:endParaRPr>
          </a:p>
          <a:p>
            <a:pPr marL="285750" indent="-285750">
              <a:buFont typeface="Wingdings" panose="05000000000000000000" pitchFamily="2" charset="2"/>
              <a:buChar char="q"/>
            </a:pPr>
            <a:endParaRPr lang="en-IN" sz="2000" dirty="0">
              <a:effectLst/>
              <a:latin typeface="+mn-lt"/>
              <a:ea typeface="Calibri" panose="020F0502020204030204" pitchFamily="34" charset="0"/>
            </a:endParaRPr>
          </a:p>
          <a:p>
            <a:endParaRPr lang="en-US" dirty="0">
              <a:latin typeface="+mj-lt"/>
            </a:endParaRPr>
          </a:p>
          <a:p>
            <a:endParaRPr lang="en-US" dirty="0">
              <a:latin typeface="+mj-lt"/>
            </a:endParaRPr>
          </a:p>
          <a:p>
            <a:pPr marL="285750" indent="-285750">
              <a:buFont typeface="Wingdings" panose="05000000000000000000" pitchFamily="2" charset="2"/>
              <a:buChar char="q"/>
            </a:pPr>
            <a:endParaRPr lang="en-US" dirty="0">
              <a:latin typeface="+mj-lt"/>
            </a:endParaRPr>
          </a:p>
          <a:p>
            <a:endParaRPr lang="en-US" dirty="0">
              <a:latin typeface="+mj-lt"/>
            </a:endParaRPr>
          </a:p>
          <a:p>
            <a:pPr marL="285750" indent="-285750">
              <a:buFont typeface="Wingdings" panose="05000000000000000000" pitchFamily="2" charset="2"/>
              <a:buChar char="q"/>
            </a:pPr>
            <a:endParaRPr lang="en-US" dirty="0">
              <a:latin typeface="+mj-lt"/>
            </a:endParaRPr>
          </a:p>
          <a:p>
            <a:endParaRPr lang="en-US" dirty="0">
              <a:latin typeface="+mj-lt"/>
            </a:endParaRPr>
          </a:p>
          <a:p>
            <a:pPr marL="285750" indent="-285750">
              <a:buFont typeface="Wingdings" panose="05000000000000000000" pitchFamily="2" charset="2"/>
              <a:buChar char="q"/>
            </a:pPr>
            <a:endParaRPr lang="en-US" dirty="0">
              <a:latin typeface="+mj-lt"/>
            </a:endParaRPr>
          </a:p>
          <a:p>
            <a:pPr marL="285750" indent="-285750">
              <a:buFont typeface="Wingdings" panose="05000000000000000000" pitchFamily="2" charset="2"/>
              <a:buChar char="q"/>
            </a:pPr>
            <a:endParaRPr lang="en-US" dirty="0">
              <a:latin typeface="+mj-lt"/>
            </a:endParaRPr>
          </a:p>
        </p:txBody>
      </p:sp>
      <p:pic>
        <p:nvPicPr>
          <p:cNvPr id="7" name="Picture 6">
            <a:extLst>
              <a:ext uri="{FF2B5EF4-FFF2-40B4-BE49-F238E27FC236}">
                <a16:creationId xmlns:a16="http://schemas.microsoft.com/office/drawing/2014/main" id="{A07AAD39-A45F-48DE-8778-408ABDAE462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098077"/>
            <a:ext cx="7162800" cy="4924531"/>
          </a:xfrm>
          <a:prstGeom prst="rect">
            <a:avLst/>
          </a:prstGeom>
          <a:noFill/>
        </p:spPr>
      </p:pic>
    </p:spTree>
    <p:extLst>
      <p:ext uri="{BB962C8B-B14F-4D97-AF65-F5344CB8AC3E}">
        <p14:creationId xmlns:p14="http://schemas.microsoft.com/office/powerpoint/2010/main" val="314851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120</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items(),keys(),values()</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sp>
        <p:nvSpPr>
          <p:cNvPr id="7" name="Rectangle 6"/>
          <p:cNvSpPr/>
          <p:nvPr/>
        </p:nvSpPr>
        <p:spPr bwMode="auto">
          <a:xfrm>
            <a:off x="2438400" y="3581400"/>
            <a:ext cx="2819400" cy="304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tx1"/>
                </a:solidFill>
                <a:effectLst/>
                <a:latin typeface="Courier New" pitchFamily="49" charset="0"/>
              </a:rPr>
              <a:t>     Output</a:t>
            </a:r>
          </a:p>
        </p:txBody>
      </p:sp>
      <p:pic>
        <p:nvPicPr>
          <p:cNvPr id="7170" name="Picture 2"/>
          <p:cNvPicPr>
            <a:picLocks noChangeAspect="1" noChangeArrowheads="1"/>
          </p:cNvPicPr>
          <p:nvPr/>
        </p:nvPicPr>
        <p:blipFill>
          <a:blip r:embed="rId3"/>
          <a:srcRect/>
          <a:stretch>
            <a:fillRect/>
          </a:stretch>
        </p:blipFill>
        <p:spPr bwMode="auto">
          <a:xfrm>
            <a:off x="533400" y="1447800"/>
            <a:ext cx="8467725" cy="1504950"/>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a:srcRect/>
          <a:stretch>
            <a:fillRect/>
          </a:stretch>
        </p:blipFill>
        <p:spPr bwMode="auto">
          <a:xfrm>
            <a:off x="466725" y="4343400"/>
            <a:ext cx="11725275" cy="12287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1"/>
                                        </p:tgtEl>
                                        <p:attrNameLst>
                                          <p:attrName>style.visibility</p:attrName>
                                        </p:attrNameLst>
                                      </p:cBhvr>
                                      <p:to>
                                        <p:strVal val="visible"/>
                                      </p:to>
                                    </p:set>
                                    <p:animEffect transition="in" filter="fade">
                                      <p:cBhvr>
                                        <p:cTn id="14" dur="1000"/>
                                        <p:tgtEl>
                                          <p:spTgt spid="7171"/>
                                        </p:tgtEl>
                                      </p:cBhvr>
                                    </p:animEffect>
                                    <p:anim calcmode="lin" valueType="num">
                                      <p:cBhvr>
                                        <p:cTn id="15" dur="1000" fill="hold"/>
                                        <p:tgtEl>
                                          <p:spTgt spid="7171"/>
                                        </p:tgtEl>
                                        <p:attrNameLst>
                                          <p:attrName>ppt_x</p:attrName>
                                        </p:attrNameLst>
                                      </p:cBhvr>
                                      <p:tavLst>
                                        <p:tav tm="0">
                                          <p:val>
                                            <p:strVal val="#ppt_x"/>
                                          </p:val>
                                        </p:tav>
                                        <p:tav tm="100000">
                                          <p:val>
                                            <p:strVal val="#ppt_x"/>
                                          </p:val>
                                        </p:tav>
                                      </p:tavLst>
                                    </p:anim>
                                    <p:anim calcmode="lin" valueType="num">
                                      <p:cBhvr>
                                        <p:cTn id="16" dur="1000" fill="hold"/>
                                        <p:tgtEl>
                                          <p:spTgt spid="7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121</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update()</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sp>
        <p:nvSpPr>
          <p:cNvPr id="7" name="Rectangle 6"/>
          <p:cNvSpPr/>
          <p:nvPr/>
        </p:nvSpPr>
        <p:spPr bwMode="auto">
          <a:xfrm>
            <a:off x="5105400" y="2133600"/>
            <a:ext cx="2819400" cy="304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tx1"/>
                </a:solidFill>
                <a:effectLst/>
                <a:latin typeface="Courier New" pitchFamily="49" charset="0"/>
              </a:rPr>
              <a:t>     Output</a:t>
            </a:r>
          </a:p>
        </p:txBody>
      </p:sp>
      <p:pic>
        <p:nvPicPr>
          <p:cNvPr id="8194" name="Picture 2"/>
          <p:cNvPicPr>
            <a:picLocks noChangeAspect="1" noChangeArrowheads="1"/>
          </p:cNvPicPr>
          <p:nvPr/>
        </p:nvPicPr>
        <p:blipFill>
          <a:blip r:embed="rId3"/>
          <a:srcRect/>
          <a:stretch>
            <a:fillRect/>
          </a:stretch>
        </p:blipFill>
        <p:spPr bwMode="auto">
          <a:xfrm>
            <a:off x="914400" y="1447800"/>
            <a:ext cx="4076700" cy="1933575"/>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4648200" y="2438400"/>
            <a:ext cx="6781800" cy="800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1000"/>
                                        <p:tgtEl>
                                          <p:spTgt spid="8195"/>
                                        </p:tgtEl>
                                      </p:cBhvr>
                                    </p:animEffect>
                                    <p:anim calcmode="lin" valueType="num">
                                      <p:cBhvr>
                                        <p:cTn id="13" dur="1000" fill="hold"/>
                                        <p:tgtEl>
                                          <p:spTgt spid="8195"/>
                                        </p:tgtEl>
                                        <p:attrNameLst>
                                          <p:attrName>ppt_x</p:attrName>
                                        </p:attrNameLst>
                                      </p:cBhvr>
                                      <p:tavLst>
                                        <p:tav tm="0">
                                          <p:val>
                                            <p:strVal val="#ppt_x"/>
                                          </p:val>
                                        </p:tav>
                                        <p:tav tm="100000">
                                          <p:val>
                                            <p:strVal val="#ppt_x"/>
                                          </p:val>
                                        </p:tav>
                                      </p:tavLst>
                                    </p:anim>
                                    <p:anim calcmode="lin" valueType="num">
                                      <p:cBhvr>
                                        <p:cTn id="14" dur="1000" fill="hold"/>
                                        <p:tgtEl>
                                          <p:spTgt spid="8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122</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pop(),popitem()</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sp>
        <p:nvSpPr>
          <p:cNvPr id="7" name="Rectangle 6"/>
          <p:cNvSpPr/>
          <p:nvPr/>
        </p:nvSpPr>
        <p:spPr bwMode="auto">
          <a:xfrm>
            <a:off x="4114800" y="2743200"/>
            <a:ext cx="2819400" cy="304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tx1"/>
                </a:solidFill>
                <a:effectLst/>
                <a:latin typeface="Courier New" pitchFamily="49" charset="0"/>
              </a:rPr>
              <a:t>     Output</a:t>
            </a:r>
          </a:p>
        </p:txBody>
      </p:sp>
      <p:pic>
        <p:nvPicPr>
          <p:cNvPr id="9218" name="Picture 2"/>
          <p:cNvPicPr>
            <a:picLocks noChangeAspect="1" noChangeArrowheads="1"/>
          </p:cNvPicPr>
          <p:nvPr/>
        </p:nvPicPr>
        <p:blipFill>
          <a:blip r:embed="rId3"/>
          <a:srcRect/>
          <a:stretch>
            <a:fillRect/>
          </a:stretch>
        </p:blipFill>
        <p:spPr bwMode="auto">
          <a:xfrm>
            <a:off x="838200" y="1371600"/>
            <a:ext cx="3524250" cy="17335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6629400" y="1295400"/>
            <a:ext cx="4438650" cy="18383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219"/>
                                        </p:tgtEl>
                                        <p:attrNameLst>
                                          <p:attrName>style.visibility</p:attrName>
                                        </p:attrNameLst>
                                      </p:cBhvr>
                                      <p:to>
                                        <p:strVal val="visible"/>
                                      </p:to>
                                    </p:set>
                                    <p:animEffect transition="in" filter="fade">
                                      <p:cBhvr>
                                        <p:cTn id="14" dur="1000"/>
                                        <p:tgtEl>
                                          <p:spTgt spid="9219"/>
                                        </p:tgtEl>
                                      </p:cBhvr>
                                    </p:animEffect>
                                    <p:anim calcmode="lin" valueType="num">
                                      <p:cBhvr>
                                        <p:cTn id="15" dur="1000" fill="hold"/>
                                        <p:tgtEl>
                                          <p:spTgt spid="9219"/>
                                        </p:tgtEl>
                                        <p:attrNameLst>
                                          <p:attrName>ppt_x</p:attrName>
                                        </p:attrNameLst>
                                      </p:cBhvr>
                                      <p:tavLst>
                                        <p:tav tm="0">
                                          <p:val>
                                            <p:strVal val="#ppt_x"/>
                                          </p:val>
                                        </p:tav>
                                        <p:tav tm="100000">
                                          <p:val>
                                            <p:strVal val="#ppt_x"/>
                                          </p:val>
                                        </p:tav>
                                      </p:tavLst>
                                    </p:anim>
                                    <p:anim calcmode="lin" valueType="num">
                                      <p:cBhvr>
                                        <p:cTn id="16"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123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IN" dirty="0">
                <a:solidFill>
                  <a:schemeClr val="accent6">
                    <a:lumMod val="75000"/>
                  </a:schemeClr>
                </a:solidFill>
              </a:rPr>
              <a:t>Loops and conditions on dictionaries</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r>
              <a:rPr lang="en-IN" sz="2000" dirty="0"/>
              <a:t>Loops and conditions can easily apply to dictionaries.</a:t>
            </a:r>
          </a:p>
          <a:p>
            <a:pPr>
              <a:buNone/>
            </a:pPr>
            <a:r>
              <a:rPr lang="en-US" sz="2000" dirty="0"/>
              <a:t>		</a:t>
            </a:r>
            <a:r>
              <a:rPr lang="en-US" sz="2000" b="1" dirty="0"/>
              <a:t>dict1={1:1,2:4,4:8,6:36}</a:t>
            </a:r>
          </a:p>
        </p:txBody>
      </p:sp>
      <p:graphicFrame>
        <p:nvGraphicFramePr>
          <p:cNvPr id="8" name="Table 7"/>
          <p:cNvGraphicFramePr>
            <a:graphicFrameLocks noGrp="1"/>
          </p:cNvGraphicFramePr>
          <p:nvPr/>
        </p:nvGraphicFramePr>
        <p:xfrm>
          <a:off x="381000" y="2286000"/>
          <a:ext cx="11582401" cy="2407920"/>
        </p:xfrm>
        <a:graphic>
          <a:graphicData uri="http://schemas.openxmlformats.org/drawingml/2006/table">
            <a:tbl>
              <a:tblPr firstRow="1" bandRow="1">
                <a:tableStyleId>{5940675A-B579-460E-94D1-54222C63F5DA}</a:tableStyleId>
              </a:tblPr>
              <a:tblGrid>
                <a:gridCol w="2895600">
                  <a:extLst>
                    <a:ext uri="{9D8B030D-6E8A-4147-A177-3AD203B41FA5}">
                      <a16:colId xmlns:a16="http://schemas.microsoft.com/office/drawing/2014/main" val="20000"/>
                    </a:ext>
                  </a:extLst>
                </a:gridCol>
                <a:gridCol w="3182892">
                  <a:extLst>
                    <a:ext uri="{9D8B030D-6E8A-4147-A177-3AD203B41FA5}">
                      <a16:colId xmlns:a16="http://schemas.microsoft.com/office/drawing/2014/main" val="20001"/>
                    </a:ext>
                  </a:extLst>
                </a:gridCol>
                <a:gridCol w="3175332">
                  <a:extLst>
                    <a:ext uri="{9D8B030D-6E8A-4147-A177-3AD203B41FA5}">
                      <a16:colId xmlns:a16="http://schemas.microsoft.com/office/drawing/2014/main" val="20002"/>
                    </a:ext>
                  </a:extLst>
                </a:gridCol>
                <a:gridCol w="2328577">
                  <a:extLst>
                    <a:ext uri="{9D8B030D-6E8A-4147-A177-3AD203B41FA5}">
                      <a16:colId xmlns:a16="http://schemas.microsoft.com/office/drawing/2014/main" val="20003"/>
                    </a:ext>
                  </a:extLst>
                </a:gridCol>
              </a:tblGrid>
              <a:tr h="370840">
                <a:tc>
                  <a:txBody>
                    <a:bodyPr/>
                    <a:lstStyle/>
                    <a:p>
                      <a:r>
                        <a:rPr lang="en-US" dirty="0"/>
                        <a:t>for key in dict1.keys():</a:t>
                      </a:r>
                    </a:p>
                    <a:p>
                      <a:r>
                        <a:rPr lang="en-US" dirty="0"/>
                        <a:t>    print(key)</a:t>
                      </a:r>
                    </a:p>
                  </a:txBody>
                  <a:tcPr/>
                </a:tc>
                <a:tc>
                  <a:txBody>
                    <a:bodyPr/>
                    <a:lstStyle/>
                    <a:p>
                      <a:r>
                        <a:rPr lang="nn-NO" dirty="0"/>
                        <a:t>for val in dict1.values():</a:t>
                      </a:r>
                    </a:p>
                    <a:p>
                      <a:r>
                        <a:rPr lang="nn-NO" dirty="0"/>
                        <a:t>    print(val)</a:t>
                      </a:r>
                      <a:endParaRPr lang="en-US" dirty="0"/>
                    </a:p>
                  </a:txBody>
                  <a:tcPr/>
                </a:tc>
                <a:tc>
                  <a:txBody>
                    <a:bodyPr/>
                    <a:lstStyle/>
                    <a:p>
                      <a:r>
                        <a:rPr lang="en-US" dirty="0"/>
                        <a:t>for item in dict1.items():</a:t>
                      </a:r>
                    </a:p>
                    <a:p>
                      <a:r>
                        <a:rPr lang="en-US" dirty="0"/>
                        <a:t>    print(item)</a:t>
                      </a:r>
                    </a:p>
                  </a:txBody>
                  <a:tcPr/>
                </a:tc>
                <a:tc>
                  <a:txBody>
                    <a:bodyPr/>
                    <a:lstStyle/>
                    <a:p>
                      <a:r>
                        <a:rPr lang="en-US" dirty="0"/>
                        <a:t>for </a:t>
                      </a:r>
                      <a:r>
                        <a:rPr lang="en-US" dirty="0" err="1"/>
                        <a:t>i,j</a:t>
                      </a:r>
                      <a:r>
                        <a:rPr lang="en-US" dirty="0"/>
                        <a:t> in dict1.items():</a:t>
                      </a:r>
                    </a:p>
                    <a:p>
                      <a:r>
                        <a:rPr lang="en-US" dirty="0"/>
                        <a:t>    print(</a:t>
                      </a:r>
                      <a:r>
                        <a:rPr lang="en-US" dirty="0" err="1"/>
                        <a:t>i</a:t>
                      </a:r>
                      <a:r>
                        <a:rPr lang="en-US" dirty="0"/>
                        <a:t>,":",j)</a:t>
                      </a:r>
                    </a:p>
                  </a:txBody>
                  <a:tcPr/>
                </a:tc>
                <a:extLst>
                  <a:ext uri="{0D108BD9-81ED-4DB2-BD59-A6C34878D82A}">
                    <a16:rowId xmlns:a16="http://schemas.microsoft.com/office/drawing/2014/main" val="10000"/>
                  </a:ext>
                </a:extLst>
              </a:tr>
              <a:tr h="370840">
                <a:tc gridSpan="4">
                  <a:txBody>
                    <a:bodyPr/>
                    <a:lstStyle/>
                    <a:p>
                      <a:pPr algn="ctr"/>
                      <a:r>
                        <a:rPr lang="en-US" altLang="en-US" sz="3200" b="1" dirty="0">
                          <a:solidFill>
                            <a:schemeClr val="accent6">
                              <a:lumMod val="75000"/>
                            </a:schemeClr>
                          </a:solidFill>
                          <a:effectLst/>
                          <a:latin typeface="+mn-lt"/>
                          <a:ea typeface="+mj-ea"/>
                          <a:cs typeface="+mj-cs"/>
                        </a:rPr>
                        <a:t>OUTPUT</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1 </a:t>
                      </a:r>
                    </a:p>
                    <a:p>
                      <a:r>
                        <a:rPr lang="en-US" dirty="0"/>
                        <a:t>2</a:t>
                      </a:r>
                    </a:p>
                    <a:p>
                      <a:r>
                        <a:rPr lang="en-US" dirty="0"/>
                        <a:t>4</a:t>
                      </a:r>
                    </a:p>
                    <a:p>
                      <a:r>
                        <a:rPr lang="en-US" dirty="0"/>
                        <a:t>6</a:t>
                      </a:r>
                    </a:p>
                  </a:txBody>
                  <a:tcPr/>
                </a:tc>
                <a:tc>
                  <a:txBody>
                    <a:bodyPr/>
                    <a:lstStyle/>
                    <a:p>
                      <a:r>
                        <a:rPr lang="en-US" dirty="0"/>
                        <a:t>1</a:t>
                      </a:r>
                    </a:p>
                    <a:p>
                      <a:r>
                        <a:rPr lang="en-US" dirty="0"/>
                        <a:t>4</a:t>
                      </a:r>
                    </a:p>
                    <a:p>
                      <a:r>
                        <a:rPr lang="en-US" dirty="0"/>
                        <a:t>8</a:t>
                      </a:r>
                    </a:p>
                    <a:p>
                      <a:r>
                        <a:rPr lang="en-US" dirty="0"/>
                        <a:t>36</a:t>
                      </a:r>
                    </a:p>
                  </a:txBody>
                  <a:tcPr/>
                </a:tc>
                <a:tc>
                  <a:txBody>
                    <a:bodyPr/>
                    <a:lstStyle/>
                    <a:p>
                      <a:r>
                        <a:rPr lang="en-US" dirty="0"/>
                        <a:t>(1,1)</a:t>
                      </a:r>
                    </a:p>
                    <a:p>
                      <a:r>
                        <a:rPr lang="en-US" dirty="0"/>
                        <a:t>(2,4)</a:t>
                      </a:r>
                    </a:p>
                    <a:p>
                      <a:r>
                        <a:rPr lang="en-US" dirty="0"/>
                        <a:t>(4,8)</a:t>
                      </a:r>
                    </a:p>
                    <a:p>
                      <a:r>
                        <a:rPr lang="en-US" dirty="0"/>
                        <a:t>(6,36)</a:t>
                      </a:r>
                    </a:p>
                  </a:txBody>
                  <a:tcPr/>
                </a:tc>
                <a:tc>
                  <a:txBody>
                    <a:bodyPr/>
                    <a:lstStyle/>
                    <a:p>
                      <a:r>
                        <a:rPr lang="en-US" dirty="0"/>
                        <a:t>1:1</a:t>
                      </a:r>
                    </a:p>
                    <a:p>
                      <a:r>
                        <a:rPr lang="en-US" dirty="0"/>
                        <a:t>2:4</a:t>
                      </a:r>
                    </a:p>
                    <a:p>
                      <a:r>
                        <a:rPr lang="en-US" dirty="0"/>
                        <a:t>4:8</a:t>
                      </a:r>
                    </a:p>
                    <a:p>
                      <a:r>
                        <a:rPr lang="en-US" dirty="0"/>
                        <a:t>6:36</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124</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lgn="l">
              <a:buAutoNum type="arabicPeriod"/>
            </a:pPr>
            <a:r>
              <a:rPr lang="en-US" i="0" dirty="0">
                <a:solidFill>
                  <a:srgbClr val="000000"/>
                </a:solidFill>
                <a:effectLst/>
              </a:rPr>
              <a:t>Output of following code?</a:t>
            </a:r>
            <a:endParaRPr lang="en-US" sz="2000" i="0" dirty="0">
              <a:solidFill>
                <a:srgbClr val="000000"/>
              </a:solidFill>
              <a:effectLst/>
            </a:endParaRPr>
          </a:p>
          <a:p>
            <a:pPr marL="457200" indent="-457200" algn="l">
              <a:buNone/>
            </a:pPr>
            <a:endParaRPr lang="en-US" sz="2000" i="0" dirty="0">
              <a:solidFill>
                <a:srgbClr val="000000"/>
              </a:solidFill>
              <a:effectLst/>
            </a:endParaRPr>
          </a:p>
          <a:p>
            <a:pPr marL="400050" lvl="1" indent="0">
              <a:buNone/>
            </a:pPr>
            <a:endParaRPr lang="en-US" sz="2000" dirty="0"/>
          </a:p>
          <a:p>
            <a:pPr marL="400050" lvl="1" indent="0">
              <a:buNone/>
            </a:pPr>
            <a:endParaRPr lang="en-US" sz="2000" dirty="0">
              <a:solidFill>
                <a:schemeClr val="tx1"/>
              </a:solidFill>
            </a:endParaRPr>
          </a:p>
          <a:p>
            <a:pPr marL="400050" lvl="1" indent="0">
              <a:buNone/>
            </a:pPr>
            <a:r>
              <a:rPr lang="en-US" sz="2000" dirty="0">
                <a:solidFill>
                  <a:schemeClr val="tx1"/>
                </a:solidFill>
              </a:rPr>
              <a:t>A) </a:t>
            </a:r>
            <a:r>
              <a:rPr lang="en-US" sz="2000" dirty="0">
                <a:solidFill>
                  <a:srgbClr val="C00000"/>
                </a:solidFill>
              </a:rPr>
              <a:t>{1:1,2:4,3:9,4:16,5:25,6:36}</a:t>
            </a:r>
            <a:endParaRPr lang="en-US" sz="2000" dirty="0"/>
          </a:p>
          <a:p>
            <a:pPr marL="400050" lvl="1" indent="0">
              <a:buNone/>
            </a:pPr>
            <a:r>
              <a:rPr lang="en-US" sz="2000" dirty="0"/>
              <a:t> </a:t>
            </a:r>
          </a:p>
          <a:p>
            <a:pPr marL="400050" lvl="1" indent="0">
              <a:buNone/>
            </a:pPr>
            <a:r>
              <a:rPr lang="en-US" sz="2000" dirty="0"/>
              <a:t>B) </a:t>
            </a:r>
            <a:r>
              <a:rPr lang="en-US" sz="2000" dirty="0">
                <a:solidFill>
                  <a:srgbClr val="C00000"/>
                </a:solidFill>
              </a:rPr>
              <a:t>{1:1,2:4,3:9,4:16,5:25}</a:t>
            </a:r>
          </a:p>
          <a:p>
            <a:pPr marL="400050" lvl="1" indent="0">
              <a:buNone/>
            </a:pPr>
            <a:endParaRPr lang="en-US" sz="2000" dirty="0"/>
          </a:p>
          <a:p>
            <a:pPr marL="400050" lvl="1" indent="0">
              <a:buNone/>
            </a:pPr>
            <a:r>
              <a:rPr lang="en-US" sz="2000" dirty="0"/>
              <a:t>C) </a:t>
            </a:r>
            <a:r>
              <a:rPr lang="en-US" sz="2000" dirty="0">
                <a:solidFill>
                  <a:srgbClr val="C00000"/>
                </a:solidFill>
              </a:rPr>
              <a:t>[1,4,9,16,25] </a:t>
            </a:r>
            <a:r>
              <a:rPr lang="en-US" sz="2000" dirty="0"/>
              <a:t> </a:t>
            </a:r>
          </a:p>
          <a:p>
            <a:pPr marL="400050" lvl="1" indent="0">
              <a:buNone/>
            </a:pPr>
            <a:endParaRPr lang="en-US" sz="2000" dirty="0"/>
          </a:p>
          <a:p>
            <a:pPr marL="400050" lvl="1" indent="0">
              <a:buNone/>
            </a:pPr>
            <a:r>
              <a:rPr lang="en-US" sz="2000" dirty="0"/>
              <a:t>D</a:t>
            </a:r>
            <a:r>
              <a:rPr lang="en-US" sz="2000" dirty="0">
                <a:solidFill>
                  <a:schemeClr val="tx1"/>
                </a:solidFill>
              </a:rPr>
              <a:t>)</a:t>
            </a:r>
            <a:r>
              <a:rPr lang="en-US" sz="2000" dirty="0">
                <a:solidFill>
                  <a:srgbClr val="CC0099"/>
                </a:solidFill>
              </a:rPr>
              <a:t> </a:t>
            </a:r>
            <a:r>
              <a:rPr lang="en-US" sz="2000" dirty="0">
                <a:solidFill>
                  <a:srgbClr val="C00000"/>
                </a:solidFill>
              </a:rPr>
              <a:t>Error</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10" name="Arrow: Right 9">
            <a:extLst>
              <a:ext uri="{FF2B5EF4-FFF2-40B4-BE49-F238E27FC236}">
                <a16:creationId xmlns:a16="http://schemas.microsoft.com/office/drawing/2014/main" id="{135D874B-344A-4385-96F4-F94A88E016ED}"/>
              </a:ext>
            </a:extLst>
          </p:cNvPr>
          <p:cNvSpPr/>
          <p:nvPr/>
        </p:nvSpPr>
        <p:spPr bwMode="auto">
          <a:xfrm rot="10800000">
            <a:off x="4038600" y="35052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pic>
        <p:nvPicPr>
          <p:cNvPr id="1026" name="Picture 2"/>
          <p:cNvPicPr>
            <a:picLocks noChangeAspect="1" noChangeArrowheads="1"/>
          </p:cNvPicPr>
          <p:nvPr/>
        </p:nvPicPr>
        <p:blipFill>
          <a:blip r:embed="rId3"/>
          <a:srcRect/>
          <a:stretch>
            <a:fillRect/>
          </a:stretch>
        </p:blipFill>
        <p:spPr bwMode="auto">
          <a:xfrm>
            <a:off x="4953000" y="1219200"/>
            <a:ext cx="3514725" cy="1524000"/>
          </a:xfrm>
          <a:prstGeom prst="rect">
            <a:avLst/>
          </a:prstGeom>
          <a:noFill/>
          <a:ln w="9525">
            <a:noFill/>
            <a:miter lim="800000"/>
            <a:headEnd/>
            <a:tailEnd/>
          </a:ln>
          <a:effectLst/>
        </p:spPr>
      </p:pic>
    </p:spTree>
    <p:extLst>
      <p:ext uri="{BB962C8B-B14F-4D97-AF65-F5344CB8AC3E}">
        <p14:creationId xmlns:p14="http://schemas.microsoft.com/office/powerpoint/2010/main" val="160382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4" end="4"/>
                                            </p:txEl>
                                          </p:spTgt>
                                        </p:tgtEl>
                                        <p:attrNameLst>
                                          <p:attrName>style.visibility</p:attrName>
                                        </p:attrNameLst>
                                      </p:cBhvr>
                                      <p:to>
                                        <p:strVal val="visible"/>
                                      </p:to>
                                    </p:set>
                                    <p:animEffect transition="in" filter="fade">
                                      <p:cBhvr>
                                        <p:cTn id="14" dur="1000"/>
                                        <p:tgtEl>
                                          <p:spTgt spid="24580">
                                            <p:txEl>
                                              <p:pRg st="4" end="4"/>
                                            </p:txEl>
                                          </p:spTgt>
                                        </p:tgtEl>
                                      </p:cBhvr>
                                    </p:animEffect>
                                    <p:anim calcmode="lin" valueType="num">
                                      <p:cBhvr>
                                        <p:cTn id="15"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4580">
                                            <p:txEl>
                                              <p:pRg st="5" end="5"/>
                                            </p:txEl>
                                          </p:spTgt>
                                        </p:tgtEl>
                                        <p:attrNameLst>
                                          <p:attrName>style.visibility</p:attrName>
                                        </p:attrNameLst>
                                      </p:cBhvr>
                                      <p:to>
                                        <p:strVal val="visible"/>
                                      </p:to>
                                    </p:set>
                                    <p:animEffect transition="in" filter="fade">
                                      <p:cBhvr>
                                        <p:cTn id="19" dur="1000"/>
                                        <p:tgtEl>
                                          <p:spTgt spid="24580">
                                            <p:txEl>
                                              <p:pRg st="5" end="5"/>
                                            </p:txEl>
                                          </p:spTgt>
                                        </p:tgtEl>
                                      </p:cBhvr>
                                    </p:animEffect>
                                    <p:anim calcmode="lin" valueType="num">
                                      <p:cBhvr>
                                        <p:cTn id="20" dur="10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24580">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580">
                                            <p:txEl>
                                              <p:pRg st="6" end="6"/>
                                            </p:txEl>
                                          </p:spTgt>
                                        </p:tgtEl>
                                        <p:attrNameLst>
                                          <p:attrName>style.visibility</p:attrName>
                                        </p:attrNameLst>
                                      </p:cBhvr>
                                      <p:to>
                                        <p:strVal val="visible"/>
                                      </p:to>
                                    </p:set>
                                    <p:animEffect transition="in" filter="fade">
                                      <p:cBhvr>
                                        <p:cTn id="24" dur="1000"/>
                                        <p:tgtEl>
                                          <p:spTgt spid="24580">
                                            <p:txEl>
                                              <p:pRg st="6" end="6"/>
                                            </p:txEl>
                                          </p:spTgt>
                                        </p:tgtEl>
                                      </p:cBhvr>
                                    </p:animEffect>
                                    <p:anim calcmode="lin" valueType="num">
                                      <p:cBhvr>
                                        <p:cTn id="25" dur="1000" fill="hold"/>
                                        <p:tgtEl>
                                          <p:spTgt spid="24580">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24580">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580">
                                            <p:txEl>
                                              <p:pRg st="8" end="8"/>
                                            </p:txEl>
                                          </p:spTgt>
                                        </p:tgtEl>
                                        <p:attrNameLst>
                                          <p:attrName>style.visibility</p:attrName>
                                        </p:attrNameLst>
                                      </p:cBhvr>
                                      <p:to>
                                        <p:strVal val="visible"/>
                                      </p:to>
                                    </p:set>
                                    <p:animEffect transition="in" filter="fade">
                                      <p:cBhvr>
                                        <p:cTn id="29" dur="1000"/>
                                        <p:tgtEl>
                                          <p:spTgt spid="24580">
                                            <p:txEl>
                                              <p:pRg st="8" end="8"/>
                                            </p:txEl>
                                          </p:spTgt>
                                        </p:tgtEl>
                                      </p:cBhvr>
                                    </p:animEffect>
                                    <p:anim calcmode="lin" valueType="num">
                                      <p:cBhvr>
                                        <p:cTn id="30" dur="1000" fill="hold"/>
                                        <p:tgtEl>
                                          <p:spTgt spid="24580">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24580">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4580">
                                            <p:txEl>
                                              <p:pRg st="10" end="10"/>
                                            </p:txEl>
                                          </p:spTgt>
                                        </p:tgtEl>
                                        <p:attrNameLst>
                                          <p:attrName>style.visibility</p:attrName>
                                        </p:attrNameLst>
                                      </p:cBhvr>
                                      <p:to>
                                        <p:strVal val="visible"/>
                                      </p:to>
                                    </p:set>
                                    <p:animEffect transition="in" filter="fade">
                                      <p:cBhvr>
                                        <p:cTn id="34" dur="1000"/>
                                        <p:tgtEl>
                                          <p:spTgt spid="24580">
                                            <p:txEl>
                                              <p:pRg st="10" end="10"/>
                                            </p:txEl>
                                          </p:spTgt>
                                        </p:tgtEl>
                                      </p:cBhvr>
                                    </p:animEffect>
                                    <p:anim calcmode="lin" valueType="num">
                                      <p:cBhvr>
                                        <p:cTn id="35" dur="1000" fill="hold"/>
                                        <p:tgtEl>
                                          <p:spTgt spid="24580">
                                            <p:txEl>
                                              <p:pRg st="10" end="10"/>
                                            </p:txEl>
                                          </p:spTgt>
                                        </p:tgtEl>
                                        <p:attrNameLst>
                                          <p:attrName>ppt_x</p:attrName>
                                        </p:attrNameLst>
                                      </p:cBhvr>
                                      <p:tavLst>
                                        <p:tav tm="0">
                                          <p:val>
                                            <p:strVal val="#ppt_x"/>
                                          </p:val>
                                        </p:tav>
                                        <p:tav tm="100000">
                                          <p:val>
                                            <p:strVal val="#ppt_x"/>
                                          </p:val>
                                        </p:tav>
                                      </p:tavLst>
                                    </p:anim>
                                    <p:anim calcmode="lin" valueType="num">
                                      <p:cBhvr>
                                        <p:cTn id="36" dur="1000" fill="hold"/>
                                        <p:tgtEl>
                                          <p:spTgt spid="2458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125</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lgn="l">
              <a:buAutoNum type="arabicPeriod"/>
            </a:pPr>
            <a:r>
              <a:rPr lang="en-US" i="0" dirty="0">
                <a:solidFill>
                  <a:srgbClr val="000000"/>
                </a:solidFill>
                <a:effectLst/>
              </a:rPr>
              <a:t>Output of following code?</a:t>
            </a:r>
            <a:endParaRPr lang="en-US" sz="2000" i="0" dirty="0">
              <a:solidFill>
                <a:srgbClr val="000000"/>
              </a:solidFill>
              <a:effectLst/>
            </a:endParaRPr>
          </a:p>
          <a:p>
            <a:pPr marL="457200" indent="-457200" algn="l">
              <a:buNone/>
            </a:pPr>
            <a:endParaRPr lang="en-US" sz="2000" i="0" dirty="0">
              <a:solidFill>
                <a:srgbClr val="000000"/>
              </a:solidFill>
              <a:effectLst/>
            </a:endParaRPr>
          </a:p>
          <a:p>
            <a:pPr marL="400050" lvl="1" indent="0">
              <a:buNone/>
            </a:pPr>
            <a:endParaRPr lang="en-US" sz="2000" dirty="0"/>
          </a:p>
          <a:p>
            <a:pPr marL="400050" lvl="1" indent="0">
              <a:buNone/>
            </a:pPr>
            <a:endParaRPr lang="en-US" sz="2000" dirty="0">
              <a:solidFill>
                <a:schemeClr val="tx1"/>
              </a:solidFill>
            </a:endParaRPr>
          </a:p>
          <a:p>
            <a:pPr marL="400050" lvl="1" indent="0">
              <a:buNone/>
            </a:pPr>
            <a:r>
              <a:rPr lang="en-US" sz="2000" dirty="0">
                <a:solidFill>
                  <a:schemeClr val="tx1"/>
                </a:solidFill>
              </a:rPr>
              <a:t>A) </a:t>
            </a:r>
            <a:r>
              <a:rPr lang="en-US" sz="2000" dirty="0">
                <a:solidFill>
                  <a:srgbClr val="C00000"/>
                </a:solidFill>
              </a:rPr>
              <a:t>{1:’Store’,2:’Kitchen’}</a:t>
            </a:r>
            <a:endParaRPr lang="en-US" sz="2000" dirty="0"/>
          </a:p>
          <a:p>
            <a:pPr marL="400050" lvl="1" indent="0">
              <a:buNone/>
            </a:pPr>
            <a:r>
              <a:rPr lang="en-US" sz="2000" dirty="0"/>
              <a:t> </a:t>
            </a:r>
          </a:p>
          <a:p>
            <a:pPr marL="400050" lvl="1" indent="0">
              <a:buNone/>
            </a:pPr>
            <a:r>
              <a:rPr lang="en-US" sz="2000" dirty="0"/>
              <a:t>B) </a:t>
            </a:r>
            <a:r>
              <a:rPr lang="en-US" sz="2000" dirty="0">
                <a:solidFill>
                  <a:srgbClr val="C00000"/>
                </a:solidFill>
              </a:rPr>
              <a:t>{2:’Store’,1:’Kitchen’}</a:t>
            </a:r>
            <a:endParaRPr lang="en-US" sz="2000" dirty="0"/>
          </a:p>
          <a:p>
            <a:pPr marL="400050" lvl="1" indent="0">
              <a:buNone/>
            </a:pPr>
            <a:endParaRPr lang="en-US" sz="2000" dirty="0"/>
          </a:p>
          <a:p>
            <a:pPr marL="400050" lvl="1" indent="0">
              <a:buNone/>
            </a:pPr>
            <a:r>
              <a:rPr lang="en-US" sz="2000" dirty="0"/>
              <a:t>C)</a:t>
            </a:r>
            <a:r>
              <a:rPr lang="en-US" sz="2000" dirty="0" err="1">
                <a:solidFill>
                  <a:srgbClr val="C00000"/>
                </a:solidFill>
              </a:rPr>
              <a:t>KeyError</a:t>
            </a:r>
            <a:r>
              <a:rPr lang="en-US" sz="2000" dirty="0">
                <a:solidFill>
                  <a:srgbClr val="C00000"/>
                </a:solidFill>
              </a:rPr>
              <a:t> </a:t>
            </a:r>
            <a:r>
              <a:rPr lang="en-US" sz="2000" dirty="0"/>
              <a:t> </a:t>
            </a:r>
          </a:p>
          <a:p>
            <a:pPr marL="400050" lvl="1" indent="0">
              <a:buNone/>
            </a:pPr>
            <a:endParaRPr lang="en-US" sz="2000" dirty="0"/>
          </a:p>
          <a:p>
            <a:pPr marL="400050" lvl="1" indent="0">
              <a:buNone/>
            </a:pPr>
            <a:r>
              <a:rPr lang="en-US" sz="2000" dirty="0"/>
              <a:t>D</a:t>
            </a:r>
            <a:r>
              <a:rPr lang="en-US" sz="2000" dirty="0">
                <a:solidFill>
                  <a:schemeClr val="tx1"/>
                </a:solidFill>
              </a:rPr>
              <a:t>)</a:t>
            </a:r>
            <a:r>
              <a:rPr lang="en-US" sz="2000" dirty="0">
                <a:solidFill>
                  <a:srgbClr val="CC0099"/>
                </a:solidFill>
              </a:rPr>
              <a:t> </a:t>
            </a:r>
            <a:r>
              <a:rPr lang="en-US" sz="2000" dirty="0">
                <a:solidFill>
                  <a:srgbClr val="C00000"/>
                </a:solidFill>
              </a:rPr>
              <a:t>None of above</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10" name="Arrow: Right 9">
            <a:extLst>
              <a:ext uri="{FF2B5EF4-FFF2-40B4-BE49-F238E27FC236}">
                <a16:creationId xmlns:a16="http://schemas.microsoft.com/office/drawing/2014/main" id="{135D874B-344A-4385-96F4-F94A88E016ED}"/>
              </a:ext>
            </a:extLst>
          </p:cNvPr>
          <p:cNvSpPr/>
          <p:nvPr/>
        </p:nvSpPr>
        <p:spPr bwMode="auto">
          <a:xfrm rot="10800000">
            <a:off x="4038600" y="35052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pic>
        <p:nvPicPr>
          <p:cNvPr id="3074" name="Picture 2"/>
          <p:cNvPicPr>
            <a:picLocks noChangeAspect="1" noChangeArrowheads="1"/>
          </p:cNvPicPr>
          <p:nvPr/>
        </p:nvPicPr>
        <p:blipFill>
          <a:blip r:embed="rId3"/>
          <a:srcRect/>
          <a:stretch>
            <a:fillRect/>
          </a:stretch>
        </p:blipFill>
        <p:spPr bwMode="auto">
          <a:xfrm>
            <a:off x="4800600" y="1066800"/>
            <a:ext cx="4819650" cy="1914525"/>
          </a:xfrm>
          <a:prstGeom prst="rect">
            <a:avLst/>
          </a:prstGeom>
          <a:noFill/>
          <a:ln w="9525">
            <a:noFill/>
            <a:miter lim="800000"/>
            <a:headEnd/>
            <a:tailEnd/>
          </a:ln>
          <a:effectLst/>
        </p:spPr>
      </p:pic>
    </p:spTree>
    <p:extLst>
      <p:ext uri="{BB962C8B-B14F-4D97-AF65-F5344CB8AC3E}">
        <p14:creationId xmlns:p14="http://schemas.microsoft.com/office/powerpoint/2010/main" val="141380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4" end="4"/>
                                            </p:txEl>
                                          </p:spTgt>
                                        </p:tgtEl>
                                        <p:attrNameLst>
                                          <p:attrName>style.visibility</p:attrName>
                                        </p:attrNameLst>
                                      </p:cBhvr>
                                      <p:to>
                                        <p:strVal val="visible"/>
                                      </p:to>
                                    </p:set>
                                    <p:animEffect transition="in" filter="fade">
                                      <p:cBhvr>
                                        <p:cTn id="14" dur="1000"/>
                                        <p:tgtEl>
                                          <p:spTgt spid="24580">
                                            <p:txEl>
                                              <p:pRg st="4" end="4"/>
                                            </p:txEl>
                                          </p:spTgt>
                                        </p:tgtEl>
                                      </p:cBhvr>
                                    </p:animEffect>
                                    <p:anim calcmode="lin" valueType="num">
                                      <p:cBhvr>
                                        <p:cTn id="15"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4580">
                                            <p:txEl>
                                              <p:pRg st="5" end="5"/>
                                            </p:txEl>
                                          </p:spTgt>
                                        </p:tgtEl>
                                        <p:attrNameLst>
                                          <p:attrName>style.visibility</p:attrName>
                                        </p:attrNameLst>
                                      </p:cBhvr>
                                      <p:to>
                                        <p:strVal val="visible"/>
                                      </p:to>
                                    </p:set>
                                    <p:animEffect transition="in" filter="fade">
                                      <p:cBhvr>
                                        <p:cTn id="19" dur="1000"/>
                                        <p:tgtEl>
                                          <p:spTgt spid="24580">
                                            <p:txEl>
                                              <p:pRg st="5" end="5"/>
                                            </p:txEl>
                                          </p:spTgt>
                                        </p:tgtEl>
                                      </p:cBhvr>
                                    </p:animEffect>
                                    <p:anim calcmode="lin" valueType="num">
                                      <p:cBhvr>
                                        <p:cTn id="20" dur="10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24580">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580">
                                            <p:txEl>
                                              <p:pRg st="6" end="6"/>
                                            </p:txEl>
                                          </p:spTgt>
                                        </p:tgtEl>
                                        <p:attrNameLst>
                                          <p:attrName>style.visibility</p:attrName>
                                        </p:attrNameLst>
                                      </p:cBhvr>
                                      <p:to>
                                        <p:strVal val="visible"/>
                                      </p:to>
                                    </p:set>
                                    <p:animEffect transition="in" filter="fade">
                                      <p:cBhvr>
                                        <p:cTn id="24" dur="1000"/>
                                        <p:tgtEl>
                                          <p:spTgt spid="24580">
                                            <p:txEl>
                                              <p:pRg st="6" end="6"/>
                                            </p:txEl>
                                          </p:spTgt>
                                        </p:tgtEl>
                                      </p:cBhvr>
                                    </p:animEffect>
                                    <p:anim calcmode="lin" valueType="num">
                                      <p:cBhvr>
                                        <p:cTn id="25" dur="1000" fill="hold"/>
                                        <p:tgtEl>
                                          <p:spTgt spid="24580">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24580">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580">
                                            <p:txEl>
                                              <p:pRg st="8" end="8"/>
                                            </p:txEl>
                                          </p:spTgt>
                                        </p:tgtEl>
                                        <p:attrNameLst>
                                          <p:attrName>style.visibility</p:attrName>
                                        </p:attrNameLst>
                                      </p:cBhvr>
                                      <p:to>
                                        <p:strVal val="visible"/>
                                      </p:to>
                                    </p:set>
                                    <p:animEffect transition="in" filter="fade">
                                      <p:cBhvr>
                                        <p:cTn id="29" dur="1000"/>
                                        <p:tgtEl>
                                          <p:spTgt spid="24580">
                                            <p:txEl>
                                              <p:pRg st="8" end="8"/>
                                            </p:txEl>
                                          </p:spTgt>
                                        </p:tgtEl>
                                      </p:cBhvr>
                                    </p:animEffect>
                                    <p:anim calcmode="lin" valueType="num">
                                      <p:cBhvr>
                                        <p:cTn id="30" dur="1000" fill="hold"/>
                                        <p:tgtEl>
                                          <p:spTgt spid="24580">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24580">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4580">
                                            <p:txEl>
                                              <p:pRg st="10" end="10"/>
                                            </p:txEl>
                                          </p:spTgt>
                                        </p:tgtEl>
                                        <p:attrNameLst>
                                          <p:attrName>style.visibility</p:attrName>
                                        </p:attrNameLst>
                                      </p:cBhvr>
                                      <p:to>
                                        <p:strVal val="visible"/>
                                      </p:to>
                                    </p:set>
                                    <p:animEffect transition="in" filter="fade">
                                      <p:cBhvr>
                                        <p:cTn id="34" dur="1000"/>
                                        <p:tgtEl>
                                          <p:spTgt spid="24580">
                                            <p:txEl>
                                              <p:pRg st="10" end="10"/>
                                            </p:txEl>
                                          </p:spTgt>
                                        </p:tgtEl>
                                      </p:cBhvr>
                                    </p:animEffect>
                                    <p:anim calcmode="lin" valueType="num">
                                      <p:cBhvr>
                                        <p:cTn id="35" dur="1000" fill="hold"/>
                                        <p:tgtEl>
                                          <p:spTgt spid="24580">
                                            <p:txEl>
                                              <p:pRg st="10" end="10"/>
                                            </p:txEl>
                                          </p:spTgt>
                                        </p:tgtEl>
                                        <p:attrNameLst>
                                          <p:attrName>ppt_x</p:attrName>
                                        </p:attrNameLst>
                                      </p:cBhvr>
                                      <p:tavLst>
                                        <p:tav tm="0">
                                          <p:val>
                                            <p:strVal val="#ppt_x"/>
                                          </p:val>
                                        </p:tav>
                                        <p:tav tm="100000">
                                          <p:val>
                                            <p:strVal val="#ppt_x"/>
                                          </p:val>
                                        </p:tav>
                                      </p:tavLst>
                                    </p:anim>
                                    <p:anim calcmode="lin" valueType="num">
                                      <p:cBhvr>
                                        <p:cTn id="36" dur="1000" fill="hold"/>
                                        <p:tgtEl>
                                          <p:spTgt spid="2458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126</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Set</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marL="0" indent="0" algn="just" eaLnBrk="1" hangingPunct="1">
              <a:spcBef>
                <a:spcPts val="100"/>
              </a:spcBef>
              <a:buNone/>
            </a:pPr>
            <a:endParaRPr lang="en-US" altLang="en-US" sz="2000" dirty="0"/>
          </a:p>
          <a:p>
            <a:pPr marL="0" indent="0" algn="just" eaLnBrk="1" hangingPunct="1">
              <a:spcBef>
                <a:spcPts val="100"/>
              </a:spcBef>
              <a:buNone/>
            </a:pPr>
            <a:endParaRPr lang="en-US" altLang="en-US" sz="2000" dirty="0"/>
          </a:p>
          <a:p>
            <a:r>
              <a:rPr lang="en-IN" sz="2800" dirty="0"/>
              <a:t>A set is another data collection data types in python, which stores unique elements in an unordered way. </a:t>
            </a:r>
          </a:p>
          <a:p>
            <a:r>
              <a:rPr lang="en-IN" sz="2800" dirty="0"/>
              <a:t>Every element in a set is unique and </a:t>
            </a:r>
            <a:r>
              <a:rPr lang="en-IN" sz="2800" b="1" dirty="0"/>
              <a:t>immutable(unchangeable)</a:t>
            </a:r>
            <a:r>
              <a:rPr lang="en-IN" sz="2800" dirty="0"/>
              <a:t>, i.e. no duplicate values should be there, and </a:t>
            </a:r>
            <a:r>
              <a:rPr lang="en-IN" sz="2800" b="1" i="1" dirty="0"/>
              <a:t>the values can’t be changed.</a:t>
            </a:r>
            <a:r>
              <a:rPr lang="en-IN" sz="2800" dirty="0"/>
              <a:t> </a:t>
            </a:r>
          </a:p>
          <a:p>
            <a:endParaRPr lang="en-IN" sz="2800" dirty="0"/>
          </a:p>
          <a:p>
            <a:endParaRPr lang="en-IN" sz="28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127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a:t>
            </a:r>
            <a:r>
              <a:rPr>
                <a:solidFill>
                  <a:schemeClr val="accent6">
                    <a:lumMod val="75000"/>
                  </a:schemeClr>
                </a:solidFill>
              </a:rPr>
              <a:t>reation of empty Set</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800" dirty="0"/>
              <a:t> </a:t>
            </a:r>
          </a:p>
        </p:txBody>
      </p:sp>
      <p:pic>
        <p:nvPicPr>
          <p:cNvPr id="8" name="Picture 7"/>
          <p:cNvPicPr/>
          <p:nvPr/>
        </p:nvPicPr>
        <p:blipFill>
          <a:blip r:embed="rId3"/>
          <a:stretch>
            <a:fillRect/>
          </a:stretch>
        </p:blipFill>
        <p:spPr>
          <a:xfrm>
            <a:off x="838200" y="1600200"/>
            <a:ext cx="5727065" cy="25149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128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a:t>
            </a:r>
            <a:r>
              <a:rPr>
                <a:solidFill>
                  <a:schemeClr val="accent6">
                    <a:lumMod val="75000"/>
                  </a:schemeClr>
                </a:solidFill>
              </a:rPr>
              <a:t>reation of non-empty Set</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800" dirty="0"/>
              <a:t> </a:t>
            </a:r>
          </a:p>
        </p:txBody>
      </p:sp>
      <p:pic>
        <p:nvPicPr>
          <p:cNvPr id="7" name="Picture 6"/>
          <p:cNvPicPr/>
          <p:nvPr/>
        </p:nvPicPr>
        <p:blipFill>
          <a:blip r:embed="rId3"/>
          <a:stretch>
            <a:fillRect/>
          </a:stretch>
        </p:blipFill>
        <p:spPr>
          <a:xfrm>
            <a:off x="457200" y="1295400"/>
            <a:ext cx="7105967" cy="1950720"/>
          </a:xfrm>
          <a:prstGeom prst="rect">
            <a:avLst/>
          </a:prstGeom>
        </p:spPr>
      </p:pic>
      <p:pic>
        <p:nvPicPr>
          <p:cNvPr id="9" name="Picture 8"/>
          <p:cNvPicPr/>
          <p:nvPr/>
        </p:nvPicPr>
        <p:blipFill>
          <a:blip r:embed="rId4"/>
          <a:stretch>
            <a:fillRect/>
          </a:stretch>
        </p:blipFill>
        <p:spPr>
          <a:xfrm>
            <a:off x="2438400" y="3810000"/>
            <a:ext cx="6858000" cy="2057400"/>
          </a:xfrm>
          <a:prstGeom prst="rect">
            <a:avLst/>
          </a:prstGeom>
        </p:spPr>
      </p:pic>
      <p:pic>
        <p:nvPicPr>
          <p:cNvPr id="8" name="Picture 7"/>
          <p:cNvPicPr/>
          <p:nvPr/>
        </p:nvPicPr>
        <p:blipFill>
          <a:blip r:embed="rId5"/>
          <a:stretch>
            <a:fillRect/>
          </a:stretch>
        </p:blipFill>
        <p:spPr>
          <a:xfrm>
            <a:off x="6400800" y="1828800"/>
            <a:ext cx="5791200" cy="1295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129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a:t>
            </a:r>
            <a:r>
              <a:rPr>
                <a:solidFill>
                  <a:schemeClr val="accent6">
                    <a:lumMod val="75000"/>
                  </a:schemeClr>
                </a:solidFill>
              </a:rPr>
              <a:t>reation of non-empty Set</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800" dirty="0"/>
              <a:t> </a:t>
            </a:r>
          </a:p>
        </p:txBody>
      </p:sp>
      <p:pic>
        <p:nvPicPr>
          <p:cNvPr id="8" name="Picture 7"/>
          <p:cNvPicPr/>
          <p:nvPr/>
        </p:nvPicPr>
        <p:blipFill>
          <a:blip r:embed="rId3"/>
          <a:stretch>
            <a:fillRect/>
          </a:stretch>
        </p:blipFill>
        <p:spPr>
          <a:xfrm>
            <a:off x="304800" y="1219200"/>
            <a:ext cx="5791200" cy="1524000"/>
          </a:xfrm>
          <a:prstGeom prst="rect">
            <a:avLst/>
          </a:prstGeom>
        </p:spPr>
      </p:pic>
      <p:pic>
        <p:nvPicPr>
          <p:cNvPr id="10" name="Picture 9"/>
          <p:cNvPicPr/>
          <p:nvPr/>
        </p:nvPicPr>
        <p:blipFill>
          <a:blip r:embed="rId4"/>
          <a:stretch>
            <a:fillRect/>
          </a:stretch>
        </p:blipFill>
        <p:spPr>
          <a:xfrm>
            <a:off x="5105400" y="2514600"/>
            <a:ext cx="7086600" cy="1447800"/>
          </a:xfrm>
          <a:prstGeom prst="rect">
            <a:avLst/>
          </a:prstGeom>
        </p:spPr>
      </p:pic>
      <p:pic>
        <p:nvPicPr>
          <p:cNvPr id="11" name="Picture 10"/>
          <p:cNvPicPr/>
          <p:nvPr/>
        </p:nvPicPr>
        <p:blipFill>
          <a:blip r:embed="rId5"/>
          <a:stretch>
            <a:fillRect/>
          </a:stretch>
        </p:blipFill>
        <p:spPr>
          <a:xfrm>
            <a:off x="381000" y="4495800"/>
            <a:ext cx="9753600" cy="1295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 Negative Indexing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sp>
        <p:nvSpPr>
          <p:cNvPr id="9" name="TextBox 8">
            <a:extLst>
              <a:ext uri="{FF2B5EF4-FFF2-40B4-BE49-F238E27FC236}">
                <a16:creationId xmlns:a16="http://schemas.microsoft.com/office/drawing/2014/main" id="{538614E5-BC63-471F-A4A5-A3C93E998C4D}"/>
              </a:ext>
            </a:extLst>
          </p:cNvPr>
          <p:cNvSpPr txBox="1"/>
          <p:nvPr/>
        </p:nvSpPr>
        <p:spPr>
          <a:xfrm>
            <a:off x="533399" y="1219200"/>
            <a:ext cx="2286001" cy="9387185"/>
          </a:xfrm>
          <a:prstGeom prst="rect">
            <a:avLst/>
          </a:prstGeom>
          <a:noFill/>
        </p:spPr>
        <p:txBody>
          <a:bodyPr wrap="square" rtlCol="0">
            <a:spAutoFit/>
          </a:bodyPr>
          <a:lstStyle/>
          <a:p>
            <a:pPr marL="285750" indent="-285750" algn="just">
              <a:buFont typeface="Wingdings" panose="05000000000000000000" pitchFamily="2" charset="2"/>
              <a:buChar char="q"/>
            </a:pPr>
            <a:r>
              <a:rPr lang="en-IN" sz="2000" dirty="0">
                <a:effectLst/>
                <a:latin typeface="+mn-lt"/>
                <a:ea typeface="Calibri" panose="020F0502020204030204" pitchFamily="34" charset="0"/>
              </a:rPr>
              <a:t> Negati</a:t>
            </a:r>
            <a:r>
              <a:rPr lang="en-IN" sz="2000" dirty="0">
                <a:latin typeface="+mn-lt"/>
                <a:ea typeface="Calibri" panose="020F0502020204030204" pitchFamily="34" charset="0"/>
              </a:rPr>
              <a:t>ve Indexing starts from </a:t>
            </a:r>
            <a:r>
              <a:rPr lang="en-US" sz="2000" dirty="0">
                <a:latin typeface="+mn-lt"/>
                <a:ea typeface="Calibri" panose="020F0502020204030204" pitchFamily="34" charset="0"/>
              </a:rPr>
              <a:t>negative indexing start from -1 and from right-hand side.</a:t>
            </a:r>
          </a:p>
          <a:p>
            <a:pPr algn="just"/>
            <a:endParaRPr lang="en-US" sz="2000" dirty="0">
              <a:latin typeface="+mn-lt"/>
              <a:ea typeface="Calibri" panose="020F0502020204030204" pitchFamily="34" charset="0"/>
            </a:endParaRPr>
          </a:p>
          <a:p>
            <a:pPr marL="285750" indent="-285750" algn="just">
              <a:buFont typeface="Wingdings" panose="05000000000000000000" pitchFamily="2" charset="2"/>
              <a:buChar char="q"/>
            </a:pPr>
            <a:r>
              <a:rPr lang="en-US" sz="2000" dirty="0">
                <a:latin typeface="+mn-lt"/>
                <a:ea typeface="Calibri" panose="020F0502020204030204" pitchFamily="34" charset="0"/>
              </a:rPr>
              <a:t>Last character store at index -1 and as we move towards the left, it keeps increasing like -2, -3, and so on.</a:t>
            </a:r>
          </a:p>
          <a:p>
            <a:pPr marL="285750" indent="-285750" algn="just">
              <a:buFont typeface="Wingdings" panose="05000000000000000000" pitchFamily="2" charset="2"/>
              <a:buChar char="q"/>
            </a:pPr>
            <a:endParaRPr lang="en-US" sz="2000" dirty="0">
              <a:effectLst/>
              <a:latin typeface="+mn-lt"/>
              <a:ea typeface="Calibri" panose="020F0502020204030204" pitchFamily="34" charset="0"/>
            </a:endParaRPr>
          </a:p>
          <a:p>
            <a:pPr marL="285750" indent="-285750" algn="just">
              <a:buFont typeface="Wingdings" panose="05000000000000000000" pitchFamily="2" charset="2"/>
              <a:buChar char="q"/>
            </a:pPr>
            <a:endParaRPr lang="en-IN" sz="2000" dirty="0">
              <a:effectLst/>
              <a:latin typeface="+mn-lt"/>
              <a:ea typeface="Calibri" panose="020F0502020204030204" pitchFamily="34" charset="0"/>
            </a:endParaRPr>
          </a:p>
          <a:p>
            <a:pPr algn="just"/>
            <a:endParaRPr lang="en-IN" sz="2000" dirty="0">
              <a:effectLst/>
              <a:latin typeface="+mn-lt"/>
              <a:ea typeface="Calibri" panose="020F0502020204030204" pitchFamily="34" charset="0"/>
            </a:endParaRPr>
          </a:p>
          <a:p>
            <a:pPr marL="285750" indent="-285750" algn="just">
              <a:buFont typeface="Wingdings" panose="05000000000000000000" pitchFamily="2" charset="2"/>
              <a:buChar char="q"/>
            </a:pPr>
            <a:endParaRPr lang="en-IN" sz="2000" dirty="0">
              <a:latin typeface="+mn-lt"/>
              <a:ea typeface="Calibri" panose="020F0502020204030204" pitchFamily="34" charset="0"/>
            </a:endParaRPr>
          </a:p>
          <a:p>
            <a:endParaRPr lang="en-IN" sz="2000" dirty="0">
              <a:latin typeface="+mn-lt"/>
              <a:ea typeface="Calibri" panose="020F0502020204030204" pitchFamily="34" charset="0"/>
            </a:endParaRPr>
          </a:p>
          <a:p>
            <a:endParaRPr lang="en-IN" sz="2000" dirty="0">
              <a:latin typeface="+mn-lt"/>
              <a:ea typeface="Calibri" panose="020F0502020204030204" pitchFamily="34" charset="0"/>
            </a:endParaRPr>
          </a:p>
          <a:p>
            <a:pPr marL="285750" indent="-285750">
              <a:buFont typeface="Wingdings" panose="05000000000000000000" pitchFamily="2" charset="2"/>
              <a:buChar char="q"/>
            </a:pPr>
            <a:endParaRPr lang="en-IN" sz="2000" dirty="0">
              <a:effectLst/>
              <a:latin typeface="+mn-lt"/>
              <a:ea typeface="Calibri" panose="020F0502020204030204" pitchFamily="34" charset="0"/>
            </a:endParaRPr>
          </a:p>
          <a:p>
            <a:endParaRPr lang="en-US" dirty="0">
              <a:latin typeface="+mj-lt"/>
            </a:endParaRPr>
          </a:p>
          <a:p>
            <a:endParaRPr lang="en-US" dirty="0">
              <a:latin typeface="+mj-lt"/>
            </a:endParaRPr>
          </a:p>
          <a:p>
            <a:pPr marL="285750" indent="-285750">
              <a:buFont typeface="Wingdings" panose="05000000000000000000" pitchFamily="2" charset="2"/>
              <a:buChar char="q"/>
            </a:pPr>
            <a:endParaRPr lang="en-US" dirty="0">
              <a:latin typeface="+mj-lt"/>
            </a:endParaRPr>
          </a:p>
          <a:p>
            <a:endParaRPr lang="en-US" dirty="0">
              <a:latin typeface="+mj-lt"/>
            </a:endParaRPr>
          </a:p>
          <a:p>
            <a:pPr marL="285750" indent="-285750">
              <a:buFont typeface="Wingdings" panose="05000000000000000000" pitchFamily="2" charset="2"/>
              <a:buChar char="q"/>
            </a:pPr>
            <a:endParaRPr lang="en-US" dirty="0">
              <a:latin typeface="+mj-lt"/>
            </a:endParaRPr>
          </a:p>
          <a:p>
            <a:endParaRPr lang="en-US" dirty="0">
              <a:latin typeface="+mj-lt"/>
            </a:endParaRPr>
          </a:p>
          <a:p>
            <a:pPr marL="285750" indent="-285750">
              <a:buFont typeface="Wingdings" panose="05000000000000000000" pitchFamily="2" charset="2"/>
              <a:buChar char="q"/>
            </a:pPr>
            <a:endParaRPr lang="en-US" dirty="0">
              <a:latin typeface="+mj-lt"/>
            </a:endParaRPr>
          </a:p>
          <a:p>
            <a:pPr marL="285750" indent="-285750">
              <a:buFont typeface="Wingdings" panose="05000000000000000000" pitchFamily="2" charset="2"/>
              <a:buChar char="q"/>
            </a:pPr>
            <a:endParaRPr lang="en-US" dirty="0">
              <a:latin typeface="+mj-lt"/>
            </a:endParaRPr>
          </a:p>
        </p:txBody>
      </p:sp>
      <p:pic>
        <p:nvPicPr>
          <p:cNvPr id="8" name="Picture 7">
            <a:extLst>
              <a:ext uri="{FF2B5EF4-FFF2-40B4-BE49-F238E27FC236}">
                <a16:creationId xmlns:a16="http://schemas.microsoft.com/office/drawing/2014/main" id="{8F25620C-C784-4FC8-BBC2-4A7F4FBA2E5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1219200"/>
            <a:ext cx="8534401" cy="4575358"/>
          </a:xfrm>
          <a:prstGeom prst="rect">
            <a:avLst/>
          </a:prstGeom>
          <a:noFill/>
        </p:spPr>
      </p:pic>
    </p:spTree>
    <p:extLst>
      <p:ext uri="{BB962C8B-B14F-4D97-AF65-F5344CB8AC3E}">
        <p14:creationId xmlns:p14="http://schemas.microsoft.com/office/powerpoint/2010/main" val="2860518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130</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lgn="l">
              <a:buNone/>
            </a:pPr>
            <a:r>
              <a:rPr lang="en-US" i="0" dirty="0">
                <a:solidFill>
                  <a:srgbClr val="000000"/>
                </a:solidFill>
                <a:effectLst/>
              </a:rPr>
              <a:t>2. Is it possible to </a:t>
            </a:r>
            <a:r>
              <a:rPr lang="en-US" dirty="0"/>
              <a:t>create an empty set using like s1={} </a:t>
            </a:r>
            <a:r>
              <a:rPr lang="en-US" i="0" dirty="0">
                <a:solidFill>
                  <a:srgbClr val="000000"/>
                </a:solidFill>
                <a:effectLst/>
              </a:rPr>
              <a:t>?</a:t>
            </a:r>
            <a:endParaRPr lang="en-US" sz="2000" i="0" dirty="0">
              <a:solidFill>
                <a:srgbClr val="000000"/>
              </a:solidFill>
              <a:effectLst/>
            </a:endParaRPr>
          </a:p>
          <a:p>
            <a:pPr marL="457200" indent="-457200" algn="l">
              <a:buNone/>
            </a:pPr>
            <a:endParaRPr lang="en-US" sz="2000" i="0" dirty="0">
              <a:solidFill>
                <a:srgbClr val="000000"/>
              </a:solidFill>
              <a:effectLst/>
            </a:endParaRPr>
          </a:p>
          <a:p>
            <a:pPr marL="400050" lvl="1" indent="0">
              <a:buNone/>
            </a:pPr>
            <a:endParaRPr lang="en-US" sz="2000" dirty="0"/>
          </a:p>
          <a:p>
            <a:pPr marL="400050" lvl="1" indent="0">
              <a:buNone/>
            </a:pPr>
            <a:r>
              <a:rPr lang="en-US" sz="2000" dirty="0">
                <a:solidFill>
                  <a:schemeClr val="tx1"/>
                </a:solidFill>
              </a:rPr>
              <a:t>A) </a:t>
            </a:r>
            <a:r>
              <a:rPr lang="en-US" sz="2000" dirty="0">
                <a:solidFill>
                  <a:srgbClr val="C00000"/>
                </a:solidFill>
              </a:rPr>
              <a:t>True</a:t>
            </a:r>
            <a:endParaRPr lang="en-US" sz="2000" dirty="0"/>
          </a:p>
          <a:p>
            <a:pPr marL="400050" lvl="1" indent="0">
              <a:buNone/>
            </a:pPr>
            <a:r>
              <a:rPr lang="en-US" sz="2000" dirty="0"/>
              <a:t> </a:t>
            </a:r>
          </a:p>
          <a:p>
            <a:pPr marL="400050" lvl="1" indent="0">
              <a:buNone/>
            </a:pPr>
            <a:r>
              <a:rPr lang="en-US" sz="2000" dirty="0"/>
              <a:t>B) </a:t>
            </a:r>
            <a:r>
              <a:rPr lang="en-US" sz="2000" dirty="0">
                <a:solidFill>
                  <a:srgbClr val="C00000"/>
                </a:solidFill>
              </a:rPr>
              <a:t>False</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7" name="Arrow: Right 9">
            <a:extLst>
              <a:ext uri="{FF2B5EF4-FFF2-40B4-BE49-F238E27FC236}">
                <a16:creationId xmlns:a16="http://schemas.microsoft.com/office/drawing/2014/main" id="{135D874B-344A-4385-96F4-F94A88E016ED}"/>
              </a:ext>
            </a:extLst>
          </p:cNvPr>
          <p:cNvSpPr/>
          <p:nvPr/>
        </p:nvSpPr>
        <p:spPr bwMode="auto">
          <a:xfrm rot="10800000">
            <a:off x="2057400" y="31242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pic>
        <p:nvPicPr>
          <p:cNvPr id="9" name="Picture 8"/>
          <p:cNvPicPr/>
          <p:nvPr/>
        </p:nvPicPr>
        <p:blipFill>
          <a:blip r:embed="rId3"/>
          <a:stretch>
            <a:fillRect/>
          </a:stretch>
        </p:blipFill>
        <p:spPr>
          <a:xfrm>
            <a:off x="4038600" y="3048000"/>
            <a:ext cx="4269422" cy="1423670"/>
          </a:xfrm>
          <a:prstGeom prst="rect">
            <a:avLst/>
          </a:prstGeom>
        </p:spPr>
      </p:pic>
    </p:spTree>
    <p:extLst>
      <p:ext uri="{BB962C8B-B14F-4D97-AF65-F5344CB8AC3E}">
        <p14:creationId xmlns:p14="http://schemas.microsoft.com/office/powerpoint/2010/main" val="25372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3" end="3"/>
                                            </p:txEl>
                                          </p:spTgt>
                                        </p:tgtEl>
                                        <p:attrNameLst>
                                          <p:attrName>style.visibility</p:attrName>
                                        </p:attrNameLst>
                                      </p:cBhvr>
                                      <p:to>
                                        <p:strVal val="visible"/>
                                      </p:to>
                                    </p:set>
                                    <p:animEffect transition="in" filter="fade">
                                      <p:cBhvr>
                                        <p:cTn id="14" dur="1000"/>
                                        <p:tgtEl>
                                          <p:spTgt spid="24580">
                                            <p:txEl>
                                              <p:pRg st="3" end="3"/>
                                            </p:txEl>
                                          </p:spTgt>
                                        </p:tgtEl>
                                      </p:cBhvr>
                                    </p:animEffect>
                                    <p:anim calcmode="lin" valueType="num">
                                      <p:cBhvr>
                                        <p:cTn id="15" dur="1000" fill="hold"/>
                                        <p:tgtEl>
                                          <p:spTgt spid="24580">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4580">
                                            <p:txEl>
                                              <p:pRg st="4" end="4"/>
                                            </p:txEl>
                                          </p:spTgt>
                                        </p:tgtEl>
                                        <p:attrNameLst>
                                          <p:attrName>style.visibility</p:attrName>
                                        </p:attrNameLst>
                                      </p:cBhvr>
                                      <p:to>
                                        <p:strVal val="visible"/>
                                      </p:to>
                                    </p:set>
                                    <p:animEffect transition="in" filter="fade">
                                      <p:cBhvr>
                                        <p:cTn id="19" dur="1000"/>
                                        <p:tgtEl>
                                          <p:spTgt spid="24580">
                                            <p:txEl>
                                              <p:pRg st="4" end="4"/>
                                            </p:txEl>
                                          </p:spTgt>
                                        </p:tgtEl>
                                      </p:cBhvr>
                                    </p:animEffect>
                                    <p:anim calcmode="lin" valueType="num">
                                      <p:cBhvr>
                                        <p:cTn id="20"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4580">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580">
                                            <p:txEl>
                                              <p:pRg st="5" end="5"/>
                                            </p:txEl>
                                          </p:spTgt>
                                        </p:tgtEl>
                                        <p:attrNameLst>
                                          <p:attrName>style.visibility</p:attrName>
                                        </p:attrNameLst>
                                      </p:cBhvr>
                                      <p:to>
                                        <p:strVal val="visible"/>
                                      </p:to>
                                    </p:set>
                                    <p:animEffect transition="in" filter="fade">
                                      <p:cBhvr>
                                        <p:cTn id="24" dur="1000"/>
                                        <p:tgtEl>
                                          <p:spTgt spid="24580">
                                            <p:txEl>
                                              <p:pRg st="5" end="5"/>
                                            </p:txEl>
                                          </p:spTgt>
                                        </p:tgtEl>
                                      </p:cBhvr>
                                    </p:animEffect>
                                    <p:anim calcmode="lin" valueType="num">
                                      <p:cBhvr>
                                        <p:cTn id="25" dur="10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458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80">
                                          <p:stCondLst>
                                            <p:cond delay="0"/>
                                          </p:stCondLst>
                                        </p:cTn>
                                        <p:tgtEl>
                                          <p:spTgt spid="7"/>
                                        </p:tgtEl>
                                      </p:cBhvr>
                                    </p:animEffect>
                                    <p:anim calcmode="lin" valueType="num">
                                      <p:cBhvr>
                                        <p:cTn id="3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7" dur="26">
                                          <p:stCondLst>
                                            <p:cond delay="650"/>
                                          </p:stCondLst>
                                        </p:cTn>
                                        <p:tgtEl>
                                          <p:spTgt spid="7"/>
                                        </p:tgtEl>
                                      </p:cBhvr>
                                      <p:to x="100000" y="60000"/>
                                    </p:animScale>
                                    <p:animScale>
                                      <p:cBhvr>
                                        <p:cTn id="38" dur="166" decel="50000">
                                          <p:stCondLst>
                                            <p:cond delay="676"/>
                                          </p:stCondLst>
                                        </p:cTn>
                                        <p:tgtEl>
                                          <p:spTgt spid="7"/>
                                        </p:tgtEl>
                                      </p:cBhvr>
                                      <p:to x="100000" y="100000"/>
                                    </p:animScale>
                                    <p:animScale>
                                      <p:cBhvr>
                                        <p:cTn id="39" dur="26">
                                          <p:stCondLst>
                                            <p:cond delay="1312"/>
                                          </p:stCondLst>
                                        </p:cTn>
                                        <p:tgtEl>
                                          <p:spTgt spid="7"/>
                                        </p:tgtEl>
                                      </p:cBhvr>
                                      <p:to x="100000" y="80000"/>
                                    </p:animScale>
                                    <p:animScale>
                                      <p:cBhvr>
                                        <p:cTn id="40" dur="166" decel="50000">
                                          <p:stCondLst>
                                            <p:cond delay="1338"/>
                                          </p:stCondLst>
                                        </p:cTn>
                                        <p:tgtEl>
                                          <p:spTgt spid="7"/>
                                        </p:tgtEl>
                                      </p:cBhvr>
                                      <p:to x="100000" y="100000"/>
                                    </p:animScale>
                                    <p:animScale>
                                      <p:cBhvr>
                                        <p:cTn id="41" dur="26">
                                          <p:stCondLst>
                                            <p:cond delay="1642"/>
                                          </p:stCondLst>
                                        </p:cTn>
                                        <p:tgtEl>
                                          <p:spTgt spid="7"/>
                                        </p:tgtEl>
                                      </p:cBhvr>
                                      <p:to x="100000" y="90000"/>
                                    </p:animScale>
                                    <p:animScale>
                                      <p:cBhvr>
                                        <p:cTn id="42" dur="166" decel="50000">
                                          <p:stCondLst>
                                            <p:cond delay="1668"/>
                                          </p:stCondLst>
                                        </p:cTn>
                                        <p:tgtEl>
                                          <p:spTgt spid="7"/>
                                        </p:tgtEl>
                                      </p:cBhvr>
                                      <p:to x="100000" y="100000"/>
                                    </p:animScale>
                                    <p:animScale>
                                      <p:cBhvr>
                                        <p:cTn id="43" dur="26">
                                          <p:stCondLst>
                                            <p:cond delay="1808"/>
                                          </p:stCondLst>
                                        </p:cTn>
                                        <p:tgtEl>
                                          <p:spTgt spid="7"/>
                                        </p:tgtEl>
                                      </p:cBhvr>
                                      <p:to x="100000" y="95000"/>
                                    </p:animScale>
                                    <p:animScale>
                                      <p:cBhvr>
                                        <p:cTn id="44"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131</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Accessing set</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marL="0" indent="0" algn="just" eaLnBrk="1" hangingPunct="1">
              <a:spcBef>
                <a:spcPts val="100"/>
              </a:spcBef>
              <a:buNone/>
            </a:pPr>
            <a:endParaRPr lang="en-US" altLang="en-US" sz="2000" dirty="0"/>
          </a:p>
          <a:p>
            <a:pPr marL="0" indent="0" algn="just" eaLnBrk="1" hangingPunct="1">
              <a:spcBef>
                <a:spcPts val="100"/>
              </a:spcBef>
              <a:buNone/>
            </a:pPr>
            <a:endParaRPr lang="en-US" altLang="en-US" sz="2000" dirty="0"/>
          </a:p>
          <a:p>
            <a:r>
              <a:rPr lang="en-IN" sz="2800" dirty="0"/>
              <a:t>Python set’s item cannot be accessed using indexes.</a:t>
            </a:r>
          </a:p>
        </p:txBody>
      </p:sp>
      <p:pic>
        <p:nvPicPr>
          <p:cNvPr id="8" name="Picture 7"/>
          <p:cNvPicPr/>
          <p:nvPr/>
        </p:nvPicPr>
        <p:blipFill>
          <a:blip r:embed="rId3"/>
          <a:stretch>
            <a:fillRect/>
          </a:stretch>
        </p:blipFill>
        <p:spPr>
          <a:xfrm>
            <a:off x="1219200" y="2646044"/>
            <a:ext cx="8153400" cy="3148514"/>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132</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Built-in Methods in Dictionary</a:t>
            </a:r>
            <a:endParaRPr lang="en-US" dirty="0">
              <a:solidFill>
                <a:schemeClr val="accent6">
                  <a:lumMod val="75000"/>
                </a:schemeClr>
              </a:solidFill>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2004254"/>
              </p:ext>
            </p:extLst>
          </p:nvPr>
        </p:nvGraphicFramePr>
        <p:xfrm>
          <a:off x="76200" y="990600"/>
          <a:ext cx="12039600" cy="5286195"/>
        </p:xfrm>
        <a:graphic>
          <a:graphicData uri="http://schemas.openxmlformats.org/drawingml/2006/table">
            <a:tbl>
              <a:tblPr firstRow="1" bandRow="1">
                <a:tableStyleId>{21E4AEA4-8DFA-4A89-87EB-49C32662AFE0}</a:tableStyleId>
              </a:tblPr>
              <a:tblGrid>
                <a:gridCol w="1504950">
                  <a:extLst>
                    <a:ext uri="{9D8B030D-6E8A-4147-A177-3AD203B41FA5}">
                      <a16:colId xmlns:a16="http://schemas.microsoft.com/office/drawing/2014/main" val="20000"/>
                    </a:ext>
                  </a:extLst>
                </a:gridCol>
                <a:gridCol w="10534650">
                  <a:extLst>
                    <a:ext uri="{9D8B030D-6E8A-4147-A177-3AD203B41FA5}">
                      <a16:colId xmlns:a16="http://schemas.microsoft.com/office/drawing/2014/main" val="20001"/>
                    </a:ext>
                  </a:extLst>
                </a:gridCol>
              </a:tblGrid>
              <a:tr h="502154">
                <a:tc>
                  <a:txBody>
                    <a:bodyPr/>
                    <a:lstStyle/>
                    <a:p>
                      <a:r>
                        <a:rPr lang="en-US" sz="1800" dirty="0"/>
                        <a:t>Method</a:t>
                      </a:r>
                    </a:p>
                  </a:txBody>
                  <a:tcPr/>
                </a:tc>
                <a:tc>
                  <a:txBody>
                    <a:bodyPr/>
                    <a:lstStyle/>
                    <a:p>
                      <a:r>
                        <a:rPr lang="en-US" sz="1800" dirty="0"/>
                        <a:t>Description</a:t>
                      </a:r>
                    </a:p>
                  </a:txBody>
                  <a:tcPr/>
                </a:tc>
                <a:extLst>
                  <a:ext uri="{0D108BD9-81ED-4DB2-BD59-A6C34878D82A}">
                    <a16:rowId xmlns:a16="http://schemas.microsoft.com/office/drawing/2014/main" val="10000"/>
                  </a:ext>
                </a:extLst>
              </a:tr>
              <a:tr h="502154">
                <a:tc>
                  <a:txBody>
                    <a:bodyPr/>
                    <a:lstStyle/>
                    <a:p>
                      <a:r>
                        <a:rPr lang="en-US" sz="1800" b="1" dirty="0"/>
                        <a:t>copy()</a:t>
                      </a:r>
                    </a:p>
                  </a:txBody>
                  <a:tcPr/>
                </a:tc>
                <a:tc>
                  <a:txBody>
                    <a:bodyPr/>
                    <a:lstStyle/>
                    <a:p>
                      <a:r>
                        <a:rPr lang="en-US" sz="1800" dirty="0"/>
                        <a:t>Copying</a:t>
                      </a:r>
                      <a:r>
                        <a:rPr lang="en-US" sz="1800" baseline="0" dirty="0"/>
                        <a:t> a set to another set</a:t>
                      </a:r>
                      <a:endParaRPr lang="en-US" sz="1800" dirty="0"/>
                    </a:p>
                  </a:txBody>
                  <a:tcPr/>
                </a:tc>
                <a:extLst>
                  <a:ext uri="{0D108BD9-81ED-4DB2-BD59-A6C34878D82A}">
                    <a16:rowId xmlns:a16="http://schemas.microsoft.com/office/drawing/2014/main" val="10001"/>
                  </a:ext>
                </a:extLst>
              </a:tr>
              <a:tr h="502154">
                <a:tc>
                  <a:txBody>
                    <a:bodyPr/>
                    <a:lstStyle/>
                    <a:p>
                      <a:r>
                        <a:rPr lang="en-IN" sz="1800" b="1" kern="1200" dirty="0">
                          <a:solidFill>
                            <a:schemeClr val="dk1"/>
                          </a:solidFill>
                          <a:latin typeface="+mn-lt"/>
                          <a:ea typeface="+mn-ea"/>
                          <a:cs typeface="+mn-cs"/>
                        </a:rPr>
                        <a:t>clear()</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Removes all element from set</a:t>
                      </a:r>
                    </a:p>
                  </a:txBody>
                  <a:tcPr/>
                </a:tc>
                <a:extLst>
                  <a:ext uri="{0D108BD9-81ED-4DB2-BD59-A6C34878D82A}">
                    <a16:rowId xmlns:a16="http://schemas.microsoft.com/office/drawing/2014/main" val="10002"/>
                  </a:ext>
                </a:extLst>
              </a:tr>
              <a:tr h="502154">
                <a:tc>
                  <a:txBody>
                    <a:bodyPr/>
                    <a:lstStyle/>
                    <a:p>
                      <a:r>
                        <a:rPr lang="en-US" sz="1800" b="1" dirty="0"/>
                        <a:t>add()</a:t>
                      </a:r>
                    </a:p>
                  </a:txBody>
                  <a:tcPr/>
                </a:tc>
                <a:tc>
                  <a:txBody>
                    <a:bodyPr/>
                    <a:lstStyle/>
                    <a:p>
                      <a:r>
                        <a:rPr lang="en-US" sz="1800" dirty="0"/>
                        <a:t>Adding</a:t>
                      </a:r>
                      <a:r>
                        <a:rPr lang="en-US" sz="1800" baseline="0" dirty="0"/>
                        <a:t> a new item in set</a:t>
                      </a:r>
                      <a:endParaRPr lang="en-US" sz="1800" dirty="0"/>
                    </a:p>
                  </a:txBody>
                  <a:tcPr/>
                </a:tc>
                <a:extLst>
                  <a:ext uri="{0D108BD9-81ED-4DB2-BD59-A6C34878D82A}">
                    <a16:rowId xmlns:a16="http://schemas.microsoft.com/office/drawing/2014/main" val="10003"/>
                  </a:ext>
                </a:extLst>
              </a:tr>
              <a:tr h="502154">
                <a:tc>
                  <a:txBody>
                    <a:bodyPr/>
                    <a:lstStyle/>
                    <a:p>
                      <a:r>
                        <a:rPr lang="en-IN" sz="1800" b="1" kern="1200" dirty="0">
                          <a:solidFill>
                            <a:schemeClr val="dk1"/>
                          </a:solidFill>
                          <a:latin typeface="+mn-lt"/>
                          <a:ea typeface="+mn-ea"/>
                          <a:cs typeface="+mn-cs"/>
                        </a:rPr>
                        <a:t>update()</a:t>
                      </a:r>
                      <a:endParaRPr lang="en-US" sz="1800" dirty="0"/>
                    </a:p>
                  </a:txBody>
                  <a:tcPr/>
                </a:tc>
                <a:tc>
                  <a:txBody>
                    <a:bodyPr/>
                    <a:lstStyle/>
                    <a:p>
                      <a:r>
                        <a:rPr lang="en-IN" sz="1800" kern="1200" dirty="0">
                          <a:solidFill>
                            <a:schemeClr val="dk1"/>
                          </a:solidFill>
                          <a:latin typeface="+mn-lt"/>
                          <a:ea typeface="+mn-ea"/>
                          <a:cs typeface="+mn-cs"/>
                        </a:rPr>
                        <a:t>If the key is present in the dictionary, its value is returned. If the key is not present in a dictionary, then the default value will be shown as output instead of a Key Error. </a:t>
                      </a:r>
                      <a:endParaRPr lang="en-US" sz="1800" dirty="0"/>
                    </a:p>
                  </a:txBody>
                  <a:tcPr/>
                </a:tc>
                <a:extLst>
                  <a:ext uri="{0D108BD9-81ED-4DB2-BD59-A6C34878D82A}">
                    <a16:rowId xmlns:a16="http://schemas.microsoft.com/office/drawing/2014/main" val="10004"/>
                  </a:ext>
                </a:extLst>
              </a:tr>
              <a:tr h="502154">
                <a:tc>
                  <a:txBody>
                    <a:bodyPr/>
                    <a:lstStyle/>
                    <a:p>
                      <a:r>
                        <a:rPr lang="en-US" sz="1800" b="1" dirty="0"/>
                        <a:t>remove()</a:t>
                      </a:r>
                    </a:p>
                  </a:txBody>
                  <a:tcPr/>
                </a:tc>
                <a:tc>
                  <a:txBody>
                    <a:bodyPr/>
                    <a:lstStyle/>
                    <a:p>
                      <a:r>
                        <a:rPr lang="en-IN" sz="1800" kern="1200" dirty="0">
                          <a:solidFill>
                            <a:schemeClr val="dk1"/>
                          </a:solidFill>
                          <a:latin typeface="+mn-lt"/>
                          <a:ea typeface="+mn-ea"/>
                          <a:cs typeface="+mn-cs"/>
                        </a:rPr>
                        <a:t>to remove the specified element from the given set. </a:t>
                      </a:r>
                      <a:endParaRPr lang="en-US" dirty="0"/>
                    </a:p>
                  </a:txBody>
                  <a:tcPr/>
                </a:tc>
                <a:extLst>
                  <a:ext uri="{0D108BD9-81ED-4DB2-BD59-A6C34878D82A}">
                    <a16:rowId xmlns:a16="http://schemas.microsoft.com/office/drawing/2014/main" val="10005"/>
                  </a:ext>
                </a:extLst>
              </a:tr>
              <a:tr h="502154">
                <a:tc>
                  <a:txBody>
                    <a:bodyPr/>
                    <a:lstStyle/>
                    <a:p>
                      <a:r>
                        <a:rPr lang="en-IN" sz="1800" b="1" kern="1200" dirty="0">
                          <a:solidFill>
                            <a:schemeClr val="dk1"/>
                          </a:solidFill>
                          <a:latin typeface="+mn-lt"/>
                          <a:ea typeface="+mn-ea"/>
                          <a:cs typeface="+mn-cs"/>
                        </a:rPr>
                        <a:t>pop()</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used to removes a random element from the set and returns the popped (removed) </a:t>
                      </a:r>
                      <a:r>
                        <a:rPr lang="en-IN" sz="1800" kern="1200">
                          <a:solidFill>
                            <a:schemeClr val="dk1"/>
                          </a:solidFill>
                          <a:latin typeface="+mn-lt"/>
                          <a:ea typeface="+mn-ea"/>
                          <a:cs typeface="+mn-cs"/>
                        </a:rPr>
                        <a:t>elements.</a:t>
                      </a:r>
                    </a:p>
                  </a:txBody>
                  <a:tcPr/>
                </a:tc>
                <a:extLst>
                  <a:ext uri="{0D108BD9-81ED-4DB2-BD59-A6C34878D82A}">
                    <a16:rowId xmlns:a16="http://schemas.microsoft.com/office/drawing/2014/main" val="10006"/>
                  </a:ext>
                </a:extLst>
              </a:tr>
              <a:tr h="688311">
                <a:tc>
                  <a:txBody>
                    <a:bodyPr/>
                    <a:lstStyle/>
                    <a:p>
                      <a:r>
                        <a:rPr lang="en-IN" sz="1800" b="1" kern="1200" dirty="0">
                          <a:solidFill>
                            <a:schemeClr val="dk1"/>
                          </a:solidFill>
                          <a:latin typeface="+mn-lt"/>
                          <a:ea typeface="+mn-ea"/>
                          <a:cs typeface="+mn-cs"/>
                        </a:rPr>
                        <a:t>remove () </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used to remove the specified element from the given set. </a:t>
                      </a:r>
                      <a:endParaRPr lang="en-IN" sz="2000" kern="1200" dirty="0">
                        <a:solidFill>
                          <a:schemeClr val="dk1"/>
                        </a:solidFill>
                        <a:latin typeface="+mn-lt"/>
                        <a:ea typeface="+mn-ea"/>
                        <a:cs typeface="+mn-cs"/>
                      </a:endParaRPr>
                    </a:p>
                  </a:txBody>
                  <a:tcPr/>
                </a:tc>
                <a:extLst>
                  <a:ext uri="{0D108BD9-81ED-4DB2-BD59-A6C34878D82A}">
                    <a16:rowId xmlns:a16="http://schemas.microsoft.com/office/drawing/2014/main" val="10007"/>
                  </a:ext>
                </a:extLst>
              </a:tr>
              <a:tr h="688311">
                <a:tc>
                  <a:txBody>
                    <a:bodyPr/>
                    <a:lstStyle/>
                    <a:p>
                      <a:r>
                        <a:rPr lang="en-IN" sz="1800" b="1" kern="1200" dirty="0">
                          <a:solidFill>
                            <a:schemeClr val="dk1"/>
                          </a:solidFill>
                          <a:latin typeface="+mn-lt"/>
                          <a:ea typeface="+mn-ea"/>
                          <a:cs typeface="+mn-cs"/>
                        </a:rPr>
                        <a:t>discard () </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used to remove the specified item from the given input set. </a:t>
                      </a:r>
                      <a:r>
                        <a:rPr lang="en-IN" sz="1800" b="1" i="1" kern="1200" dirty="0">
                          <a:solidFill>
                            <a:schemeClr val="dk1"/>
                          </a:solidFill>
                          <a:latin typeface="+mn-lt"/>
                          <a:ea typeface="+mn-ea"/>
                          <a:cs typeface="+mn-cs"/>
                        </a:rPr>
                        <a:t>the remove() method will give an error if the specified item does not exist but this method will not.</a:t>
                      </a:r>
                      <a:endParaRPr lang="en-IN" sz="180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2000" kern="1200" dirty="0">
                        <a:solidFill>
                          <a:schemeClr val="dk1"/>
                        </a:solidFill>
                        <a:latin typeface="+mn-lt"/>
                        <a:ea typeface="+mn-ea"/>
                        <a:cs typeface="+mn-cs"/>
                      </a:endParaRP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133</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copy()</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r>
              <a:rPr lang="en-IN" dirty="0"/>
              <a:t>copy() method provide a fresh copy with different memory location.</a:t>
            </a:r>
            <a:endParaRPr lang="en-IN" sz="2000" dirty="0"/>
          </a:p>
        </p:txBody>
      </p:sp>
      <p:sp>
        <p:nvSpPr>
          <p:cNvPr id="3"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7248"/>
          <p:cNvPicPr>
            <a:picLocks noChangeAspect="1" noChangeArrowheads="1"/>
          </p:cNvPicPr>
          <p:nvPr/>
        </p:nvPicPr>
        <p:blipFill>
          <a:blip r:embed="rId3"/>
          <a:srcRect/>
          <a:stretch>
            <a:fillRect/>
          </a:stretch>
        </p:blipFill>
        <p:spPr bwMode="auto">
          <a:xfrm>
            <a:off x="914400" y="2057400"/>
            <a:ext cx="9751621" cy="1981200"/>
          </a:xfrm>
          <a:prstGeom prst="rect">
            <a:avLst/>
          </a:prstGeom>
          <a:noFill/>
        </p:spPr>
      </p:pic>
      <p:sp>
        <p:nvSpPr>
          <p:cNvPr id="4" name="Rectangle 3"/>
          <p:cNvSpPr>
            <a:spLocks noChangeArrowheads="1"/>
          </p:cNvSpPr>
          <p:nvPr/>
        </p:nvSpPr>
        <p:spPr bwMode="auto">
          <a:xfrm>
            <a:off x="0" y="143510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1000"/>
                                        <p:tgtEl>
                                          <p:spTgt spid="4097"/>
                                        </p:tgtEl>
                                      </p:cBhvr>
                                    </p:animEffect>
                                    <p:anim calcmode="lin" valueType="num">
                                      <p:cBhvr>
                                        <p:cTn id="8" dur="1000" fill="hold"/>
                                        <p:tgtEl>
                                          <p:spTgt spid="4097"/>
                                        </p:tgtEl>
                                        <p:attrNameLst>
                                          <p:attrName>ppt_x</p:attrName>
                                        </p:attrNameLst>
                                      </p:cBhvr>
                                      <p:tavLst>
                                        <p:tav tm="0">
                                          <p:val>
                                            <p:strVal val="#ppt_x"/>
                                          </p:val>
                                        </p:tav>
                                        <p:tav tm="100000">
                                          <p:val>
                                            <p:strVal val="#ppt_x"/>
                                          </p:val>
                                        </p:tav>
                                      </p:tavLst>
                                    </p:anim>
                                    <p:anim calcmode="lin" valueType="num">
                                      <p:cBhvr>
                                        <p:cTn id="9" dur="1000" fill="hold"/>
                                        <p:tgtEl>
                                          <p:spTgt spid="40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134</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clear()</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8" name="Picture 7"/>
          <p:cNvPicPr/>
          <p:nvPr/>
        </p:nvPicPr>
        <p:blipFill>
          <a:blip r:embed="rId3"/>
          <a:stretch>
            <a:fillRect/>
          </a:stretch>
        </p:blipFill>
        <p:spPr>
          <a:xfrm>
            <a:off x="990600" y="1600200"/>
            <a:ext cx="7239000" cy="243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135</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add()</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7" name="Picture 6"/>
          <p:cNvPicPr/>
          <p:nvPr/>
        </p:nvPicPr>
        <p:blipFill>
          <a:blip r:embed="rId3"/>
          <a:stretch>
            <a:fillRect/>
          </a:stretch>
        </p:blipFill>
        <p:spPr>
          <a:xfrm>
            <a:off x="2619375" y="1447800"/>
            <a:ext cx="5638800" cy="289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136</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update()</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8" name="Picture 7"/>
          <p:cNvPicPr/>
          <p:nvPr/>
        </p:nvPicPr>
        <p:blipFill>
          <a:blip r:embed="rId3"/>
          <a:stretch>
            <a:fillRect/>
          </a:stretch>
        </p:blipFill>
        <p:spPr>
          <a:xfrm>
            <a:off x="990600" y="1066800"/>
            <a:ext cx="8534400" cy="3886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137</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remove()</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7" name="Picture 6"/>
          <p:cNvPicPr/>
          <p:nvPr/>
        </p:nvPicPr>
        <p:blipFill>
          <a:blip r:embed="rId3"/>
          <a:stretch>
            <a:fillRect/>
          </a:stretch>
        </p:blipFill>
        <p:spPr>
          <a:xfrm>
            <a:off x="685800" y="1600200"/>
            <a:ext cx="8686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138</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pop()</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7" name="Picture 6"/>
          <p:cNvPicPr/>
          <p:nvPr/>
        </p:nvPicPr>
        <p:blipFill>
          <a:blip r:embed="rId3"/>
          <a:stretch>
            <a:fillRect/>
          </a:stretch>
        </p:blipFill>
        <p:spPr>
          <a:xfrm>
            <a:off x="685800" y="1428090"/>
            <a:ext cx="7696200" cy="2839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139</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update()</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8" name="Picture 7"/>
          <p:cNvPicPr/>
          <p:nvPr/>
        </p:nvPicPr>
        <p:blipFill>
          <a:blip r:embed="rId3"/>
          <a:stretch>
            <a:fillRect/>
          </a:stretch>
        </p:blipFill>
        <p:spPr>
          <a:xfrm>
            <a:off x="609600" y="1219200"/>
            <a:ext cx="8610600"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sp>
        <p:nvSpPr>
          <p:cNvPr id="9" name="TextBox 8">
            <a:extLst>
              <a:ext uri="{FF2B5EF4-FFF2-40B4-BE49-F238E27FC236}">
                <a16:creationId xmlns:a16="http://schemas.microsoft.com/office/drawing/2014/main" id="{538614E5-BC63-471F-A4A5-A3C93E998C4D}"/>
              </a:ext>
            </a:extLst>
          </p:cNvPr>
          <p:cNvSpPr txBox="1"/>
          <p:nvPr/>
        </p:nvSpPr>
        <p:spPr>
          <a:xfrm>
            <a:off x="533398" y="1219200"/>
            <a:ext cx="11125201" cy="3091231"/>
          </a:xfrm>
          <a:prstGeom prst="rect">
            <a:avLst/>
          </a:prstGeom>
          <a:noFill/>
        </p:spPr>
        <p:txBody>
          <a:bodyPr wrap="square" rtlCol="0">
            <a:spAutoFit/>
          </a:bodyPr>
          <a:lstStyle/>
          <a:p>
            <a:pPr marL="342900" marR="0" indent="-342900">
              <a:lnSpc>
                <a:spcPct val="150000"/>
              </a:lnSpc>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Write a program to print character 'P' and 'L' using positive indexing and negative indexing. Assume a string </a:t>
            </a:r>
            <a:r>
              <a:rPr lang="en-IN" sz="2000" b="1" dirty="0">
                <a:effectLst/>
                <a:latin typeface="+mj-lt"/>
                <a:ea typeface="Calibri" panose="020F0502020204030204" pitchFamily="34" charset="0"/>
                <a:cs typeface="Calibri" panose="020F0502020204030204" pitchFamily="34" charset="0"/>
              </a:rPr>
              <a:t>st = 'I Like Python’,</a:t>
            </a:r>
            <a:r>
              <a:rPr lang="en-IN" sz="2000" dirty="0">
                <a:effectLst/>
                <a:latin typeface="+mj-lt"/>
                <a:ea typeface="Calibri" panose="020F0502020204030204" pitchFamily="34" charset="0"/>
                <a:cs typeface="Calibri" panose="020F0502020204030204" pitchFamily="34" charset="0"/>
              </a:rPr>
              <a:t> is given.</a:t>
            </a:r>
          </a:p>
          <a:p>
            <a:pPr marL="0" marR="0">
              <a:lnSpc>
                <a:spcPct val="150000"/>
              </a:lnSpc>
              <a:spcBef>
                <a:spcPts val="0"/>
              </a:spcBef>
              <a:spcAft>
                <a:spcPts val="800"/>
              </a:spcAft>
            </a:pPr>
            <a:endParaRPr lang="en-IN" sz="2000" dirty="0">
              <a:effectLst/>
              <a:latin typeface="+mj-lt"/>
              <a:ea typeface="Calibri" panose="020F0502020204030204" pitchFamily="34" charset="0"/>
              <a:cs typeface="Calibri" panose="020F0502020204030204" pitchFamily="34" charset="0"/>
            </a:endParaRPr>
          </a:p>
          <a:p>
            <a:pPr marL="0" marR="0">
              <a:lnSpc>
                <a:spcPct val="150000"/>
              </a:lnSpc>
              <a:spcBef>
                <a:spcPts val="0"/>
              </a:spcBef>
              <a:spcAft>
                <a:spcPts val="800"/>
              </a:spcAft>
            </a:pPr>
            <a:endParaRPr lang="en-IN" dirty="0">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800"/>
              </a:spcAft>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178D0B85-F620-45AC-AD20-76637A172E7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12" y="2362200"/>
            <a:ext cx="7315200" cy="3582805"/>
          </a:xfrm>
          <a:prstGeom prst="rect">
            <a:avLst/>
          </a:prstGeom>
          <a:noFill/>
        </p:spPr>
      </p:pic>
    </p:spTree>
    <p:extLst>
      <p:ext uri="{BB962C8B-B14F-4D97-AF65-F5344CB8AC3E}">
        <p14:creationId xmlns:p14="http://schemas.microsoft.com/office/powerpoint/2010/main" val="353046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140</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remove()</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9" name="Picture 8"/>
          <p:cNvPicPr/>
          <p:nvPr/>
        </p:nvPicPr>
        <p:blipFill>
          <a:blip r:embed="rId3"/>
          <a:stretch>
            <a:fillRect/>
          </a:stretch>
        </p:blipFill>
        <p:spPr>
          <a:xfrm>
            <a:off x="609600" y="1524761"/>
            <a:ext cx="6705600" cy="2590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solidFill>
                  <a:schemeClr val="accent6">
                    <a:lumMod val="75000"/>
                  </a:schemeClr>
                </a:solidFill>
              </a:rPr>
              <a:t> </a:t>
            </a:r>
          </a:p>
        </p:txBody>
      </p:sp>
      <p:sp>
        <p:nvSpPr>
          <p:cNvPr id="3" name="Content Placeholder 2"/>
          <p:cNvSpPr>
            <a:spLocks noGrp="1"/>
          </p:cNvSpPr>
          <p:nvPr>
            <p:ph idx="1"/>
          </p:nvPr>
        </p:nvSpPr>
        <p:spPr/>
        <p:txBody>
          <a:bodyPr/>
          <a:lstStyle/>
          <a:p>
            <a:pPr>
              <a:buNone/>
            </a:pPr>
            <a:r>
              <a:rPr lang="en-US" dirty="0"/>
              <a:t> </a:t>
            </a:r>
          </a:p>
        </p:txBody>
      </p:sp>
      <p:sp>
        <p:nvSpPr>
          <p:cNvPr id="4" name="Slide Number Placeholder 3"/>
          <p:cNvSpPr>
            <a:spLocks noGrp="1"/>
          </p:cNvSpPr>
          <p:nvPr>
            <p:ph type="sldNum" sz="quarter" idx="10"/>
          </p:nvPr>
        </p:nvSpPr>
        <p:spPr/>
        <p:txBody>
          <a:bodyPr/>
          <a:lstStyle/>
          <a:p>
            <a:pPr>
              <a:defRPr/>
            </a:pPr>
            <a:fld id="{ABFF5F4A-8FC7-419E-B94C-CDDC8DE310AE}" type="slidenum">
              <a:rPr lang="en-US" altLang="en-US" smtClean="0"/>
              <a:pPr>
                <a:defRPr/>
              </a:pPr>
              <a:t>141</a:t>
            </a:fld>
            <a:endParaRPr lang="en-US" altLang="en-US"/>
          </a:p>
        </p:txBody>
      </p:sp>
      <p:pic>
        <p:nvPicPr>
          <p:cNvPr id="5" name="Picture 4"/>
          <p:cNvPicPr/>
          <p:nvPr/>
        </p:nvPicPr>
        <p:blipFill>
          <a:blip r:embed="rId2"/>
          <a:stretch>
            <a:fillRect/>
          </a:stretch>
        </p:blipFill>
        <p:spPr>
          <a:xfrm>
            <a:off x="585537" y="1676400"/>
            <a:ext cx="7034464" cy="2057400"/>
          </a:xfrm>
          <a:prstGeom prst="rect">
            <a:avLst/>
          </a:prstGeom>
        </p:spPr>
      </p:pic>
      <p:sp>
        <p:nvSpPr>
          <p:cNvPr id="6" name="Title 1"/>
          <p:cNvSpPr txBox="1">
            <a:spLocks/>
          </p:cNvSpPr>
          <p:nvPr/>
        </p:nvSpPr>
        <p:spPr bwMode="auto">
          <a:xfrm>
            <a:off x="585537" y="120316"/>
            <a:ext cx="9914188" cy="10179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schemeClr val="accent6">
                    <a:lumMod val="75000"/>
                  </a:schemeClr>
                </a:solidFill>
                <a:effectLst/>
                <a:uLnTx/>
                <a:uFillTx/>
                <a:latin typeface="+mn-lt"/>
                <a:ea typeface="+mj-ea"/>
                <a:cs typeface="+mj-cs"/>
              </a:rPr>
              <a:t>discard()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142</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Operators</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graphicFrame>
        <p:nvGraphicFramePr>
          <p:cNvPr id="7" name="Table 6"/>
          <p:cNvGraphicFramePr>
            <a:graphicFrameLocks noGrp="1"/>
          </p:cNvGraphicFramePr>
          <p:nvPr>
            <p:extLst>
              <p:ext uri="{D42A27DB-BD31-4B8C-83A1-F6EECF244321}">
                <p14:modId xmlns:p14="http://schemas.microsoft.com/office/powerpoint/2010/main" val="75848952"/>
              </p:ext>
            </p:extLst>
          </p:nvPr>
        </p:nvGraphicFramePr>
        <p:xfrm>
          <a:off x="551530" y="1091151"/>
          <a:ext cx="10421270" cy="5202511"/>
        </p:xfrm>
        <a:graphic>
          <a:graphicData uri="http://schemas.openxmlformats.org/drawingml/2006/table">
            <a:tbl>
              <a:tblPr/>
              <a:tblGrid>
                <a:gridCol w="1839048">
                  <a:extLst>
                    <a:ext uri="{9D8B030D-6E8A-4147-A177-3AD203B41FA5}">
                      <a16:colId xmlns:a16="http://schemas.microsoft.com/office/drawing/2014/main" val="20000"/>
                    </a:ext>
                  </a:extLst>
                </a:gridCol>
                <a:gridCol w="4137857">
                  <a:extLst>
                    <a:ext uri="{9D8B030D-6E8A-4147-A177-3AD203B41FA5}">
                      <a16:colId xmlns:a16="http://schemas.microsoft.com/office/drawing/2014/main" val="20001"/>
                    </a:ext>
                  </a:extLst>
                </a:gridCol>
                <a:gridCol w="1839048">
                  <a:extLst>
                    <a:ext uri="{9D8B030D-6E8A-4147-A177-3AD203B41FA5}">
                      <a16:colId xmlns:a16="http://schemas.microsoft.com/office/drawing/2014/main" val="20002"/>
                    </a:ext>
                  </a:extLst>
                </a:gridCol>
                <a:gridCol w="2605317">
                  <a:extLst>
                    <a:ext uri="{9D8B030D-6E8A-4147-A177-3AD203B41FA5}">
                      <a16:colId xmlns:a16="http://schemas.microsoft.com/office/drawing/2014/main" val="20003"/>
                    </a:ext>
                  </a:extLst>
                </a:gridCol>
              </a:tblGrid>
              <a:tr h="297594">
                <a:tc>
                  <a:txBody>
                    <a:bodyPr/>
                    <a:lstStyle/>
                    <a:p>
                      <a:pPr marL="0" marR="0" algn="ctr">
                        <a:lnSpc>
                          <a:spcPct val="150000"/>
                        </a:lnSpc>
                        <a:spcBef>
                          <a:spcPts val="0"/>
                        </a:spcBef>
                        <a:spcAft>
                          <a:spcPts val="800"/>
                        </a:spcAft>
                      </a:pPr>
                      <a:r>
                        <a:rPr lang="en-IN" sz="1200" b="1" dirty="0">
                          <a:solidFill>
                            <a:srgbClr val="FF0000"/>
                          </a:solidFill>
                          <a:latin typeface="+mn-lt"/>
                          <a:ea typeface="Calibri"/>
                          <a:cs typeface="Calibri"/>
                        </a:rPr>
                        <a:t>Set Operation</a:t>
                      </a:r>
                      <a:endParaRPr lang="en-IN" sz="1100" dirty="0">
                        <a:solidFill>
                          <a:srgbClr val="FF0000"/>
                        </a:solidFill>
                        <a:latin typeface="+mn-lt"/>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800"/>
                        </a:spcAft>
                      </a:pPr>
                      <a:r>
                        <a:rPr lang="en-IN" sz="1200" b="1" dirty="0">
                          <a:solidFill>
                            <a:srgbClr val="FF0000"/>
                          </a:solidFill>
                          <a:latin typeface="+mn-lt"/>
                          <a:ea typeface="Calibri"/>
                          <a:cs typeface="Calibri"/>
                        </a:rPr>
                        <a:t>Description</a:t>
                      </a:r>
                      <a:endParaRPr lang="en-IN" sz="1100" dirty="0">
                        <a:solidFill>
                          <a:srgbClr val="FF0000"/>
                        </a:solidFill>
                        <a:latin typeface="+mn-lt"/>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50000"/>
                        </a:lnSpc>
                        <a:spcBef>
                          <a:spcPts val="0"/>
                        </a:spcBef>
                        <a:spcAft>
                          <a:spcPts val="800"/>
                        </a:spcAft>
                      </a:pPr>
                      <a:r>
                        <a:rPr lang="en-IN" sz="1200" b="1" dirty="0">
                          <a:solidFill>
                            <a:srgbClr val="FF0000"/>
                          </a:solidFill>
                          <a:latin typeface="+mn-lt"/>
                          <a:ea typeface="Calibri"/>
                          <a:cs typeface="Calibri"/>
                        </a:rPr>
                        <a:t>Operator</a:t>
                      </a:r>
                      <a:endParaRPr lang="en-IN" sz="1100" dirty="0">
                        <a:solidFill>
                          <a:srgbClr val="FF0000"/>
                        </a:solidFill>
                        <a:latin typeface="+mn-lt"/>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50000"/>
                        </a:lnSpc>
                        <a:spcBef>
                          <a:spcPts val="0"/>
                        </a:spcBef>
                        <a:spcAft>
                          <a:spcPts val="800"/>
                        </a:spcAft>
                      </a:pPr>
                      <a:r>
                        <a:rPr lang="en-IN" sz="1200" b="1" dirty="0">
                          <a:solidFill>
                            <a:srgbClr val="FF0000"/>
                          </a:solidFill>
                          <a:latin typeface="+mn-lt"/>
                          <a:ea typeface="Calibri"/>
                          <a:cs typeface="Calibri"/>
                        </a:rPr>
                        <a:t>Method</a:t>
                      </a:r>
                      <a:endParaRPr lang="en-IN" sz="1100" dirty="0">
                        <a:solidFill>
                          <a:srgbClr val="FF0000"/>
                        </a:solidFill>
                        <a:latin typeface="+mn-lt"/>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90720">
                <a:tc>
                  <a:txBody>
                    <a:bodyPr/>
                    <a:lstStyle/>
                    <a:p>
                      <a:pPr marL="0" marR="0">
                        <a:lnSpc>
                          <a:spcPct val="150000"/>
                        </a:lnSpc>
                        <a:spcBef>
                          <a:spcPts val="0"/>
                        </a:spcBef>
                        <a:spcAft>
                          <a:spcPts val="800"/>
                        </a:spcAft>
                      </a:pPr>
                      <a:r>
                        <a:rPr lang="en-IN" sz="1400" b="1" dirty="0">
                          <a:latin typeface="Calibri"/>
                          <a:ea typeface="Calibri"/>
                          <a:cs typeface="Calibri"/>
                        </a:rPr>
                        <a:t>Union</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nSpc>
                          <a:spcPct val="150000"/>
                        </a:lnSpc>
                        <a:spcBef>
                          <a:spcPts val="0"/>
                        </a:spcBef>
                        <a:spcAft>
                          <a:spcPts val="800"/>
                        </a:spcAft>
                      </a:pPr>
                      <a:r>
                        <a:rPr lang="en-IN" sz="1400" b="1">
                          <a:latin typeface="Calibri"/>
                          <a:ea typeface="Calibri"/>
                          <a:cs typeface="Calibri"/>
                        </a:rPr>
                        <a:t>All unique elements in set1 and set2</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dirty="0">
                          <a:solidFill>
                            <a:srgbClr val="FF0000"/>
                          </a:solidFill>
                          <a:latin typeface="Calibri"/>
                          <a:ea typeface="Calibri"/>
                          <a:cs typeface="Calibri"/>
                        </a:rPr>
                        <a:t>|</a:t>
                      </a:r>
                      <a:endParaRPr lang="en-IN" sz="1400" b="1" dirty="0">
                        <a:solidFill>
                          <a:srgbClr val="FF0000"/>
                        </a:solidFill>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a:latin typeface="Calibri"/>
                          <a:ea typeface="Calibri"/>
                          <a:cs typeface="Calibri"/>
                        </a:rPr>
                        <a:t>union()</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extLst>
                  <a:ext uri="{0D108BD9-81ED-4DB2-BD59-A6C34878D82A}">
                    <a16:rowId xmlns:a16="http://schemas.microsoft.com/office/drawing/2014/main" val="10001"/>
                  </a:ext>
                </a:extLst>
              </a:tr>
              <a:tr h="390720">
                <a:tc>
                  <a:txBody>
                    <a:bodyPr/>
                    <a:lstStyle/>
                    <a:p>
                      <a:pPr marL="0" marR="0">
                        <a:lnSpc>
                          <a:spcPct val="150000"/>
                        </a:lnSpc>
                        <a:spcBef>
                          <a:spcPts val="0"/>
                        </a:spcBef>
                        <a:spcAft>
                          <a:spcPts val="800"/>
                        </a:spcAft>
                      </a:pPr>
                      <a:r>
                        <a:rPr lang="en-IN" sz="1400" b="1" dirty="0">
                          <a:solidFill>
                            <a:srgbClr val="000000"/>
                          </a:solidFill>
                          <a:latin typeface="Calibri"/>
                          <a:ea typeface="Calibri"/>
                          <a:cs typeface="Calibri"/>
                        </a:rPr>
                        <a:t>Intersection</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800"/>
                        </a:spcAft>
                      </a:pPr>
                      <a:r>
                        <a:rPr lang="en-IN" sz="1400" b="1">
                          <a:solidFill>
                            <a:srgbClr val="000000"/>
                          </a:solidFill>
                          <a:latin typeface="Calibri"/>
                          <a:ea typeface="Calibri"/>
                          <a:cs typeface="Calibri"/>
                        </a:rPr>
                        <a:t>Elements present in set1 and set2</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800"/>
                        </a:spcAft>
                      </a:pPr>
                      <a:r>
                        <a:rPr lang="en-IN" sz="1400" b="1" dirty="0">
                          <a:solidFill>
                            <a:srgbClr val="FF0000"/>
                          </a:solidFill>
                          <a:latin typeface="Calibri"/>
                          <a:ea typeface="Calibri"/>
                          <a:cs typeface="Calibri"/>
                        </a:rPr>
                        <a:t>&amp;</a:t>
                      </a:r>
                      <a:endParaRPr lang="en-IN" sz="1400" b="1" dirty="0">
                        <a:solidFill>
                          <a:srgbClr val="FF0000"/>
                        </a:solidFill>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800"/>
                        </a:spcAft>
                      </a:pPr>
                      <a:r>
                        <a:rPr lang="en-IN" sz="1400" b="1">
                          <a:solidFill>
                            <a:srgbClr val="000000"/>
                          </a:solidFill>
                          <a:latin typeface="Calibri"/>
                          <a:ea typeface="Calibri"/>
                          <a:cs typeface="Calibri"/>
                        </a:rPr>
                        <a:t>intersection()</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90720">
                <a:tc>
                  <a:txBody>
                    <a:bodyPr/>
                    <a:lstStyle/>
                    <a:p>
                      <a:pPr marL="0" marR="0">
                        <a:lnSpc>
                          <a:spcPct val="150000"/>
                        </a:lnSpc>
                        <a:spcBef>
                          <a:spcPts val="0"/>
                        </a:spcBef>
                        <a:spcAft>
                          <a:spcPts val="800"/>
                        </a:spcAft>
                      </a:pPr>
                      <a:r>
                        <a:rPr lang="en-IN" sz="1400" b="1">
                          <a:latin typeface="Calibri"/>
                          <a:ea typeface="Calibri"/>
                          <a:cs typeface="Calibri"/>
                        </a:rPr>
                        <a:t>Difference</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nSpc>
                          <a:spcPct val="150000"/>
                        </a:lnSpc>
                        <a:spcBef>
                          <a:spcPts val="0"/>
                        </a:spcBef>
                        <a:spcAft>
                          <a:spcPts val="800"/>
                        </a:spcAft>
                      </a:pPr>
                      <a:r>
                        <a:rPr lang="en-IN" sz="1400" b="1">
                          <a:latin typeface="Calibri"/>
                          <a:ea typeface="Calibri"/>
                          <a:cs typeface="Calibri"/>
                        </a:rPr>
                        <a:t>Elements that are present in one set, but not the other</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dirty="0">
                          <a:solidFill>
                            <a:srgbClr val="FF0000"/>
                          </a:solidFill>
                          <a:latin typeface="Calibri"/>
                          <a:ea typeface="Calibri"/>
                          <a:cs typeface="Calibri"/>
                        </a:rPr>
                        <a:t>-</a:t>
                      </a:r>
                      <a:endParaRPr lang="en-IN" sz="1400" b="1" dirty="0">
                        <a:solidFill>
                          <a:srgbClr val="FF0000"/>
                        </a:solidFill>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a:latin typeface="Calibri"/>
                          <a:ea typeface="Calibri"/>
                          <a:cs typeface="Calibri"/>
                        </a:rPr>
                        <a:t>difference()</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extLst>
                  <a:ext uri="{0D108BD9-81ED-4DB2-BD59-A6C34878D82A}">
                    <a16:rowId xmlns:a16="http://schemas.microsoft.com/office/drawing/2014/main" val="10003"/>
                  </a:ext>
                </a:extLst>
              </a:tr>
              <a:tr h="390720">
                <a:tc>
                  <a:txBody>
                    <a:bodyPr/>
                    <a:lstStyle/>
                    <a:p>
                      <a:pPr marL="0" marR="0">
                        <a:lnSpc>
                          <a:spcPct val="150000"/>
                        </a:lnSpc>
                        <a:spcBef>
                          <a:spcPts val="0"/>
                        </a:spcBef>
                        <a:spcAft>
                          <a:spcPts val="800"/>
                        </a:spcAft>
                      </a:pPr>
                      <a:r>
                        <a:rPr lang="en-IN" sz="1400" b="1">
                          <a:solidFill>
                            <a:srgbClr val="000000"/>
                          </a:solidFill>
                          <a:latin typeface="Calibri"/>
                          <a:ea typeface="Calibri"/>
                          <a:cs typeface="Calibri"/>
                        </a:rPr>
                        <a:t>Symmetric Difference</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800"/>
                        </a:spcAft>
                      </a:pPr>
                      <a:r>
                        <a:rPr lang="en-IN" sz="1400" b="1">
                          <a:solidFill>
                            <a:srgbClr val="000000"/>
                          </a:solidFill>
                          <a:latin typeface="Calibri"/>
                          <a:ea typeface="Calibri"/>
                          <a:cs typeface="Calibri"/>
                        </a:rPr>
                        <a:t>Elements present in one set or the other, but not both</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800"/>
                        </a:spcAft>
                      </a:pPr>
                      <a:r>
                        <a:rPr lang="en-IN" sz="1400" b="1" dirty="0">
                          <a:solidFill>
                            <a:srgbClr val="FF0000"/>
                          </a:solidFill>
                          <a:latin typeface="Calibri"/>
                          <a:ea typeface="Calibri"/>
                          <a:cs typeface="Calibri"/>
                        </a:rPr>
                        <a:t>^</a:t>
                      </a:r>
                      <a:endParaRPr lang="en-IN" sz="1400" b="1" dirty="0">
                        <a:solidFill>
                          <a:srgbClr val="FF0000"/>
                        </a:solidFill>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800"/>
                        </a:spcAft>
                      </a:pPr>
                      <a:r>
                        <a:rPr lang="en-IN" sz="1400" b="1">
                          <a:solidFill>
                            <a:srgbClr val="000000"/>
                          </a:solidFill>
                          <a:latin typeface="Calibri"/>
                          <a:ea typeface="Calibri"/>
                          <a:cs typeface="Calibri"/>
                        </a:rPr>
                        <a:t>symmetric_difference()</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90720">
                <a:tc>
                  <a:txBody>
                    <a:bodyPr/>
                    <a:lstStyle/>
                    <a:p>
                      <a:pPr marL="0" marR="0">
                        <a:lnSpc>
                          <a:spcPct val="150000"/>
                        </a:lnSpc>
                        <a:spcBef>
                          <a:spcPts val="0"/>
                        </a:spcBef>
                        <a:spcAft>
                          <a:spcPts val="800"/>
                        </a:spcAft>
                      </a:pPr>
                      <a:r>
                        <a:rPr lang="en-IN" sz="1400" b="1" dirty="0">
                          <a:latin typeface="Calibri"/>
                          <a:ea typeface="Calibri"/>
                          <a:cs typeface="Calibri"/>
                        </a:rPr>
                        <a:t>Disjoint</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nSpc>
                          <a:spcPct val="150000"/>
                        </a:lnSpc>
                        <a:spcBef>
                          <a:spcPts val="0"/>
                        </a:spcBef>
                        <a:spcAft>
                          <a:spcPts val="800"/>
                        </a:spcAft>
                      </a:pPr>
                      <a:r>
                        <a:rPr lang="en-IN" sz="1400" b="1" dirty="0">
                          <a:latin typeface="Calibri"/>
                          <a:ea typeface="Calibri"/>
                          <a:cs typeface="Calibri"/>
                        </a:rPr>
                        <a:t>True if the two sets have no elements in common</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dirty="0">
                          <a:solidFill>
                            <a:srgbClr val="FF0000"/>
                          </a:solidFill>
                          <a:latin typeface="Calibri"/>
                          <a:ea typeface="Calibri"/>
                          <a:cs typeface="Calibri"/>
                        </a:rPr>
                        <a:t>None</a:t>
                      </a:r>
                      <a:endParaRPr lang="en-IN" sz="1400" b="1" dirty="0">
                        <a:solidFill>
                          <a:srgbClr val="FF0000"/>
                        </a:solidFill>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a:latin typeface="Calibri"/>
                          <a:ea typeface="Calibri"/>
                          <a:cs typeface="Calibri"/>
                        </a:rPr>
                        <a:t>isdisjoint()</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extLst>
                  <a:ext uri="{0D108BD9-81ED-4DB2-BD59-A6C34878D82A}">
                    <a16:rowId xmlns:a16="http://schemas.microsoft.com/office/drawing/2014/main" val="10005"/>
                  </a:ext>
                </a:extLst>
              </a:tr>
              <a:tr h="586081">
                <a:tc>
                  <a:txBody>
                    <a:bodyPr/>
                    <a:lstStyle/>
                    <a:p>
                      <a:pPr marL="0" marR="0">
                        <a:lnSpc>
                          <a:spcPct val="150000"/>
                        </a:lnSpc>
                        <a:spcBef>
                          <a:spcPts val="0"/>
                        </a:spcBef>
                        <a:spcAft>
                          <a:spcPts val="800"/>
                        </a:spcAft>
                      </a:pPr>
                      <a:r>
                        <a:rPr lang="en-IN" sz="1400" b="1" dirty="0">
                          <a:solidFill>
                            <a:srgbClr val="000000"/>
                          </a:solidFill>
                          <a:latin typeface="Calibri"/>
                          <a:ea typeface="Calibri"/>
                          <a:cs typeface="Calibri"/>
                        </a:rPr>
                        <a:t>Subset</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800"/>
                        </a:spcAft>
                      </a:pPr>
                      <a:r>
                        <a:rPr lang="en-IN" sz="1400" b="1" dirty="0">
                          <a:solidFill>
                            <a:srgbClr val="000000"/>
                          </a:solidFill>
                          <a:latin typeface="Calibri"/>
                          <a:ea typeface="Calibri"/>
                          <a:cs typeface="Calibri"/>
                        </a:rPr>
                        <a:t>True if one set is a subset of the other (that is, all elements of set2 are also in set1)</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800"/>
                        </a:spcAft>
                      </a:pPr>
                      <a:r>
                        <a:rPr lang="en-IN" sz="1400" b="1" dirty="0">
                          <a:solidFill>
                            <a:srgbClr val="FF0000"/>
                          </a:solidFill>
                          <a:latin typeface="Calibri"/>
                          <a:ea typeface="Calibri"/>
                          <a:cs typeface="Calibri"/>
                        </a:rPr>
                        <a:t>&lt;=</a:t>
                      </a:r>
                      <a:endParaRPr lang="en-IN" sz="1400" b="1" dirty="0">
                        <a:solidFill>
                          <a:srgbClr val="FF0000"/>
                        </a:solidFill>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800"/>
                        </a:spcAft>
                      </a:pPr>
                      <a:r>
                        <a:rPr lang="en-IN" sz="1400" b="1" dirty="0" err="1">
                          <a:solidFill>
                            <a:srgbClr val="000000"/>
                          </a:solidFill>
                          <a:latin typeface="Calibri"/>
                          <a:ea typeface="Calibri"/>
                          <a:cs typeface="Calibri"/>
                        </a:rPr>
                        <a:t>issubset</a:t>
                      </a:r>
                      <a:r>
                        <a:rPr lang="en-IN" sz="1400" b="1" dirty="0">
                          <a:solidFill>
                            <a:srgbClr val="000000"/>
                          </a:solidFill>
                          <a:latin typeface="Calibri"/>
                          <a:ea typeface="Calibri"/>
                          <a:cs typeface="Calibri"/>
                        </a:rPr>
                        <a:t>()</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81440">
                <a:tc>
                  <a:txBody>
                    <a:bodyPr/>
                    <a:lstStyle/>
                    <a:p>
                      <a:pPr marL="0" marR="0">
                        <a:lnSpc>
                          <a:spcPct val="150000"/>
                        </a:lnSpc>
                        <a:spcBef>
                          <a:spcPts val="0"/>
                        </a:spcBef>
                        <a:spcAft>
                          <a:spcPts val="800"/>
                        </a:spcAft>
                      </a:pPr>
                      <a:r>
                        <a:rPr lang="en-IN" sz="1400" b="1" dirty="0">
                          <a:latin typeface="Calibri"/>
                          <a:ea typeface="Calibri"/>
                          <a:cs typeface="Calibri"/>
                        </a:rPr>
                        <a:t>Proper Subset</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nSpc>
                          <a:spcPct val="150000"/>
                        </a:lnSpc>
                        <a:spcBef>
                          <a:spcPts val="0"/>
                        </a:spcBef>
                        <a:spcAft>
                          <a:spcPts val="800"/>
                        </a:spcAft>
                      </a:pPr>
                      <a:r>
                        <a:rPr lang="en-IN" sz="1400" b="1" dirty="0">
                          <a:latin typeface="Calibri"/>
                          <a:ea typeface="Calibri"/>
                          <a:cs typeface="Calibri"/>
                        </a:rPr>
                        <a:t>True if one set is a subset of the other, but set2 and set1 cannot be identical</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dirty="0">
                          <a:solidFill>
                            <a:srgbClr val="FF0000"/>
                          </a:solidFill>
                          <a:latin typeface="Calibri"/>
                          <a:ea typeface="Calibri"/>
                          <a:cs typeface="Calibri"/>
                        </a:rPr>
                        <a:t>&lt; </a:t>
                      </a:r>
                      <a:endParaRPr lang="en-IN" sz="1400" b="1" dirty="0">
                        <a:solidFill>
                          <a:srgbClr val="FF0000"/>
                        </a:solidFill>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dirty="0">
                          <a:latin typeface="Calibri"/>
                          <a:ea typeface="Calibri"/>
                          <a:cs typeface="Calibri"/>
                        </a:rPr>
                        <a:t>None</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extLst>
                  <a:ext uri="{0D108BD9-81ED-4DB2-BD59-A6C34878D82A}">
                    <a16:rowId xmlns:a16="http://schemas.microsoft.com/office/drawing/2014/main" val="10007"/>
                  </a:ext>
                </a:extLst>
              </a:tr>
              <a:tr h="781440">
                <a:tc>
                  <a:txBody>
                    <a:bodyPr/>
                    <a:lstStyle/>
                    <a:p>
                      <a:pPr marL="0" marR="0">
                        <a:lnSpc>
                          <a:spcPct val="150000"/>
                        </a:lnSpc>
                        <a:spcBef>
                          <a:spcPts val="0"/>
                        </a:spcBef>
                        <a:spcAft>
                          <a:spcPts val="800"/>
                        </a:spcAft>
                      </a:pPr>
                      <a:r>
                        <a:rPr lang="en-IN" sz="1400" b="1">
                          <a:solidFill>
                            <a:srgbClr val="000000"/>
                          </a:solidFill>
                          <a:latin typeface="Calibri"/>
                          <a:ea typeface="Calibri"/>
                          <a:cs typeface="Calibri"/>
                        </a:rPr>
                        <a:t>Superset</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800"/>
                        </a:spcAft>
                      </a:pPr>
                      <a:r>
                        <a:rPr lang="en-IN" sz="1400" b="1" dirty="0">
                          <a:solidFill>
                            <a:srgbClr val="000000"/>
                          </a:solidFill>
                          <a:latin typeface="Calibri"/>
                          <a:ea typeface="Calibri"/>
                          <a:cs typeface="Calibri"/>
                        </a:rPr>
                        <a:t>True if one set is a superset of the other (that is, set1 contains all elements of set2)</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800"/>
                        </a:spcAft>
                      </a:pPr>
                      <a:r>
                        <a:rPr lang="en-IN" sz="1400" b="1" dirty="0">
                          <a:solidFill>
                            <a:srgbClr val="FF0000"/>
                          </a:solidFill>
                          <a:latin typeface="Calibri"/>
                          <a:ea typeface="Calibri"/>
                          <a:cs typeface="Calibri"/>
                        </a:rPr>
                        <a:t>&gt;=</a:t>
                      </a:r>
                      <a:endParaRPr lang="en-IN" sz="1400" b="1" dirty="0">
                        <a:solidFill>
                          <a:srgbClr val="FF0000"/>
                        </a:solidFill>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800"/>
                        </a:spcAft>
                      </a:pPr>
                      <a:r>
                        <a:rPr lang="en-IN" sz="1400" b="1" dirty="0" err="1">
                          <a:solidFill>
                            <a:srgbClr val="000000"/>
                          </a:solidFill>
                          <a:latin typeface="Calibri"/>
                          <a:ea typeface="Calibri"/>
                          <a:cs typeface="Calibri"/>
                        </a:rPr>
                        <a:t>issuperset</a:t>
                      </a:r>
                      <a:r>
                        <a:rPr lang="en-IN" sz="1400" b="1" dirty="0">
                          <a:solidFill>
                            <a:srgbClr val="000000"/>
                          </a:solidFill>
                          <a:latin typeface="Calibri"/>
                          <a:ea typeface="Calibri"/>
                          <a:cs typeface="Calibri"/>
                        </a:rPr>
                        <a:t>()</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81440">
                <a:tc>
                  <a:txBody>
                    <a:bodyPr/>
                    <a:lstStyle/>
                    <a:p>
                      <a:pPr marL="0" marR="0">
                        <a:lnSpc>
                          <a:spcPct val="150000"/>
                        </a:lnSpc>
                        <a:spcBef>
                          <a:spcPts val="0"/>
                        </a:spcBef>
                        <a:spcAft>
                          <a:spcPts val="800"/>
                        </a:spcAft>
                      </a:pPr>
                      <a:r>
                        <a:rPr lang="en-IN" sz="1400" b="1">
                          <a:latin typeface="Calibri"/>
                          <a:ea typeface="Calibri"/>
                          <a:cs typeface="Calibri"/>
                        </a:rPr>
                        <a:t>Proper Superset</a:t>
                      </a:r>
                      <a:endParaRPr lang="en-IN" sz="1400" b="1">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nSpc>
                          <a:spcPct val="150000"/>
                        </a:lnSpc>
                        <a:spcBef>
                          <a:spcPts val="0"/>
                        </a:spcBef>
                        <a:spcAft>
                          <a:spcPts val="800"/>
                        </a:spcAft>
                      </a:pPr>
                      <a:r>
                        <a:rPr lang="en-IN" sz="1400" b="1" dirty="0">
                          <a:latin typeface="Calibri"/>
                          <a:ea typeface="Calibri"/>
                          <a:cs typeface="Calibri"/>
                        </a:rPr>
                        <a:t>True if one set is a superset of the other, but set1 and set2 cannot be identical</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dirty="0">
                          <a:solidFill>
                            <a:srgbClr val="FF0000"/>
                          </a:solidFill>
                          <a:latin typeface="Calibri"/>
                          <a:ea typeface="Calibri"/>
                          <a:cs typeface="Calibri"/>
                        </a:rPr>
                        <a:t>&gt; </a:t>
                      </a:r>
                      <a:endParaRPr lang="en-IN" sz="1400" b="1" dirty="0">
                        <a:solidFill>
                          <a:srgbClr val="FF0000"/>
                        </a:solidFill>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tc>
                  <a:txBody>
                    <a:bodyPr/>
                    <a:lstStyle/>
                    <a:p>
                      <a:pPr marL="0" marR="0" algn="ctr">
                        <a:lnSpc>
                          <a:spcPct val="150000"/>
                        </a:lnSpc>
                        <a:spcBef>
                          <a:spcPts val="0"/>
                        </a:spcBef>
                        <a:spcAft>
                          <a:spcPts val="800"/>
                        </a:spcAft>
                      </a:pPr>
                      <a:r>
                        <a:rPr lang="en-IN" sz="1400" b="1" dirty="0">
                          <a:latin typeface="Calibri"/>
                          <a:ea typeface="Calibri"/>
                          <a:cs typeface="Calibri"/>
                        </a:rPr>
                        <a:t>None</a:t>
                      </a:r>
                      <a:endParaRPr lang="en-IN" sz="1400" b="1" dirty="0">
                        <a:latin typeface="Calibri"/>
                        <a:ea typeface="Calibri"/>
                        <a:cs typeface="Arial"/>
                      </a:endParaRPr>
                    </a:p>
                  </a:txBody>
                  <a:tcPr marL="51053" marR="510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C"/>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143</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Union</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8" name="Picture 7"/>
          <p:cNvPicPr/>
          <p:nvPr/>
        </p:nvPicPr>
        <p:blipFill>
          <a:blip r:embed="rId3"/>
          <a:stretch>
            <a:fillRect/>
          </a:stretch>
        </p:blipFill>
        <p:spPr>
          <a:xfrm>
            <a:off x="762000" y="1219200"/>
            <a:ext cx="6418262" cy="1641475"/>
          </a:xfrm>
          <a:prstGeom prst="rect">
            <a:avLst/>
          </a:prstGeom>
        </p:spPr>
      </p:pic>
      <p:pic>
        <p:nvPicPr>
          <p:cNvPr id="9" name="Picture 8"/>
          <p:cNvPicPr/>
          <p:nvPr/>
        </p:nvPicPr>
        <p:blipFill>
          <a:blip r:embed="rId4"/>
          <a:stretch>
            <a:fillRect/>
          </a:stretch>
        </p:blipFill>
        <p:spPr>
          <a:xfrm>
            <a:off x="5334000" y="3352800"/>
            <a:ext cx="6242368" cy="22926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144</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Intersection</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7" name="Picture 6"/>
          <p:cNvPicPr/>
          <p:nvPr/>
        </p:nvPicPr>
        <p:blipFill>
          <a:blip r:embed="rId3"/>
          <a:stretch>
            <a:fillRect/>
          </a:stretch>
        </p:blipFill>
        <p:spPr>
          <a:xfrm>
            <a:off x="1219200" y="1371600"/>
            <a:ext cx="6192202" cy="21116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145</a:t>
            </a:fld>
            <a:endParaRPr lang="en-US" altLang="en-US" sz="1200">
              <a:solidFill>
                <a:schemeClr val="bg1"/>
              </a:solidFill>
            </a:endParaRPr>
          </a:p>
        </p:txBody>
      </p:sp>
      <p:sp>
        <p:nvSpPr>
          <p:cNvPr id="6" name="Title 1"/>
          <p:cNvSpPr>
            <a:spLocks noGrp="1"/>
          </p:cNvSpPr>
          <p:nvPr>
            <p:ph type="title"/>
          </p:nvPr>
        </p:nvSpPr>
        <p:spPr>
          <a:effectLst/>
        </p:spPr>
        <p:txBody>
          <a:bodyPr/>
          <a:lstStyle/>
          <a:p>
            <a:r>
              <a:rPr>
                <a:solidFill>
                  <a:schemeClr val="accent6">
                    <a:lumMod val="75000"/>
                  </a:schemeClr>
                </a:solidFill>
              </a:rPr>
              <a:t>Intersection</a:t>
            </a: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7" name="Picture 6"/>
          <p:cNvPicPr/>
          <p:nvPr/>
        </p:nvPicPr>
        <p:blipFill>
          <a:blip r:embed="rId3"/>
          <a:stretch>
            <a:fillRect/>
          </a:stretch>
        </p:blipFill>
        <p:spPr>
          <a:xfrm>
            <a:off x="1219200" y="1371600"/>
            <a:ext cx="6192202" cy="2111692"/>
          </a:xfrm>
          <a:prstGeom prst="rect">
            <a:avLst/>
          </a:prstGeom>
        </p:spPr>
      </p:pic>
      <p:pic>
        <p:nvPicPr>
          <p:cNvPr id="8" name="Picture 7"/>
          <p:cNvPicPr/>
          <p:nvPr/>
        </p:nvPicPr>
        <p:blipFill>
          <a:blip r:embed="rId4"/>
          <a:stretch>
            <a:fillRect/>
          </a:stretch>
        </p:blipFill>
        <p:spPr>
          <a:xfrm>
            <a:off x="5029200" y="3429000"/>
            <a:ext cx="6248400" cy="243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IN" dirty="0">
                <a:solidFill>
                  <a:schemeClr val="accent6">
                    <a:lumMod val="75000"/>
                  </a:schemeClr>
                </a:solidFill>
              </a:rPr>
              <a:t>Set Difference</a:t>
            </a:r>
            <a:endParaRPr>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9" name="Picture 8"/>
          <p:cNvPicPr/>
          <p:nvPr/>
        </p:nvPicPr>
        <p:blipFill>
          <a:blip r:embed="rId3"/>
          <a:stretch>
            <a:fillRect/>
          </a:stretch>
        </p:blipFill>
        <p:spPr>
          <a:xfrm>
            <a:off x="381000" y="1219200"/>
            <a:ext cx="6400800" cy="1905000"/>
          </a:xfrm>
          <a:prstGeom prst="rect">
            <a:avLst/>
          </a:prstGeom>
        </p:spPr>
      </p:pic>
      <p:pic>
        <p:nvPicPr>
          <p:cNvPr id="10" name="Picture 9"/>
          <p:cNvPicPr/>
          <p:nvPr/>
        </p:nvPicPr>
        <p:blipFill>
          <a:blip r:embed="rId4"/>
          <a:stretch>
            <a:fillRect/>
          </a:stretch>
        </p:blipFill>
        <p:spPr>
          <a:xfrm>
            <a:off x="3810000" y="3276600"/>
            <a:ext cx="7460933" cy="2116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IN" dirty="0">
                <a:solidFill>
                  <a:schemeClr val="accent6">
                    <a:lumMod val="75000"/>
                  </a:schemeClr>
                </a:solidFill>
              </a:rPr>
              <a:t>Symmetric Difference</a:t>
            </a:r>
            <a:endParaRPr>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7" name="Picture 6"/>
          <p:cNvPicPr/>
          <p:nvPr/>
        </p:nvPicPr>
        <p:blipFill>
          <a:blip r:embed="rId3"/>
          <a:stretch>
            <a:fillRect/>
          </a:stretch>
        </p:blipFill>
        <p:spPr>
          <a:xfrm>
            <a:off x="304800" y="1219200"/>
            <a:ext cx="5410200" cy="1828800"/>
          </a:xfrm>
          <a:prstGeom prst="rect">
            <a:avLst/>
          </a:prstGeom>
        </p:spPr>
      </p:pic>
      <p:pic>
        <p:nvPicPr>
          <p:cNvPr id="8" name="Picture 7"/>
          <p:cNvPicPr/>
          <p:nvPr/>
        </p:nvPicPr>
        <p:blipFill>
          <a:blip r:embed="rId4"/>
          <a:stretch>
            <a:fillRect/>
          </a:stretch>
        </p:blipFill>
        <p:spPr>
          <a:xfrm>
            <a:off x="4724400" y="3048000"/>
            <a:ext cx="6172200" cy="2057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IN" dirty="0">
                <a:solidFill>
                  <a:schemeClr val="accent6">
                    <a:lumMod val="75000"/>
                  </a:schemeClr>
                </a:solidFill>
              </a:rPr>
              <a:t>Loops with set</a:t>
            </a:r>
            <a:endParaRPr>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pic>
        <p:nvPicPr>
          <p:cNvPr id="9" name="Picture 8"/>
          <p:cNvPicPr/>
          <p:nvPr/>
        </p:nvPicPr>
        <p:blipFill>
          <a:blip r:embed="rId3"/>
          <a:stretch>
            <a:fillRect/>
          </a:stretch>
        </p:blipFill>
        <p:spPr>
          <a:xfrm>
            <a:off x="1828800" y="1517833"/>
            <a:ext cx="7620000" cy="3054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149</a:t>
            </a:fld>
            <a:endParaRPr lang="en-US" altLang="en-US" sz="1200">
              <a:solidFill>
                <a:schemeClr val="bg1"/>
              </a:solidFill>
            </a:endParaRPr>
          </a:p>
        </p:txBody>
      </p:sp>
      <p:sp>
        <p:nvSpPr>
          <p:cNvPr id="6" name="Title 1"/>
          <p:cNvSpPr>
            <a:spLocks noGrp="1"/>
          </p:cNvSpPr>
          <p:nvPr>
            <p:ph type="title"/>
          </p:nvPr>
        </p:nvSpPr>
        <p:spPr>
          <a:effectLst/>
        </p:spPr>
        <p:txBody>
          <a:bodyPr/>
          <a:lstStyle/>
          <a:p>
            <a:pPr lvl="0"/>
            <a:r>
              <a:rPr lang="en-IN" dirty="0">
                <a:solidFill>
                  <a:schemeClr val="accent6">
                    <a:lumMod val="75000"/>
                  </a:schemeClr>
                </a:solidFill>
                <a:latin typeface="Calibri" pitchFamily="34" charset="0"/>
                <a:ea typeface="Times New Roman" pitchFamily="18" charset="0"/>
                <a:cs typeface="Times New Roman" pitchFamily="18" charset="0"/>
              </a:rPr>
              <a:t>Frozen Set</a:t>
            </a:r>
            <a:endParaRPr>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sp>
        <p:nvSpPr>
          <p:cNvPr id="117761" name="Rectangle 1"/>
          <p:cNvSpPr>
            <a:spLocks noChangeArrowheads="1"/>
          </p:cNvSpPr>
          <p:nvPr/>
        </p:nvSpPr>
        <p:spPr bwMode="auto">
          <a:xfrm>
            <a:off x="533400" y="1447800"/>
            <a:ext cx="9808904" cy="333417"/>
          </a:xfrm>
          <a:prstGeom prst="rect">
            <a:avLst/>
          </a:prstGeom>
          <a:noFill/>
          <a:ln w="9525">
            <a:noFill/>
            <a:miter lim="800000"/>
            <a:headEnd/>
            <a:tailEnd/>
          </a:ln>
          <a:effectLst/>
        </p:spPr>
        <p:txBody>
          <a:bodyPr vert="horz" wrap="non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Arial" pitchFamily="34" charset="0"/>
                <a:ea typeface="Calibri" pitchFamily="34" charset="0"/>
                <a:cs typeface="Arial" pitchFamily="34" charset="0"/>
              </a:rPr>
              <a:t>A frozen set is a special category of the set which is unchangeable once created</a:t>
            </a:r>
            <a:r>
              <a:rPr kumimoji="0" lang="en-US" sz="1100" b="1" i="0" u="none" strike="noStrike" cap="none" normalizeH="0" baseline="0" dirty="0">
                <a:ln>
                  <a:noFill/>
                </a:ln>
                <a:solidFill>
                  <a:schemeClr val="tx1"/>
                </a:solidFill>
                <a:effectLst/>
                <a:latin typeface="Arial" pitchFamily="34" charset="0"/>
                <a:cs typeface="Arial" pitchFamily="34" charset="0"/>
              </a:rPr>
              <a:t> </a:t>
            </a:r>
            <a:endParaRPr kumimoji="0" lang="en-US" sz="3200" b="1" i="0" u="none" strike="noStrike" cap="none" normalizeH="0" baseline="0" dirty="0">
              <a:ln>
                <a:noFill/>
              </a:ln>
              <a:solidFill>
                <a:schemeClr val="tx1"/>
              </a:solidFill>
              <a:effectLst/>
              <a:latin typeface="Arial" pitchFamily="34" charset="0"/>
              <a:cs typeface="Arial" pitchFamily="34" charset="0"/>
            </a:endParaRPr>
          </a:p>
        </p:txBody>
      </p:sp>
      <p:pic>
        <p:nvPicPr>
          <p:cNvPr id="7" name="Picture 6"/>
          <p:cNvPicPr/>
          <p:nvPr/>
        </p:nvPicPr>
        <p:blipFill>
          <a:blip r:embed="rId3"/>
          <a:stretch>
            <a:fillRect/>
          </a:stretch>
        </p:blipFill>
        <p:spPr>
          <a:xfrm>
            <a:off x="1665952" y="2313212"/>
            <a:ext cx="7543800" cy="259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Slicing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sp>
        <p:nvSpPr>
          <p:cNvPr id="9" name="TextBox 8">
            <a:extLst>
              <a:ext uri="{FF2B5EF4-FFF2-40B4-BE49-F238E27FC236}">
                <a16:creationId xmlns:a16="http://schemas.microsoft.com/office/drawing/2014/main" id="{538614E5-BC63-471F-A4A5-A3C93E998C4D}"/>
              </a:ext>
            </a:extLst>
          </p:cNvPr>
          <p:cNvSpPr txBox="1"/>
          <p:nvPr/>
        </p:nvSpPr>
        <p:spPr>
          <a:xfrm>
            <a:off x="533399" y="1219200"/>
            <a:ext cx="5105401" cy="3933834"/>
          </a:xfrm>
          <a:prstGeom prst="rect">
            <a:avLst/>
          </a:prstGeom>
          <a:noFill/>
        </p:spPr>
        <p:txBody>
          <a:bodyPr wrap="square" rtlCol="0">
            <a:spAutoFit/>
          </a:bodyPr>
          <a:lstStyle/>
          <a:p>
            <a:pPr marL="285750" marR="0" indent="-285750" algn="just">
              <a:lnSpc>
                <a:spcPct val="150000"/>
              </a:lnSpc>
              <a:spcBef>
                <a:spcPts val="0"/>
              </a:spcBef>
              <a:spcAft>
                <a:spcPts val="800"/>
              </a:spcAft>
              <a:buFont typeface="Wingdings" panose="05000000000000000000" pitchFamily="2" charset="2"/>
              <a:buChar char="q"/>
            </a:pPr>
            <a:r>
              <a:rPr lang="en-IN" sz="2000" b="1" dirty="0">
                <a:solidFill>
                  <a:srgbClr val="000000"/>
                </a:solidFill>
                <a:effectLst/>
                <a:latin typeface="+mj-lt"/>
                <a:ea typeface="Calibri" panose="020F0502020204030204" pitchFamily="34" charset="0"/>
                <a:cs typeface="Calibri" panose="020F0502020204030204" pitchFamily="34" charset="0"/>
              </a:rPr>
              <a:t>String slicing is the way of selection of substring.</a:t>
            </a:r>
          </a:p>
          <a:p>
            <a:pPr marL="342900" marR="0" indent="-342900" algn="just">
              <a:lnSpc>
                <a:spcPct val="150000"/>
              </a:lnSpc>
              <a:spcBef>
                <a:spcPts val="0"/>
              </a:spcBef>
              <a:spcAft>
                <a:spcPts val="800"/>
              </a:spcAft>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String </a:t>
            </a:r>
            <a:r>
              <a:rPr lang="en-IN" sz="2000" b="1" dirty="0">
                <a:effectLst/>
                <a:latin typeface="+mj-lt"/>
                <a:ea typeface="Calibri" panose="020F0502020204030204" pitchFamily="34" charset="0"/>
                <a:cs typeface="Calibri" panose="020F0502020204030204" pitchFamily="34" charset="0"/>
              </a:rPr>
              <a:t>'Like'</a:t>
            </a:r>
            <a:r>
              <a:rPr lang="en-IN" sz="2000" dirty="0">
                <a:effectLst/>
                <a:latin typeface="+mj-lt"/>
                <a:ea typeface="Calibri" panose="020F0502020204030204" pitchFamily="34" charset="0"/>
                <a:cs typeface="Calibri" panose="020F0502020204030204" pitchFamily="34" charset="0"/>
              </a:rPr>
              <a:t> is substring in given 'I Like Python' string.</a:t>
            </a:r>
          </a:p>
          <a:p>
            <a:pPr marL="285750" marR="0" indent="-285750" algn="just">
              <a:lnSpc>
                <a:spcPct val="150000"/>
              </a:lnSpc>
              <a:spcBef>
                <a:spcPts val="0"/>
              </a:spcBef>
              <a:spcAft>
                <a:spcPts val="800"/>
              </a:spcAft>
              <a:buFont typeface="Wingdings" panose="05000000000000000000" pitchFamily="2" charset="2"/>
              <a:buChar char="q"/>
            </a:pPr>
            <a:r>
              <a:rPr lang="en-IN" sz="2000" dirty="0">
                <a:solidFill>
                  <a:srgbClr val="000000"/>
                </a:solidFill>
                <a:effectLst/>
                <a:latin typeface="+mj-lt"/>
                <a:ea typeface="Calibri" panose="020F0502020204030204" pitchFamily="34" charset="0"/>
              </a:rPr>
              <a:t>[]  we can access string characters by giving indexes if we use colon inside square bracket like </a:t>
            </a:r>
            <a:r>
              <a:rPr lang="en-IN" sz="2000" b="1" dirty="0">
                <a:solidFill>
                  <a:srgbClr val="000000"/>
                </a:solidFill>
                <a:effectLst/>
                <a:latin typeface="+mj-lt"/>
                <a:ea typeface="Calibri" panose="020F0502020204030204" pitchFamily="34" charset="0"/>
              </a:rPr>
              <a:t>[:]</a:t>
            </a:r>
            <a:r>
              <a:rPr lang="en-IN" sz="2000" dirty="0">
                <a:solidFill>
                  <a:srgbClr val="000000"/>
                </a:solidFill>
                <a:effectLst/>
                <a:latin typeface="+mj-lt"/>
                <a:ea typeface="Calibri" panose="020F0502020204030204" pitchFamily="34" charset="0"/>
              </a:rPr>
              <a:t> it becomes a slicing operator in Python. </a:t>
            </a:r>
            <a:endParaRPr lang="en-US" sz="2000" dirty="0">
              <a:effectLst/>
              <a:latin typeface="+mj-l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A93B9BD-2D8D-4A51-B139-3B5834BD026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371600"/>
            <a:ext cx="5943600" cy="4038600"/>
          </a:xfrm>
          <a:prstGeom prst="rect">
            <a:avLst/>
          </a:prstGeom>
          <a:noFill/>
        </p:spPr>
      </p:pic>
    </p:spTree>
    <p:extLst>
      <p:ext uri="{BB962C8B-B14F-4D97-AF65-F5344CB8AC3E}">
        <p14:creationId xmlns:p14="http://schemas.microsoft.com/office/powerpoint/2010/main" val="94036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ABFF5F4A-8FC7-419E-B94C-CDDC8DE310AE}" type="slidenum">
              <a:rPr lang="en-US" altLang="en-US" smtClean="0"/>
              <a:pPr>
                <a:defRPr/>
              </a:pPr>
              <a:t>150</a:t>
            </a:fld>
            <a:endParaRPr lang="en-US" altLang="en-US"/>
          </a:p>
        </p:txBody>
      </p:sp>
      <p:pic>
        <p:nvPicPr>
          <p:cNvPr id="5" name="Picture 4"/>
          <p:cNvPicPr/>
          <p:nvPr/>
        </p:nvPicPr>
        <p:blipFill>
          <a:blip r:embed="rId2"/>
          <a:stretch>
            <a:fillRect/>
          </a:stretch>
        </p:blipFill>
        <p:spPr>
          <a:xfrm>
            <a:off x="1676400" y="1447800"/>
            <a:ext cx="7772400" cy="3733800"/>
          </a:xfrm>
          <a:prstGeom prst="rect">
            <a:avLst/>
          </a:prstGeom>
        </p:spPr>
      </p:pic>
      <p:sp>
        <p:nvSpPr>
          <p:cNvPr id="6" name="Title 1"/>
          <p:cNvSpPr>
            <a:spLocks noGrp="1"/>
          </p:cNvSpPr>
          <p:nvPr>
            <p:ph type="title"/>
          </p:nvPr>
        </p:nvSpPr>
        <p:spPr>
          <a:xfrm>
            <a:off x="433137" y="-32084"/>
            <a:ext cx="9914188" cy="1017922"/>
          </a:xfrm>
          <a:effectLst/>
        </p:spPr>
        <p:txBody>
          <a:bodyPr/>
          <a:lstStyle/>
          <a:p>
            <a:pPr lvl="0"/>
            <a:r>
              <a:rPr lang="en-IN" dirty="0">
                <a:solidFill>
                  <a:schemeClr val="accent6">
                    <a:lumMod val="75000"/>
                  </a:schemeClr>
                </a:solidFill>
                <a:latin typeface="Calibri" pitchFamily="34" charset="0"/>
                <a:ea typeface="Times New Roman" pitchFamily="18" charset="0"/>
                <a:cs typeface="Times New Roman" pitchFamily="18" charset="0"/>
              </a:rPr>
              <a:t>Frozen Set</a:t>
            </a:r>
            <a:endParaRPr>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151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IN" dirty="0">
                <a:solidFill>
                  <a:schemeClr val="accent6">
                    <a:lumMod val="75000"/>
                  </a:schemeClr>
                </a:solidFill>
              </a:rPr>
              <a:t>Summary</a:t>
            </a:r>
            <a:endParaRPr>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a:buNone/>
            </a:pPr>
            <a:r>
              <a:rPr lang="en-IN" sz="2000" dirty="0"/>
              <a:t> </a:t>
            </a:r>
          </a:p>
        </p:txBody>
      </p:sp>
      <p:graphicFrame>
        <p:nvGraphicFramePr>
          <p:cNvPr id="7" name="Table 6"/>
          <p:cNvGraphicFramePr>
            <a:graphicFrameLocks noGrp="1"/>
          </p:cNvGraphicFramePr>
          <p:nvPr>
            <p:extLst>
              <p:ext uri="{D42A27DB-BD31-4B8C-83A1-F6EECF244321}">
                <p14:modId xmlns:p14="http://schemas.microsoft.com/office/powerpoint/2010/main" val="94464717"/>
              </p:ext>
            </p:extLst>
          </p:nvPr>
        </p:nvGraphicFramePr>
        <p:xfrm>
          <a:off x="685799" y="1087793"/>
          <a:ext cx="9661524" cy="5253699"/>
        </p:xfrm>
        <a:graphic>
          <a:graphicData uri="http://schemas.openxmlformats.org/drawingml/2006/table">
            <a:tbl>
              <a:tblPr/>
              <a:tblGrid>
                <a:gridCol w="2415381">
                  <a:extLst>
                    <a:ext uri="{9D8B030D-6E8A-4147-A177-3AD203B41FA5}">
                      <a16:colId xmlns:a16="http://schemas.microsoft.com/office/drawing/2014/main" val="20000"/>
                    </a:ext>
                  </a:extLst>
                </a:gridCol>
                <a:gridCol w="2415381">
                  <a:extLst>
                    <a:ext uri="{9D8B030D-6E8A-4147-A177-3AD203B41FA5}">
                      <a16:colId xmlns:a16="http://schemas.microsoft.com/office/drawing/2014/main" val="20001"/>
                    </a:ext>
                  </a:extLst>
                </a:gridCol>
                <a:gridCol w="2415381">
                  <a:extLst>
                    <a:ext uri="{9D8B030D-6E8A-4147-A177-3AD203B41FA5}">
                      <a16:colId xmlns:a16="http://schemas.microsoft.com/office/drawing/2014/main" val="20002"/>
                    </a:ext>
                  </a:extLst>
                </a:gridCol>
                <a:gridCol w="2415381">
                  <a:extLst>
                    <a:ext uri="{9D8B030D-6E8A-4147-A177-3AD203B41FA5}">
                      <a16:colId xmlns:a16="http://schemas.microsoft.com/office/drawing/2014/main" val="20003"/>
                    </a:ext>
                  </a:extLst>
                </a:gridCol>
              </a:tblGrid>
              <a:tr h="370113">
                <a:tc>
                  <a:txBody>
                    <a:bodyPr/>
                    <a:lstStyle/>
                    <a:p>
                      <a:pPr marL="0" marR="0" algn="ctr">
                        <a:lnSpc>
                          <a:spcPct val="115000"/>
                        </a:lnSpc>
                        <a:spcBef>
                          <a:spcPts val="0"/>
                        </a:spcBef>
                        <a:spcAft>
                          <a:spcPts val="0"/>
                        </a:spcAft>
                      </a:pPr>
                      <a:r>
                        <a:rPr lang="en-IN" sz="1400" b="1" spc="10" dirty="0">
                          <a:solidFill>
                            <a:srgbClr val="FF0000"/>
                          </a:solidFill>
                          <a:latin typeface="+mn-lt"/>
                          <a:ea typeface="Times New Roman"/>
                          <a:cs typeface="Calibri"/>
                        </a:rPr>
                        <a:t>List</a:t>
                      </a:r>
                      <a:endParaRPr lang="en-IN" sz="1200" dirty="0">
                        <a:solidFill>
                          <a:srgbClr val="FF0000"/>
                        </a:solidFill>
                        <a:latin typeface="+mn-lt"/>
                        <a:ea typeface="Calibri"/>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0" marR="0" algn="ctr">
                        <a:lnSpc>
                          <a:spcPct val="115000"/>
                        </a:lnSpc>
                        <a:spcBef>
                          <a:spcPts val="0"/>
                        </a:spcBef>
                        <a:spcAft>
                          <a:spcPts val="0"/>
                        </a:spcAft>
                      </a:pPr>
                      <a:r>
                        <a:rPr lang="en-IN" sz="1400" b="1" spc="10">
                          <a:solidFill>
                            <a:srgbClr val="FF0000"/>
                          </a:solidFill>
                          <a:latin typeface="+mn-lt"/>
                          <a:ea typeface="Times New Roman"/>
                          <a:cs typeface="Calibri"/>
                        </a:rPr>
                        <a:t>Tuple</a:t>
                      </a:r>
                      <a:endParaRPr lang="en-IN" sz="1200">
                        <a:solidFill>
                          <a:srgbClr val="FF0000"/>
                        </a:solidFill>
                        <a:latin typeface="+mn-lt"/>
                        <a:ea typeface="Calibri"/>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0" marR="0" algn="ctr">
                        <a:lnSpc>
                          <a:spcPct val="115000"/>
                        </a:lnSpc>
                        <a:spcBef>
                          <a:spcPts val="0"/>
                        </a:spcBef>
                        <a:spcAft>
                          <a:spcPts val="0"/>
                        </a:spcAft>
                      </a:pPr>
                      <a:r>
                        <a:rPr lang="en-IN" sz="1400" b="1" spc="10">
                          <a:solidFill>
                            <a:srgbClr val="FF0000"/>
                          </a:solidFill>
                          <a:latin typeface="+mn-lt"/>
                          <a:ea typeface="Times New Roman"/>
                          <a:cs typeface="Calibri"/>
                        </a:rPr>
                        <a:t>Set</a:t>
                      </a:r>
                      <a:endParaRPr lang="en-IN" sz="1200">
                        <a:solidFill>
                          <a:srgbClr val="FF0000"/>
                        </a:solidFill>
                        <a:latin typeface="+mn-lt"/>
                        <a:ea typeface="Calibri"/>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0" marR="0" algn="ctr">
                        <a:lnSpc>
                          <a:spcPct val="115000"/>
                        </a:lnSpc>
                        <a:spcBef>
                          <a:spcPts val="0"/>
                        </a:spcBef>
                        <a:spcAft>
                          <a:spcPts val="0"/>
                        </a:spcAft>
                      </a:pPr>
                      <a:r>
                        <a:rPr lang="en-IN" sz="1400" b="1" spc="10" dirty="0">
                          <a:solidFill>
                            <a:srgbClr val="FF0000"/>
                          </a:solidFill>
                          <a:latin typeface="+mn-lt"/>
                          <a:ea typeface="Times New Roman"/>
                          <a:cs typeface="Calibri"/>
                        </a:rPr>
                        <a:t>Dictionary</a:t>
                      </a:r>
                      <a:endParaRPr lang="en-IN" sz="1200" dirty="0">
                        <a:solidFill>
                          <a:srgbClr val="FF0000"/>
                        </a:solidFill>
                        <a:latin typeface="+mn-lt"/>
                        <a:ea typeface="Calibri"/>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10000"/>
                  </a:ext>
                </a:extLst>
              </a:tr>
              <a:tr h="693007">
                <a:tc>
                  <a:txBody>
                    <a:bodyPr/>
                    <a:lstStyle/>
                    <a:p>
                      <a:pPr marL="0" marR="0">
                        <a:lnSpc>
                          <a:spcPct val="115000"/>
                        </a:lnSpc>
                        <a:spcBef>
                          <a:spcPts val="0"/>
                        </a:spcBef>
                        <a:spcAft>
                          <a:spcPts val="0"/>
                        </a:spcAft>
                      </a:pPr>
                      <a:r>
                        <a:rPr lang="en-IN" sz="1400" b="1" i="1" spc="10" dirty="0">
                          <a:solidFill>
                            <a:srgbClr val="000000"/>
                          </a:solidFill>
                          <a:latin typeface="Calibri"/>
                          <a:ea typeface="Times New Roman"/>
                          <a:cs typeface="Calibri"/>
                        </a:rPr>
                        <a:t>List is a collection of values </a:t>
                      </a:r>
                      <a:r>
                        <a:rPr lang="en-IN" sz="1400" b="1" i="1" dirty="0">
                          <a:solidFill>
                            <a:srgbClr val="000000"/>
                          </a:solidFill>
                          <a:latin typeface="Calibri"/>
                          <a:ea typeface="Calibri"/>
                          <a:cs typeface="Calibri"/>
                        </a:rPr>
                        <a:t>that is ordered.</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gn="just">
                        <a:lnSpc>
                          <a:spcPct val="115000"/>
                        </a:lnSpc>
                        <a:spcBef>
                          <a:spcPts val="0"/>
                        </a:spcBef>
                        <a:spcAft>
                          <a:spcPts val="0"/>
                        </a:spcAft>
                      </a:pPr>
                      <a:r>
                        <a:rPr lang="en-IN" sz="1400" b="1" i="1" spc="10" dirty="0">
                          <a:solidFill>
                            <a:srgbClr val="000000"/>
                          </a:solidFill>
                          <a:latin typeface="Calibri"/>
                          <a:ea typeface="Times New Roman"/>
                          <a:cs typeface="Calibri"/>
                        </a:rPr>
                        <a:t>Tuple is </a:t>
                      </a:r>
                      <a:r>
                        <a:rPr lang="en-IN" sz="1400" b="1" i="1" dirty="0">
                          <a:solidFill>
                            <a:srgbClr val="000000"/>
                          </a:solidFill>
                          <a:latin typeface="Calibri"/>
                          <a:ea typeface="Calibri"/>
                          <a:cs typeface="Calibri"/>
                        </a:rPr>
                        <a:t>ordered and unchangeable collection of values</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dirty="0">
                          <a:solidFill>
                            <a:srgbClr val="000000"/>
                          </a:solidFill>
                          <a:latin typeface="Calibri"/>
                          <a:ea typeface="Times New Roman"/>
                          <a:cs typeface="Calibri"/>
                        </a:rPr>
                        <a:t>Set stores the unique values as data collection</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dirty="0">
                          <a:solidFill>
                            <a:srgbClr val="000000"/>
                          </a:solidFill>
                          <a:latin typeface="Calibri"/>
                          <a:ea typeface="Times New Roman"/>
                          <a:cs typeface="Calibri"/>
                        </a:rPr>
                        <a:t>Dictionary is a collection of key-value pairs</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0001"/>
                  </a:ext>
                </a:extLst>
              </a:tr>
              <a:tr h="345809">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Represented by [ ]</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fontAlgn="base">
                        <a:lnSpc>
                          <a:spcPct val="115000"/>
                        </a:lnSpc>
                        <a:spcBef>
                          <a:spcPts val="0"/>
                        </a:spcBef>
                        <a:spcAft>
                          <a:spcPts val="750"/>
                        </a:spcAft>
                      </a:pPr>
                      <a:r>
                        <a:rPr lang="en-IN" sz="1400" b="1" i="1" spc="10">
                          <a:solidFill>
                            <a:srgbClr val="000000"/>
                          </a:solidFill>
                          <a:latin typeface="Calibri"/>
                          <a:ea typeface="Times New Roman"/>
                          <a:cs typeface="Calibri"/>
                        </a:rPr>
                        <a:t>Represented by  ( )</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Represented by { }</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Represented by { }</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0002"/>
                  </a:ext>
                </a:extLst>
              </a:tr>
              <a:tr h="689951">
                <a:tc>
                  <a:txBody>
                    <a:bodyPr/>
                    <a:lstStyle/>
                    <a:p>
                      <a:pPr marL="0" marR="0">
                        <a:lnSpc>
                          <a:spcPct val="115000"/>
                        </a:lnSpc>
                        <a:spcBef>
                          <a:spcPts val="0"/>
                        </a:spcBef>
                        <a:spcAft>
                          <a:spcPts val="0"/>
                        </a:spcAft>
                      </a:pPr>
                      <a:r>
                        <a:rPr lang="en-IN" sz="1400" b="1" i="1" spc="10" dirty="0">
                          <a:solidFill>
                            <a:srgbClr val="000000"/>
                          </a:solidFill>
                          <a:latin typeface="Calibri"/>
                          <a:ea typeface="Times New Roman"/>
                          <a:cs typeface="Calibri"/>
                        </a:rPr>
                        <a:t>Duplicate elements allowed</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Duplicate elements allowed</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Duplicate elements not allowed</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Duplicate keys not allowed, in dictionary values allowed duplicate</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0003"/>
                  </a:ext>
                </a:extLst>
              </a:tr>
              <a:tr h="459967">
                <a:tc>
                  <a:txBody>
                    <a:bodyPr/>
                    <a:lstStyle/>
                    <a:p>
                      <a:pPr marL="0" marR="0">
                        <a:lnSpc>
                          <a:spcPct val="115000"/>
                        </a:lnSpc>
                        <a:spcBef>
                          <a:spcPts val="0"/>
                        </a:spcBef>
                        <a:spcAft>
                          <a:spcPts val="0"/>
                        </a:spcAft>
                      </a:pPr>
                      <a:r>
                        <a:rPr lang="en-IN" sz="1400" b="1" i="1" spc="10" dirty="0">
                          <a:solidFill>
                            <a:srgbClr val="000000"/>
                          </a:solidFill>
                          <a:latin typeface="Calibri"/>
                          <a:ea typeface="Times New Roman"/>
                          <a:cs typeface="Calibri"/>
                        </a:rPr>
                        <a:t>Values can be of any type</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Values can be of any type</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Values can be of any type</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Keys are immutable type, and value can be of any type</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0004"/>
                  </a:ext>
                </a:extLst>
              </a:tr>
              <a:tr h="459967">
                <a:tc>
                  <a:txBody>
                    <a:bodyPr/>
                    <a:lstStyle/>
                    <a:p>
                      <a:pPr marL="0" marR="0">
                        <a:lnSpc>
                          <a:spcPct val="115000"/>
                        </a:lnSpc>
                        <a:spcBef>
                          <a:spcPts val="0"/>
                        </a:spcBef>
                        <a:spcAft>
                          <a:spcPts val="0"/>
                        </a:spcAft>
                      </a:pPr>
                      <a:r>
                        <a:rPr lang="en-IN" sz="1400" b="1" i="1" spc="10" dirty="0">
                          <a:solidFill>
                            <a:srgbClr val="000000"/>
                          </a:solidFill>
                          <a:latin typeface="Calibri"/>
                          <a:ea typeface="Times New Roman"/>
                          <a:cs typeface="Calibri"/>
                        </a:rPr>
                        <a:t>Example: </a:t>
                      </a:r>
                      <a:endParaRPr lang="en-IN" sz="1400" b="1" i="1" dirty="0">
                        <a:latin typeface="Calibri"/>
                        <a:ea typeface="Calibri"/>
                        <a:cs typeface="Arial"/>
                      </a:endParaRPr>
                    </a:p>
                    <a:p>
                      <a:pPr marL="0" marR="0">
                        <a:lnSpc>
                          <a:spcPct val="115000"/>
                        </a:lnSpc>
                        <a:spcBef>
                          <a:spcPts val="0"/>
                        </a:spcBef>
                        <a:spcAft>
                          <a:spcPts val="0"/>
                        </a:spcAft>
                      </a:pPr>
                      <a:r>
                        <a:rPr lang="en-IN" sz="1400" b="1" i="1" spc="10" dirty="0">
                          <a:solidFill>
                            <a:srgbClr val="000000"/>
                          </a:solidFill>
                          <a:latin typeface="Calibri"/>
                          <a:ea typeface="Times New Roman"/>
                          <a:cs typeface="Calibri"/>
                        </a:rPr>
                        <a:t>[1, 2, 3, 4]</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Example: </a:t>
                      </a:r>
                      <a:endParaRPr lang="en-IN" sz="1400" b="1" i="1">
                        <a:latin typeface="Calibri"/>
                        <a:ea typeface="Calibri"/>
                        <a:cs typeface="Arial"/>
                      </a:endParaRPr>
                    </a:p>
                    <a:p>
                      <a:pPr marL="0" marR="0">
                        <a:lnSpc>
                          <a:spcPct val="115000"/>
                        </a:lnSpc>
                        <a:spcBef>
                          <a:spcPts val="0"/>
                        </a:spcBef>
                        <a:spcAft>
                          <a:spcPts val="0"/>
                        </a:spcAft>
                      </a:pPr>
                      <a:r>
                        <a:rPr lang="en-IN" sz="1400" b="1" i="1" spc="10">
                          <a:solidFill>
                            <a:srgbClr val="000000"/>
                          </a:solidFill>
                          <a:latin typeface="Calibri"/>
                          <a:ea typeface="Times New Roman"/>
                          <a:cs typeface="Calibri"/>
                        </a:rPr>
                        <a:t>(1, 2, 3, 4)</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Example: </a:t>
                      </a:r>
                      <a:endParaRPr lang="en-IN" sz="1400" b="1" i="1">
                        <a:latin typeface="Calibri"/>
                        <a:ea typeface="Calibri"/>
                        <a:cs typeface="Arial"/>
                      </a:endParaRPr>
                    </a:p>
                    <a:p>
                      <a:pPr marL="0" marR="0">
                        <a:lnSpc>
                          <a:spcPct val="115000"/>
                        </a:lnSpc>
                        <a:spcBef>
                          <a:spcPts val="0"/>
                        </a:spcBef>
                        <a:spcAft>
                          <a:spcPts val="0"/>
                        </a:spcAft>
                      </a:pPr>
                      <a:r>
                        <a:rPr lang="en-IN" sz="1400" b="1" i="1" spc="10">
                          <a:solidFill>
                            <a:srgbClr val="000000"/>
                          </a:solidFill>
                          <a:latin typeface="Calibri"/>
                          <a:ea typeface="Times New Roman"/>
                          <a:cs typeface="Calibri"/>
                        </a:rPr>
                        <a:t>{1, 2, 3, 4}</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Example: </a:t>
                      </a:r>
                      <a:endParaRPr lang="en-IN" sz="1400" b="1" i="1">
                        <a:latin typeface="Calibri"/>
                        <a:ea typeface="Calibri"/>
                        <a:cs typeface="Arial"/>
                      </a:endParaRPr>
                    </a:p>
                    <a:p>
                      <a:pPr marL="0" marR="0">
                        <a:lnSpc>
                          <a:spcPct val="115000"/>
                        </a:lnSpc>
                        <a:spcBef>
                          <a:spcPts val="0"/>
                        </a:spcBef>
                        <a:spcAft>
                          <a:spcPts val="0"/>
                        </a:spcAft>
                      </a:pPr>
                      <a:r>
                        <a:rPr lang="en-IN" sz="1400" b="1" i="1" spc="10">
                          <a:solidFill>
                            <a:srgbClr val="000000"/>
                          </a:solidFill>
                          <a:latin typeface="Calibri"/>
                          <a:ea typeface="Times New Roman"/>
                          <a:cs typeface="Calibri"/>
                        </a:rPr>
                        <a:t>{1:1, 2:2, 3:3, 4:4}</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0005"/>
                  </a:ext>
                </a:extLst>
              </a:tr>
              <a:tr h="436080">
                <a:tc>
                  <a:txBody>
                    <a:bodyPr/>
                    <a:lstStyle/>
                    <a:p>
                      <a:pPr marL="0" marR="0">
                        <a:lnSpc>
                          <a:spcPct val="115000"/>
                        </a:lnSpc>
                        <a:spcBef>
                          <a:spcPts val="0"/>
                        </a:spcBef>
                        <a:spcAft>
                          <a:spcPts val="0"/>
                        </a:spcAft>
                      </a:pPr>
                      <a:r>
                        <a:rPr lang="en-IN" sz="1400" b="1" i="1" spc="10" dirty="0">
                          <a:solidFill>
                            <a:srgbClr val="000000"/>
                          </a:solidFill>
                          <a:latin typeface="Calibri"/>
                          <a:ea typeface="Times New Roman"/>
                          <a:cs typeface="Calibri"/>
                        </a:rPr>
                        <a:t>List is mutable </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Tuple is immutable </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Set is mutable </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Dictionary is mutable</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0006"/>
                  </a:ext>
                </a:extLst>
              </a:tr>
              <a:tr h="459967">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List is ordered</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dirty="0">
                          <a:solidFill>
                            <a:srgbClr val="000000"/>
                          </a:solidFill>
                          <a:latin typeface="Calibri"/>
                          <a:ea typeface="Times New Roman"/>
                          <a:cs typeface="Calibri"/>
                        </a:rPr>
                        <a:t>Tuple is ordered</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Set is unordered</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IN" sz="1400" b="1" i="1" spc="10">
                          <a:solidFill>
                            <a:srgbClr val="000000"/>
                          </a:solidFill>
                          <a:latin typeface="Calibri"/>
                          <a:ea typeface="Times New Roman"/>
                          <a:cs typeface="Calibri"/>
                        </a:rPr>
                        <a:t>Dictionary is insertion ordered</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0007"/>
                  </a:ext>
                </a:extLst>
              </a:tr>
              <a:tr h="1245746">
                <a:tc>
                  <a:txBody>
                    <a:bodyPr/>
                    <a:lstStyle/>
                    <a:p>
                      <a:pPr marL="0" marR="0" fontAlgn="base">
                        <a:lnSpc>
                          <a:spcPct val="115000"/>
                        </a:lnSpc>
                        <a:spcBef>
                          <a:spcPts val="0"/>
                        </a:spcBef>
                        <a:spcAft>
                          <a:spcPts val="750"/>
                        </a:spcAft>
                      </a:pPr>
                      <a:r>
                        <a:rPr lang="en-IN" sz="1400" b="1" i="1" spc="10">
                          <a:solidFill>
                            <a:srgbClr val="000000"/>
                          </a:solidFill>
                          <a:latin typeface="Calibri"/>
                          <a:ea typeface="Times New Roman"/>
                          <a:cs typeface="Calibri"/>
                        </a:rPr>
                        <a:t>Creating an empty list</a:t>
                      </a:r>
                      <a:endParaRPr lang="en-IN" sz="1400" b="1" i="1">
                        <a:latin typeface="Calibri"/>
                        <a:ea typeface="Calibri"/>
                        <a:cs typeface="Arial"/>
                      </a:endParaRPr>
                    </a:p>
                    <a:p>
                      <a:pPr marL="0" marR="0" fontAlgn="base">
                        <a:lnSpc>
                          <a:spcPct val="115000"/>
                        </a:lnSpc>
                        <a:spcBef>
                          <a:spcPts val="0"/>
                        </a:spcBef>
                        <a:spcAft>
                          <a:spcPts val="750"/>
                        </a:spcAft>
                      </a:pPr>
                      <a:r>
                        <a:rPr lang="en-IN" sz="1400" b="1" i="1" spc="10">
                          <a:solidFill>
                            <a:srgbClr val="000000"/>
                          </a:solidFill>
                          <a:latin typeface="Calibri"/>
                          <a:ea typeface="Times New Roman"/>
                          <a:cs typeface="Calibri"/>
                        </a:rPr>
                        <a:t>l=list()</a:t>
                      </a:r>
                      <a:endParaRPr lang="en-IN" sz="1400" b="1" i="1">
                        <a:latin typeface="Calibri"/>
                        <a:ea typeface="Calibri"/>
                        <a:cs typeface="Arial"/>
                      </a:endParaRPr>
                    </a:p>
                    <a:p>
                      <a:pPr marL="0" marR="0" fontAlgn="base">
                        <a:lnSpc>
                          <a:spcPct val="115000"/>
                        </a:lnSpc>
                        <a:spcBef>
                          <a:spcPts val="0"/>
                        </a:spcBef>
                        <a:spcAft>
                          <a:spcPts val="750"/>
                        </a:spcAft>
                      </a:pPr>
                      <a:r>
                        <a:rPr lang="en-IN" sz="1400" b="1" i="1" spc="10">
                          <a:solidFill>
                            <a:srgbClr val="000000"/>
                          </a:solidFill>
                          <a:latin typeface="Calibri"/>
                          <a:ea typeface="Times New Roman"/>
                          <a:cs typeface="Calibri"/>
                        </a:rPr>
                        <a:t>l = []</a:t>
                      </a:r>
                      <a:endParaRPr lang="en-IN" sz="1400" b="1" i="1">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fontAlgn="base">
                        <a:lnSpc>
                          <a:spcPct val="115000"/>
                        </a:lnSpc>
                        <a:spcBef>
                          <a:spcPts val="0"/>
                        </a:spcBef>
                        <a:spcAft>
                          <a:spcPts val="750"/>
                        </a:spcAft>
                      </a:pPr>
                      <a:r>
                        <a:rPr lang="en-IN" sz="1400" b="1" i="1" spc="10" dirty="0">
                          <a:solidFill>
                            <a:srgbClr val="000000"/>
                          </a:solidFill>
                          <a:latin typeface="Calibri"/>
                          <a:ea typeface="Times New Roman"/>
                          <a:cs typeface="Calibri"/>
                        </a:rPr>
                        <a:t>Creating an empty Tuple</a:t>
                      </a:r>
                      <a:endParaRPr lang="en-IN" sz="1400" b="1" i="1" dirty="0">
                        <a:latin typeface="Calibri"/>
                        <a:ea typeface="Calibri"/>
                        <a:cs typeface="Arial"/>
                      </a:endParaRPr>
                    </a:p>
                    <a:p>
                      <a:pPr marL="0" marR="0" fontAlgn="base">
                        <a:lnSpc>
                          <a:spcPct val="115000"/>
                        </a:lnSpc>
                        <a:spcBef>
                          <a:spcPts val="0"/>
                        </a:spcBef>
                        <a:spcAft>
                          <a:spcPts val="750"/>
                        </a:spcAft>
                      </a:pPr>
                      <a:r>
                        <a:rPr lang="en-IN" sz="1400" b="1" i="1" spc="10" dirty="0">
                          <a:solidFill>
                            <a:srgbClr val="000000"/>
                          </a:solidFill>
                          <a:latin typeface="Calibri"/>
                          <a:ea typeface="Times New Roman"/>
                          <a:cs typeface="Calibri"/>
                        </a:rPr>
                        <a:t>t = tuple ()</a:t>
                      </a:r>
                      <a:endParaRPr lang="en-IN" sz="1400" b="1" i="1" dirty="0">
                        <a:latin typeface="Calibri"/>
                        <a:ea typeface="Calibri"/>
                        <a:cs typeface="Arial"/>
                      </a:endParaRPr>
                    </a:p>
                    <a:p>
                      <a:pPr marL="0" marR="0" fontAlgn="base">
                        <a:lnSpc>
                          <a:spcPct val="115000"/>
                        </a:lnSpc>
                        <a:spcBef>
                          <a:spcPts val="0"/>
                        </a:spcBef>
                        <a:spcAft>
                          <a:spcPts val="750"/>
                        </a:spcAft>
                      </a:pPr>
                      <a:r>
                        <a:rPr lang="en-IN" sz="1400" b="1" i="1" spc="10" dirty="0">
                          <a:solidFill>
                            <a:srgbClr val="000000"/>
                          </a:solidFill>
                          <a:latin typeface="Calibri"/>
                          <a:ea typeface="Times New Roman"/>
                          <a:cs typeface="Calibri"/>
                        </a:rPr>
                        <a:t>t=( )</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fontAlgn="base">
                        <a:lnSpc>
                          <a:spcPct val="115000"/>
                        </a:lnSpc>
                        <a:spcBef>
                          <a:spcPts val="0"/>
                        </a:spcBef>
                        <a:spcAft>
                          <a:spcPts val="750"/>
                        </a:spcAft>
                      </a:pPr>
                      <a:r>
                        <a:rPr lang="en-IN" sz="1400" b="1" i="1" spc="10" dirty="0">
                          <a:solidFill>
                            <a:srgbClr val="000000"/>
                          </a:solidFill>
                          <a:latin typeface="Calibri"/>
                          <a:ea typeface="Times New Roman"/>
                          <a:cs typeface="Calibri"/>
                        </a:rPr>
                        <a:t>Creating a set</a:t>
                      </a:r>
                      <a:endParaRPr lang="en-IN" sz="1400" b="1" i="1" dirty="0">
                        <a:latin typeface="Calibri"/>
                        <a:ea typeface="Calibri"/>
                        <a:cs typeface="Arial"/>
                      </a:endParaRPr>
                    </a:p>
                    <a:p>
                      <a:pPr marL="0" marR="0" fontAlgn="base">
                        <a:lnSpc>
                          <a:spcPct val="115000"/>
                        </a:lnSpc>
                        <a:spcBef>
                          <a:spcPts val="0"/>
                        </a:spcBef>
                        <a:spcAft>
                          <a:spcPts val="750"/>
                        </a:spcAft>
                      </a:pPr>
                      <a:r>
                        <a:rPr lang="en-IN" sz="1400" b="1" i="1" spc="10" dirty="0">
                          <a:solidFill>
                            <a:srgbClr val="000000"/>
                          </a:solidFill>
                          <a:latin typeface="Calibri"/>
                          <a:ea typeface="Times New Roman"/>
                          <a:cs typeface="Calibri"/>
                        </a:rPr>
                        <a:t>s=set ()</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fontAlgn="base">
                        <a:lnSpc>
                          <a:spcPct val="115000"/>
                        </a:lnSpc>
                        <a:spcBef>
                          <a:spcPts val="0"/>
                        </a:spcBef>
                        <a:spcAft>
                          <a:spcPts val="750"/>
                        </a:spcAft>
                      </a:pPr>
                      <a:r>
                        <a:rPr lang="en-IN" sz="1400" b="1" i="1" spc="10" dirty="0">
                          <a:solidFill>
                            <a:srgbClr val="000000"/>
                          </a:solidFill>
                          <a:latin typeface="Calibri"/>
                          <a:ea typeface="Times New Roman"/>
                          <a:cs typeface="Calibri"/>
                        </a:rPr>
                        <a:t>Creating an empty dictionary</a:t>
                      </a:r>
                      <a:endParaRPr lang="en-IN" sz="1400" b="1" i="1" dirty="0">
                        <a:latin typeface="Calibri"/>
                        <a:ea typeface="Calibri"/>
                        <a:cs typeface="Arial"/>
                      </a:endParaRPr>
                    </a:p>
                    <a:p>
                      <a:pPr marL="0" marR="0" fontAlgn="base">
                        <a:lnSpc>
                          <a:spcPct val="115000"/>
                        </a:lnSpc>
                        <a:spcBef>
                          <a:spcPts val="0"/>
                        </a:spcBef>
                        <a:spcAft>
                          <a:spcPts val="750"/>
                        </a:spcAft>
                      </a:pPr>
                      <a:r>
                        <a:rPr lang="en-IN" sz="1400" b="1" i="1" spc="10" dirty="0">
                          <a:solidFill>
                            <a:srgbClr val="000000"/>
                          </a:solidFill>
                          <a:latin typeface="Calibri"/>
                          <a:ea typeface="Times New Roman"/>
                          <a:cs typeface="Calibri"/>
                        </a:rPr>
                        <a:t>d=</a:t>
                      </a:r>
                      <a:r>
                        <a:rPr lang="en-IN" sz="1400" b="1" i="1" spc="10" dirty="0" err="1">
                          <a:solidFill>
                            <a:srgbClr val="000000"/>
                          </a:solidFill>
                          <a:latin typeface="Calibri"/>
                          <a:ea typeface="Times New Roman"/>
                          <a:cs typeface="Calibri"/>
                        </a:rPr>
                        <a:t>dict</a:t>
                      </a:r>
                      <a:r>
                        <a:rPr lang="en-IN" sz="1400" b="1" i="1" spc="10" dirty="0">
                          <a:solidFill>
                            <a:srgbClr val="000000"/>
                          </a:solidFill>
                          <a:latin typeface="Calibri"/>
                          <a:ea typeface="Times New Roman"/>
                          <a:cs typeface="Calibri"/>
                        </a:rPr>
                        <a:t>( )</a:t>
                      </a:r>
                      <a:endParaRPr lang="en-IN" sz="1400" b="1" i="1" dirty="0">
                        <a:latin typeface="Calibri"/>
                        <a:ea typeface="Calibri"/>
                        <a:cs typeface="Arial"/>
                      </a:endParaRPr>
                    </a:p>
                    <a:p>
                      <a:pPr marL="0" marR="0" fontAlgn="base">
                        <a:lnSpc>
                          <a:spcPct val="115000"/>
                        </a:lnSpc>
                        <a:spcBef>
                          <a:spcPts val="0"/>
                        </a:spcBef>
                        <a:spcAft>
                          <a:spcPts val="750"/>
                        </a:spcAft>
                      </a:pPr>
                      <a:r>
                        <a:rPr lang="en-IN" sz="1400" b="1" i="1" spc="10" dirty="0">
                          <a:solidFill>
                            <a:srgbClr val="000000"/>
                          </a:solidFill>
                          <a:latin typeface="Calibri"/>
                          <a:ea typeface="Times New Roman"/>
                          <a:cs typeface="Calibri"/>
                        </a:rPr>
                        <a:t>d={}</a:t>
                      </a:r>
                      <a:endParaRPr lang="en-IN" sz="1400" b="1" i="1"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152</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buNone/>
            </a:pPr>
            <a:r>
              <a:rPr lang="en-US" dirty="0"/>
              <a:t>1</a:t>
            </a:r>
            <a:r>
              <a:rPr lang="en-US" i="0" dirty="0">
                <a:solidFill>
                  <a:srgbClr val="000000"/>
                </a:solidFill>
                <a:effectLst/>
              </a:rPr>
              <a:t>. </a:t>
            </a:r>
            <a:r>
              <a:rPr lang="en-US" dirty="0"/>
              <a:t>Which of the following Python code will create a set?</a:t>
            </a:r>
            <a:br>
              <a:rPr lang="en-US" dirty="0"/>
            </a:br>
            <a:r>
              <a:rPr lang="en-US" dirty="0"/>
              <a:t>(</a:t>
            </a:r>
            <a:r>
              <a:rPr lang="en-US" dirty="0" err="1"/>
              <a:t>i</a:t>
            </a:r>
            <a:r>
              <a:rPr lang="en-US" dirty="0"/>
              <a:t>) set1=set((0,9,0))</a:t>
            </a:r>
            <a:br>
              <a:rPr lang="en-US" dirty="0"/>
            </a:br>
            <a:r>
              <a:rPr lang="en-US" dirty="0"/>
              <a:t>(ii) set1=set([0,2,9])</a:t>
            </a:r>
            <a:br>
              <a:rPr lang="en-US" dirty="0"/>
            </a:br>
            <a:r>
              <a:rPr lang="en-US" dirty="0"/>
              <a:t>(iii) set1={}</a:t>
            </a:r>
            <a:endParaRPr lang="en-US" sz="2000" i="0" dirty="0">
              <a:solidFill>
                <a:srgbClr val="000000"/>
              </a:solidFill>
              <a:effectLst/>
            </a:endParaRPr>
          </a:p>
          <a:p>
            <a:pPr marL="400050" lvl="1" indent="0">
              <a:buNone/>
            </a:pPr>
            <a:endParaRPr lang="en-US" sz="2000" dirty="0"/>
          </a:p>
          <a:p>
            <a:pPr marL="400050" lvl="1" indent="0">
              <a:buNone/>
            </a:pPr>
            <a:r>
              <a:rPr lang="en-US" sz="2000" dirty="0">
                <a:solidFill>
                  <a:schemeClr val="tx1"/>
                </a:solidFill>
              </a:rPr>
              <a:t>A) </a:t>
            </a:r>
            <a:r>
              <a:rPr lang="en-US" sz="2000" dirty="0">
                <a:solidFill>
                  <a:srgbClr val="C00000"/>
                </a:solidFill>
              </a:rPr>
              <a:t>iii</a:t>
            </a:r>
            <a:endParaRPr lang="en-US" sz="2000" dirty="0"/>
          </a:p>
          <a:p>
            <a:pPr marL="400050" lvl="1" indent="0">
              <a:buNone/>
            </a:pPr>
            <a:r>
              <a:rPr lang="en-US" sz="2000" dirty="0"/>
              <a:t>B) </a:t>
            </a:r>
            <a:r>
              <a:rPr lang="en-US" sz="2000" dirty="0">
                <a:solidFill>
                  <a:srgbClr val="C00000"/>
                </a:solidFill>
              </a:rPr>
              <a:t>i and ii</a:t>
            </a:r>
          </a:p>
          <a:p>
            <a:pPr marL="400050" lvl="1" indent="0">
              <a:buNone/>
            </a:pPr>
            <a:r>
              <a:rPr lang="en-US" sz="2000" dirty="0">
                <a:solidFill>
                  <a:schemeClr val="tx1"/>
                </a:solidFill>
              </a:rPr>
              <a:t>C) </a:t>
            </a:r>
            <a:r>
              <a:rPr lang="en-US" sz="2000" dirty="0">
                <a:solidFill>
                  <a:srgbClr val="C00000"/>
                </a:solidFill>
              </a:rPr>
              <a:t>ii and iii</a:t>
            </a:r>
          </a:p>
          <a:p>
            <a:pPr marL="400050" lvl="1" indent="0">
              <a:buNone/>
            </a:pPr>
            <a:r>
              <a:rPr lang="en-US" sz="2000" dirty="0">
                <a:solidFill>
                  <a:schemeClr val="tx1"/>
                </a:solidFill>
              </a:rPr>
              <a:t>D) </a:t>
            </a:r>
            <a:r>
              <a:rPr lang="en-US" sz="2000" dirty="0">
                <a:solidFill>
                  <a:srgbClr val="C00000"/>
                </a:solidFill>
              </a:rPr>
              <a:t>All of Above</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7" name="Arrow: Right 9">
            <a:extLst>
              <a:ext uri="{FF2B5EF4-FFF2-40B4-BE49-F238E27FC236}">
                <a16:creationId xmlns:a16="http://schemas.microsoft.com/office/drawing/2014/main" id="{135D874B-344A-4385-96F4-F94A88E016ED}"/>
              </a:ext>
            </a:extLst>
          </p:cNvPr>
          <p:cNvSpPr/>
          <p:nvPr/>
        </p:nvSpPr>
        <p:spPr bwMode="auto">
          <a:xfrm rot="10800000">
            <a:off x="2819400" y="41910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spTree>
    <p:extLst>
      <p:ext uri="{BB962C8B-B14F-4D97-AF65-F5344CB8AC3E}">
        <p14:creationId xmlns:p14="http://schemas.microsoft.com/office/powerpoint/2010/main" val="214779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2" end="2"/>
                                            </p:txEl>
                                          </p:spTgt>
                                        </p:tgtEl>
                                        <p:attrNameLst>
                                          <p:attrName>style.visibility</p:attrName>
                                        </p:attrNameLst>
                                      </p:cBhvr>
                                      <p:to>
                                        <p:strVal val="visible"/>
                                      </p:to>
                                    </p:set>
                                    <p:animEffect transition="in" filter="fade">
                                      <p:cBhvr>
                                        <p:cTn id="14" dur="1000"/>
                                        <p:tgtEl>
                                          <p:spTgt spid="24580">
                                            <p:txEl>
                                              <p:pRg st="2" end="2"/>
                                            </p:txEl>
                                          </p:spTgt>
                                        </p:tgtEl>
                                      </p:cBhvr>
                                    </p:animEffect>
                                    <p:anim calcmode="lin" valueType="num">
                                      <p:cBhvr>
                                        <p:cTn id="15" dur="1000" fill="hold"/>
                                        <p:tgtEl>
                                          <p:spTgt spid="2458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4580">
                                            <p:txEl>
                                              <p:pRg st="3" end="3"/>
                                            </p:txEl>
                                          </p:spTgt>
                                        </p:tgtEl>
                                        <p:attrNameLst>
                                          <p:attrName>style.visibility</p:attrName>
                                        </p:attrNameLst>
                                      </p:cBhvr>
                                      <p:to>
                                        <p:strVal val="visible"/>
                                      </p:to>
                                    </p:set>
                                    <p:animEffect transition="in" filter="fade">
                                      <p:cBhvr>
                                        <p:cTn id="19" dur="1000"/>
                                        <p:tgtEl>
                                          <p:spTgt spid="24580">
                                            <p:txEl>
                                              <p:pRg st="3" end="3"/>
                                            </p:txEl>
                                          </p:spTgt>
                                        </p:tgtEl>
                                      </p:cBhvr>
                                    </p:animEffect>
                                    <p:anim calcmode="lin" valueType="num">
                                      <p:cBhvr>
                                        <p:cTn id="20" dur="1000" fill="hold"/>
                                        <p:tgtEl>
                                          <p:spTgt spid="2458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4580">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580">
                                            <p:txEl>
                                              <p:pRg st="4" end="4"/>
                                            </p:txEl>
                                          </p:spTgt>
                                        </p:tgtEl>
                                        <p:attrNameLst>
                                          <p:attrName>style.visibility</p:attrName>
                                        </p:attrNameLst>
                                      </p:cBhvr>
                                      <p:to>
                                        <p:strVal val="visible"/>
                                      </p:to>
                                    </p:set>
                                    <p:animEffect transition="in" filter="fade">
                                      <p:cBhvr>
                                        <p:cTn id="24" dur="1000"/>
                                        <p:tgtEl>
                                          <p:spTgt spid="24580">
                                            <p:txEl>
                                              <p:pRg st="4" end="4"/>
                                            </p:txEl>
                                          </p:spTgt>
                                        </p:tgtEl>
                                      </p:cBhvr>
                                    </p:animEffect>
                                    <p:anim calcmode="lin" valueType="num">
                                      <p:cBhvr>
                                        <p:cTn id="25"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4580">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580">
                                            <p:txEl>
                                              <p:pRg st="5" end="5"/>
                                            </p:txEl>
                                          </p:spTgt>
                                        </p:tgtEl>
                                        <p:attrNameLst>
                                          <p:attrName>style.visibility</p:attrName>
                                        </p:attrNameLst>
                                      </p:cBhvr>
                                      <p:to>
                                        <p:strVal val="visible"/>
                                      </p:to>
                                    </p:set>
                                    <p:animEffect transition="in" filter="fade">
                                      <p:cBhvr>
                                        <p:cTn id="29" dur="1000"/>
                                        <p:tgtEl>
                                          <p:spTgt spid="24580">
                                            <p:txEl>
                                              <p:pRg st="5" end="5"/>
                                            </p:txEl>
                                          </p:spTgt>
                                        </p:tgtEl>
                                      </p:cBhvr>
                                    </p:animEffect>
                                    <p:anim calcmode="lin" valueType="num">
                                      <p:cBhvr>
                                        <p:cTn id="30" dur="10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458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80">
                                          <p:stCondLst>
                                            <p:cond delay="0"/>
                                          </p:stCondLst>
                                        </p:cTn>
                                        <p:tgtEl>
                                          <p:spTgt spid="7"/>
                                        </p:tgtEl>
                                      </p:cBhvr>
                                    </p:animEffect>
                                    <p:anim calcmode="lin" valueType="num">
                                      <p:cBhvr>
                                        <p:cTn id="37"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2" dur="26">
                                          <p:stCondLst>
                                            <p:cond delay="650"/>
                                          </p:stCondLst>
                                        </p:cTn>
                                        <p:tgtEl>
                                          <p:spTgt spid="7"/>
                                        </p:tgtEl>
                                      </p:cBhvr>
                                      <p:to x="100000" y="60000"/>
                                    </p:animScale>
                                    <p:animScale>
                                      <p:cBhvr>
                                        <p:cTn id="43" dur="166" decel="50000">
                                          <p:stCondLst>
                                            <p:cond delay="676"/>
                                          </p:stCondLst>
                                        </p:cTn>
                                        <p:tgtEl>
                                          <p:spTgt spid="7"/>
                                        </p:tgtEl>
                                      </p:cBhvr>
                                      <p:to x="100000" y="100000"/>
                                    </p:animScale>
                                    <p:animScale>
                                      <p:cBhvr>
                                        <p:cTn id="44" dur="26">
                                          <p:stCondLst>
                                            <p:cond delay="1312"/>
                                          </p:stCondLst>
                                        </p:cTn>
                                        <p:tgtEl>
                                          <p:spTgt spid="7"/>
                                        </p:tgtEl>
                                      </p:cBhvr>
                                      <p:to x="100000" y="80000"/>
                                    </p:animScale>
                                    <p:animScale>
                                      <p:cBhvr>
                                        <p:cTn id="45" dur="166" decel="50000">
                                          <p:stCondLst>
                                            <p:cond delay="1338"/>
                                          </p:stCondLst>
                                        </p:cTn>
                                        <p:tgtEl>
                                          <p:spTgt spid="7"/>
                                        </p:tgtEl>
                                      </p:cBhvr>
                                      <p:to x="100000" y="100000"/>
                                    </p:animScale>
                                    <p:animScale>
                                      <p:cBhvr>
                                        <p:cTn id="46" dur="26">
                                          <p:stCondLst>
                                            <p:cond delay="1642"/>
                                          </p:stCondLst>
                                        </p:cTn>
                                        <p:tgtEl>
                                          <p:spTgt spid="7"/>
                                        </p:tgtEl>
                                      </p:cBhvr>
                                      <p:to x="100000" y="90000"/>
                                    </p:animScale>
                                    <p:animScale>
                                      <p:cBhvr>
                                        <p:cTn id="47" dur="166" decel="50000">
                                          <p:stCondLst>
                                            <p:cond delay="1668"/>
                                          </p:stCondLst>
                                        </p:cTn>
                                        <p:tgtEl>
                                          <p:spTgt spid="7"/>
                                        </p:tgtEl>
                                      </p:cBhvr>
                                      <p:to x="100000" y="100000"/>
                                    </p:animScale>
                                    <p:animScale>
                                      <p:cBhvr>
                                        <p:cTn id="48" dur="26">
                                          <p:stCondLst>
                                            <p:cond delay="1808"/>
                                          </p:stCondLst>
                                        </p:cTn>
                                        <p:tgtEl>
                                          <p:spTgt spid="7"/>
                                        </p:tgtEl>
                                      </p:cBhvr>
                                      <p:to x="100000" y="95000"/>
                                    </p:animScale>
                                    <p:animScale>
                                      <p:cBhvr>
                                        <p:cTn id="49"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153</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buNone/>
            </a:pPr>
            <a:r>
              <a:rPr lang="en-US" dirty="0"/>
              <a:t>2. What is the output of following code?</a:t>
            </a:r>
            <a:br>
              <a:rPr lang="en-US" dirty="0"/>
            </a:br>
            <a:r>
              <a:rPr lang="en-US" dirty="0"/>
              <a:t>set1=set((0,9,0))</a:t>
            </a:r>
          </a:p>
          <a:p>
            <a:pPr marL="457200" indent="-457200">
              <a:buNone/>
            </a:pPr>
            <a:r>
              <a:rPr lang="en-US" sz="2000" i="0" dirty="0">
                <a:solidFill>
                  <a:srgbClr val="000000"/>
                </a:solidFill>
                <a:effectLst/>
              </a:rPr>
              <a:t>	print(set1)</a:t>
            </a:r>
          </a:p>
          <a:p>
            <a:pPr marL="400050" lvl="1" indent="0">
              <a:buNone/>
            </a:pPr>
            <a:endParaRPr lang="en-US" sz="2000" dirty="0"/>
          </a:p>
          <a:p>
            <a:pPr marL="400050" lvl="1" indent="0">
              <a:buNone/>
            </a:pPr>
            <a:r>
              <a:rPr lang="en-US" sz="2000" dirty="0">
                <a:solidFill>
                  <a:schemeClr val="tx1"/>
                </a:solidFill>
              </a:rPr>
              <a:t>A) </a:t>
            </a:r>
            <a:r>
              <a:rPr lang="en-US" sz="2000" dirty="0">
                <a:solidFill>
                  <a:srgbClr val="C00000"/>
                </a:solidFill>
              </a:rPr>
              <a:t>{0,0,9}</a:t>
            </a:r>
            <a:endParaRPr lang="en-US" sz="2000" dirty="0"/>
          </a:p>
          <a:p>
            <a:pPr marL="400050" lvl="1" indent="0">
              <a:buNone/>
            </a:pPr>
            <a:r>
              <a:rPr lang="en-US" sz="2000" dirty="0"/>
              <a:t>B) </a:t>
            </a:r>
            <a:r>
              <a:rPr lang="en-US" sz="2000" dirty="0">
                <a:solidFill>
                  <a:srgbClr val="C00000"/>
                </a:solidFill>
              </a:rPr>
              <a:t>{0,9}</a:t>
            </a:r>
          </a:p>
          <a:p>
            <a:pPr marL="400050" lvl="1" indent="0">
              <a:buNone/>
            </a:pPr>
            <a:r>
              <a:rPr lang="en-US" sz="2000" dirty="0">
                <a:solidFill>
                  <a:schemeClr val="tx1"/>
                </a:solidFill>
              </a:rPr>
              <a:t>C) </a:t>
            </a:r>
            <a:r>
              <a:rPr lang="en-US" sz="2000" dirty="0">
                <a:solidFill>
                  <a:srgbClr val="C00000"/>
                </a:solidFill>
              </a:rPr>
              <a:t>{9}</a:t>
            </a:r>
          </a:p>
          <a:p>
            <a:pPr marL="400050" lvl="1" indent="0">
              <a:buNone/>
            </a:pPr>
            <a:r>
              <a:rPr lang="en-US" sz="2000" dirty="0">
                <a:solidFill>
                  <a:schemeClr val="tx1"/>
                </a:solidFill>
              </a:rPr>
              <a:t>D) </a:t>
            </a:r>
            <a:r>
              <a:rPr lang="en-US" sz="2000" dirty="0">
                <a:solidFill>
                  <a:srgbClr val="C00000"/>
                </a:solidFill>
              </a:rPr>
              <a:t>Error</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7" name="Arrow: Right 9">
            <a:extLst>
              <a:ext uri="{FF2B5EF4-FFF2-40B4-BE49-F238E27FC236}">
                <a16:creationId xmlns:a16="http://schemas.microsoft.com/office/drawing/2014/main" id="{135D874B-344A-4385-96F4-F94A88E016ED}"/>
              </a:ext>
            </a:extLst>
          </p:cNvPr>
          <p:cNvSpPr/>
          <p:nvPr/>
        </p:nvSpPr>
        <p:spPr bwMode="auto">
          <a:xfrm rot="10800000">
            <a:off x="2057400" y="38100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spTree>
    <p:extLst>
      <p:ext uri="{BB962C8B-B14F-4D97-AF65-F5344CB8AC3E}">
        <p14:creationId xmlns:p14="http://schemas.microsoft.com/office/powerpoint/2010/main" val="203139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1" end="1"/>
                                            </p:txEl>
                                          </p:spTgt>
                                        </p:tgtEl>
                                        <p:attrNameLst>
                                          <p:attrName>style.visibility</p:attrName>
                                        </p:attrNameLst>
                                      </p:cBhvr>
                                      <p:to>
                                        <p:strVal val="visible"/>
                                      </p:to>
                                    </p:set>
                                    <p:animEffect transition="in" filter="fade">
                                      <p:cBhvr>
                                        <p:cTn id="14" dur="1000"/>
                                        <p:tgtEl>
                                          <p:spTgt spid="24580">
                                            <p:txEl>
                                              <p:pRg st="1" end="1"/>
                                            </p:txEl>
                                          </p:spTgt>
                                        </p:tgtEl>
                                      </p:cBhvr>
                                    </p:animEffect>
                                    <p:anim calcmode="lin" valueType="num">
                                      <p:cBhvr>
                                        <p:cTn id="15" dur="1000" fill="hold"/>
                                        <p:tgtEl>
                                          <p:spTgt spid="2458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580">
                                            <p:txEl>
                                              <p:pRg st="3" end="3"/>
                                            </p:txEl>
                                          </p:spTgt>
                                        </p:tgtEl>
                                        <p:attrNameLst>
                                          <p:attrName>style.visibility</p:attrName>
                                        </p:attrNameLst>
                                      </p:cBhvr>
                                      <p:to>
                                        <p:strVal val="visible"/>
                                      </p:to>
                                    </p:set>
                                    <p:animEffect transition="in" filter="fade">
                                      <p:cBhvr>
                                        <p:cTn id="21" dur="1000"/>
                                        <p:tgtEl>
                                          <p:spTgt spid="24580">
                                            <p:txEl>
                                              <p:pRg st="3" end="3"/>
                                            </p:txEl>
                                          </p:spTgt>
                                        </p:tgtEl>
                                      </p:cBhvr>
                                    </p:animEffect>
                                    <p:anim calcmode="lin" valueType="num">
                                      <p:cBhvr>
                                        <p:cTn id="22" dur="1000" fill="hold"/>
                                        <p:tgtEl>
                                          <p:spTgt spid="24580">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4580">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4580">
                                            <p:txEl>
                                              <p:pRg st="4" end="4"/>
                                            </p:txEl>
                                          </p:spTgt>
                                        </p:tgtEl>
                                        <p:attrNameLst>
                                          <p:attrName>style.visibility</p:attrName>
                                        </p:attrNameLst>
                                      </p:cBhvr>
                                      <p:to>
                                        <p:strVal val="visible"/>
                                      </p:to>
                                    </p:set>
                                    <p:animEffect transition="in" filter="fade">
                                      <p:cBhvr>
                                        <p:cTn id="26" dur="1000"/>
                                        <p:tgtEl>
                                          <p:spTgt spid="24580">
                                            <p:txEl>
                                              <p:pRg st="4" end="4"/>
                                            </p:txEl>
                                          </p:spTgt>
                                        </p:tgtEl>
                                      </p:cBhvr>
                                    </p:animEffect>
                                    <p:anim calcmode="lin" valueType="num">
                                      <p:cBhvr>
                                        <p:cTn id="27"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4580">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4580">
                                            <p:txEl>
                                              <p:pRg st="5" end="5"/>
                                            </p:txEl>
                                          </p:spTgt>
                                        </p:tgtEl>
                                        <p:attrNameLst>
                                          <p:attrName>style.visibility</p:attrName>
                                        </p:attrNameLst>
                                      </p:cBhvr>
                                      <p:to>
                                        <p:strVal val="visible"/>
                                      </p:to>
                                    </p:set>
                                    <p:animEffect transition="in" filter="fade">
                                      <p:cBhvr>
                                        <p:cTn id="31" dur="1000"/>
                                        <p:tgtEl>
                                          <p:spTgt spid="24580">
                                            <p:txEl>
                                              <p:pRg st="5" end="5"/>
                                            </p:txEl>
                                          </p:spTgt>
                                        </p:tgtEl>
                                      </p:cBhvr>
                                    </p:animEffect>
                                    <p:anim calcmode="lin" valueType="num">
                                      <p:cBhvr>
                                        <p:cTn id="32" dur="10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24580">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4580">
                                            <p:txEl>
                                              <p:pRg st="6" end="6"/>
                                            </p:txEl>
                                          </p:spTgt>
                                        </p:tgtEl>
                                        <p:attrNameLst>
                                          <p:attrName>style.visibility</p:attrName>
                                        </p:attrNameLst>
                                      </p:cBhvr>
                                      <p:to>
                                        <p:strVal val="visible"/>
                                      </p:to>
                                    </p:set>
                                    <p:animEffect transition="in" filter="fade">
                                      <p:cBhvr>
                                        <p:cTn id="36" dur="1000"/>
                                        <p:tgtEl>
                                          <p:spTgt spid="24580">
                                            <p:txEl>
                                              <p:pRg st="6" end="6"/>
                                            </p:txEl>
                                          </p:spTgt>
                                        </p:tgtEl>
                                      </p:cBhvr>
                                    </p:animEffect>
                                    <p:anim calcmode="lin" valueType="num">
                                      <p:cBhvr>
                                        <p:cTn id="37" dur="1000" fill="hold"/>
                                        <p:tgtEl>
                                          <p:spTgt spid="24580">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2458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80">
                                          <p:stCondLst>
                                            <p:cond delay="0"/>
                                          </p:stCondLst>
                                        </p:cTn>
                                        <p:tgtEl>
                                          <p:spTgt spid="7"/>
                                        </p:tgtEl>
                                      </p:cBhvr>
                                    </p:animEffect>
                                    <p:anim calcmode="lin" valueType="num">
                                      <p:cBhvr>
                                        <p:cTn id="4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9" dur="26">
                                          <p:stCondLst>
                                            <p:cond delay="650"/>
                                          </p:stCondLst>
                                        </p:cTn>
                                        <p:tgtEl>
                                          <p:spTgt spid="7"/>
                                        </p:tgtEl>
                                      </p:cBhvr>
                                      <p:to x="100000" y="60000"/>
                                    </p:animScale>
                                    <p:animScale>
                                      <p:cBhvr>
                                        <p:cTn id="50" dur="166" decel="50000">
                                          <p:stCondLst>
                                            <p:cond delay="676"/>
                                          </p:stCondLst>
                                        </p:cTn>
                                        <p:tgtEl>
                                          <p:spTgt spid="7"/>
                                        </p:tgtEl>
                                      </p:cBhvr>
                                      <p:to x="100000" y="100000"/>
                                    </p:animScale>
                                    <p:animScale>
                                      <p:cBhvr>
                                        <p:cTn id="51" dur="26">
                                          <p:stCondLst>
                                            <p:cond delay="1312"/>
                                          </p:stCondLst>
                                        </p:cTn>
                                        <p:tgtEl>
                                          <p:spTgt spid="7"/>
                                        </p:tgtEl>
                                      </p:cBhvr>
                                      <p:to x="100000" y="80000"/>
                                    </p:animScale>
                                    <p:animScale>
                                      <p:cBhvr>
                                        <p:cTn id="52" dur="166" decel="50000">
                                          <p:stCondLst>
                                            <p:cond delay="1338"/>
                                          </p:stCondLst>
                                        </p:cTn>
                                        <p:tgtEl>
                                          <p:spTgt spid="7"/>
                                        </p:tgtEl>
                                      </p:cBhvr>
                                      <p:to x="100000" y="100000"/>
                                    </p:animScale>
                                    <p:animScale>
                                      <p:cBhvr>
                                        <p:cTn id="53" dur="26">
                                          <p:stCondLst>
                                            <p:cond delay="1642"/>
                                          </p:stCondLst>
                                        </p:cTn>
                                        <p:tgtEl>
                                          <p:spTgt spid="7"/>
                                        </p:tgtEl>
                                      </p:cBhvr>
                                      <p:to x="100000" y="90000"/>
                                    </p:animScale>
                                    <p:animScale>
                                      <p:cBhvr>
                                        <p:cTn id="54" dur="166" decel="50000">
                                          <p:stCondLst>
                                            <p:cond delay="1668"/>
                                          </p:stCondLst>
                                        </p:cTn>
                                        <p:tgtEl>
                                          <p:spTgt spid="7"/>
                                        </p:tgtEl>
                                      </p:cBhvr>
                                      <p:to x="100000" y="100000"/>
                                    </p:animScale>
                                    <p:animScale>
                                      <p:cBhvr>
                                        <p:cTn id="55" dur="26">
                                          <p:stCondLst>
                                            <p:cond delay="1808"/>
                                          </p:stCondLst>
                                        </p:cTn>
                                        <p:tgtEl>
                                          <p:spTgt spid="7"/>
                                        </p:tgtEl>
                                      </p:cBhvr>
                                      <p:to x="100000" y="95000"/>
                                    </p:animScale>
                                    <p:animScale>
                                      <p:cBhvr>
                                        <p:cTn id="5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BCBFA40-D794-4967-85D7-FA0C32CDE7AF}" type="slidenum">
              <a:rPr lang="en-US" altLang="en-US" sz="1200">
                <a:solidFill>
                  <a:schemeClr val="bg1"/>
                </a:solidFill>
              </a:rPr>
              <a:pPr>
                <a:spcBef>
                  <a:spcPct val="0"/>
                </a:spcBef>
                <a:buClrTx/>
                <a:buFontTx/>
                <a:buNone/>
              </a:pPr>
              <a:t>154</a:t>
            </a:fld>
            <a:endParaRPr lang="en-US" altLang="en-US" sz="1200">
              <a:solidFill>
                <a:schemeClr val="bg1"/>
              </a:solidFill>
            </a:endParaRPr>
          </a:p>
        </p:txBody>
      </p:sp>
      <p:sp>
        <p:nvSpPr>
          <p:cNvPr id="24580" name="Content Placeholder 2"/>
          <p:cNvSpPr>
            <a:spLocks noGrp="1"/>
          </p:cNvSpPr>
          <p:nvPr>
            <p:ph idx="1"/>
          </p:nvPr>
        </p:nvSpPr>
        <p:spPr>
          <a:xfrm>
            <a:off x="433136" y="1371600"/>
            <a:ext cx="9955463" cy="3733800"/>
          </a:xfrm>
        </p:spPr>
        <p:txBody>
          <a:bodyPr/>
          <a:lstStyle/>
          <a:p>
            <a:pPr marL="457200" indent="-457200">
              <a:buNone/>
            </a:pPr>
            <a:r>
              <a:rPr lang="en-US" dirty="0"/>
              <a:t>3. What is the output of following python code?</a:t>
            </a:r>
          </a:p>
          <a:p>
            <a:pPr marL="457200" indent="-457200">
              <a:buNone/>
            </a:pPr>
            <a:r>
              <a:rPr lang="en-US" sz="2000" dirty="0"/>
              <a:t>set1={1,2,3}</a:t>
            </a:r>
          </a:p>
          <a:p>
            <a:pPr marL="457200" indent="-457200">
              <a:buNone/>
            </a:pPr>
            <a:r>
              <a:rPr lang="en-US" sz="2000" dirty="0"/>
              <a:t>set1.add(4)</a:t>
            </a:r>
          </a:p>
          <a:p>
            <a:pPr marL="457200" indent="-457200">
              <a:buNone/>
            </a:pPr>
            <a:r>
              <a:rPr lang="en-US" sz="2000" dirty="0"/>
              <a:t>set1.add(4)</a:t>
            </a:r>
          </a:p>
          <a:p>
            <a:pPr marL="457200" indent="-457200">
              <a:buNone/>
            </a:pPr>
            <a:r>
              <a:rPr lang="en-US" sz="2000" dirty="0"/>
              <a:t>print(set1)</a:t>
            </a:r>
          </a:p>
          <a:p>
            <a:pPr marL="400050" lvl="1" indent="0">
              <a:buNone/>
            </a:pPr>
            <a:r>
              <a:rPr lang="en-US" sz="2000" dirty="0">
                <a:solidFill>
                  <a:schemeClr val="tx1"/>
                </a:solidFill>
              </a:rPr>
              <a:t>A) </a:t>
            </a:r>
            <a:r>
              <a:rPr lang="en-US" sz="2000" dirty="0">
                <a:solidFill>
                  <a:srgbClr val="C00000"/>
                </a:solidFill>
              </a:rPr>
              <a:t>{1,2,3}</a:t>
            </a:r>
            <a:endParaRPr lang="en-US" sz="2000" dirty="0"/>
          </a:p>
          <a:p>
            <a:pPr marL="400050" lvl="1" indent="0">
              <a:buNone/>
            </a:pPr>
            <a:r>
              <a:rPr lang="en-US" sz="2000" dirty="0"/>
              <a:t>B) </a:t>
            </a:r>
            <a:r>
              <a:rPr lang="en-US" sz="2000" dirty="0">
                <a:solidFill>
                  <a:srgbClr val="C00000"/>
                </a:solidFill>
              </a:rPr>
              <a:t>{1,2,3,4}</a:t>
            </a:r>
          </a:p>
          <a:p>
            <a:pPr marL="400050" lvl="1" indent="0">
              <a:buNone/>
            </a:pPr>
            <a:r>
              <a:rPr lang="en-US" sz="2000" dirty="0">
                <a:solidFill>
                  <a:schemeClr val="tx1"/>
                </a:solidFill>
              </a:rPr>
              <a:t>C) </a:t>
            </a:r>
            <a:r>
              <a:rPr lang="en-US" sz="2000" dirty="0">
                <a:solidFill>
                  <a:srgbClr val="C00000"/>
                </a:solidFill>
              </a:rPr>
              <a:t>{1,2,3,4,4}</a:t>
            </a:r>
          </a:p>
          <a:p>
            <a:pPr marL="400050" lvl="1" indent="0">
              <a:buNone/>
            </a:pPr>
            <a:r>
              <a:rPr lang="en-US" sz="2000" dirty="0">
                <a:solidFill>
                  <a:schemeClr val="tx1"/>
                </a:solidFill>
              </a:rPr>
              <a:t>D) </a:t>
            </a:r>
            <a:r>
              <a:rPr lang="en-US" sz="2000" dirty="0">
                <a:solidFill>
                  <a:srgbClr val="C00000"/>
                </a:solidFill>
              </a:rPr>
              <a:t>Error</a:t>
            </a:r>
            <a:endParaRPr lang="en-US" sz="2000" dirty="0"/>
          </a:p>
          <a:p>
            <a:pPr marL="400050" lvl="1" indent="0">
              <a:buNone/>
            </a:pPr>
            <a:endParaRPr lang="en-US" b="1" dirty="0"/>
          </a:p>
          <a:p>
            <a:pPr marL="0" indent="0">
              <a:buNone/>
            </a:pPr>
            <a:endParaRPr lang="en-US" sz="1800" b="1" dirty="0"/>
          </a:p>
          <a:p>
            <a:pPr marL="400050" lvl="1" indent="0">
              <a:buNone/>
            </a:pPr>
            <a:endParaRPr lang="en-US" b="1" dirty="0"/>
          </a:p>
          <a:p>
            <a:pPr marL="400050" lvl="1" indent="0">
              <a:buNone/>
            </a:pPr>
            <a:endParaRPr lang="en-US" b="1" dirty="0"/>
          </a:p>
          <a:p>
            <a:pPr marL="400050" lvl="1" indent="0">
              <a:buNone/>
            </a:pPr>
            <a:endParaRPr lang="en-US" b="1" dirty="0"/>
          </a:p>
          <a:p>
            <a:pPr marL="0" indent="0" algn="l">
              <a:buNone/>
            </a:pPr>
            <a:endParaRPr lang="en-US" sz="1600" b="1" dirty="0"/>
          </a:p>
          <a:p>
            <a:pPr marL="0" indent="0">
              <a:buNone/>
            </a:pPr>
            <a:endParaRPr lang="en-US" sz="1600" b="1" dirty="0"/>
          </a:p>
          <a:p>
            <a:pPr eaLnBrk="1" hangingPunct="1">
              <a:spcBef>
                <a:spcPts val="100"/>
              </a:spcBef>
              <a:buFont typeface="Wingdings" panose="05000000000000000000" pitchFamily="2" charset="2"/>
              <a:buChar char="§"/>
            </a:pPr>
            <a:endParaRPr lang="en-US" altLang="en-US" sz="1600" b="1" dirty="0"/>
          </a:p>
        </p:txBody>
      </p:sp>
      <p:sp>
        <p:nvSpPr>
          <p:cNvPr id="2" name="Title 1"/>
          <p:cNvSpPr>
            <a:spLocks noGrp="1"/>
          </p:cNvSpPr>
          <p:nvPr>
            <p:ph type="title"/>
          </p:nvPr>
        </p:nvSpPr>
        <p:spPr>
          <a:effectLst/>
        </p:spPr>
        <p:txBody>
          <a:bodyPr/>
          <a:lstStyle/>
          <a:p>
            <a:r>
              <a:rPr lang="en-US" altLang="en-US" dirty="0">
                <a:solidFill>
                  <a:schemeClr val="accent6">
                    <a:lumMod val="75000"/>
                  </a:schemeClr>
                </a:solidFill>
              </a:rPr>
              <a:t>Can you answer these questions?</a:t>
            </a:r>
            <a:endParaRPr lang="en-US" dirty="0">
              <a:solidFill>
                <a:schemeClr val="accent6">
                  <a:lumMod val="75000"/>
                </a:schemeClr>
              </a:solidFill>
            </a:endParaRPr>
          </a:p>
        </p:txBody>
      </p:sp>
      <p:sp>
        <p:nvSpPr>
          <p:cNvPr id="7" name="Arrow: Right 9">
            <a:extLst>
              <a:ext uri="{FF2B5EF4-FFF2-40B4-BE49-F238E27FC236}">
                <a16:creationId xmlns:a16="http://schemas.microsoft.com/office/drawing/2014/main" id="{135D874B-344A-4385-96F4-F94A88E016ED}"/>
              </a:ext>
            </a:extLst>
          </p:cNvPr>
          <p:cNvSpPr/>
          <p:nvPr/>
        </p:nvSpPr>
        <p:spPr bwMode="auto">
          <a:xfrm rot="10800000">
            <a:off x="2438400" y="34290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spTree>
    <p:extLst>
      <p:ext uri="{BB962C8B-B14F-4D97-AF65-F5344CB8AC3E}">
        <p14:creationId xmlns:p14="http://schemas.microsoft.com/office/powerpoint/2010/main" val="113451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1000"/>
                                        <p:tgtEl>
                                          <p:spTgt spid="24580">
                                            <p:txEl>
                                              <p:pRg st="0" end="0"/>
                                            </p:txEl>
                                          </p:spTgt>
                                        </p:tgtEl>
                                      </p:cBhvr>
                                    </p:animEffect>
                                    <p:anim calcmode="lin" valueType="num">
                                      <p:cBhvr>
                                        <p:cTn id="8" dur="10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80">
                                            <p:txEl>
                                              <p:pRg st="1" end="1"/>
                                            </p:txEl>
                                          </p:spTgt>
                                        </p:tgtEl>
                                        <p:attrNameLst>
                                          <p:attrName>style.visibility</p:attrName>
                                        </p:attrNameLst>
                                      </p:cBhvr>
                                      <p:to>
                                        <p:strVal val="visible"/>
                                      </p:to>
                                    </p:set>
                                    <p:animEffect transition="in" filter="fade">
                                      <p:cBhvr>
                                        <p:cTn id="14" dur="1000"/>
                                        <p:tgtEl>
                                          <p:spTgt spid="24580">
                                            <p:txEl>
                                              <p:pRg st="1" end="1"/>
                                            </p:txEl>
                                          </p:spTgt>
                                        </p:tgtEl>
                                      </p:cBhvr>
                                    </p:animEffect>
                                    <p:anim calcmode="lin" valueType="num">
                                      <p:cBhvr>
                                        <p:cTn id="15" dur="1000" fill="hold"/>
                                        <p:tgtEl>
                                          <p:spTgt spid="2458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58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580">
                                            <p:txEl>
                                              <p:pRg st="2" end="2"/>
                                            </p:txEl>
                                          </p:spTgt>
                                        </p:tgtEl>
                                        <p:attrNameLst>
                                          <p:attrName>style.visibility</p:attrName>
                                        </p:attrNameLst>
                                      </p:cBhvr>
                                      <p:to>
                                        <p:strVal val="visible"/>
                                      </p:to>
                                    </p:set>
                                    <p:animEffect transition="in" filter="fade">
                                      <p:cBhvr>
                                        <p:cTn id="21" dur="1000"/>
                                        <p:tgtEl>
                                          <p:spTgt spid="24580">
                                            <p:txEl>
                                              <p:pRg st="2" end="2"/>
                                            </p:txEl>
                                          </p:spTgt>
                                        </p:tgtEl>
                                      </p:cBhvr>
                                    </p:animEffect>
                                    <p:anim calcmode="lin" valueType="num">
                                      <p:cBhvr>
                                        <p:cTn id="22" dur="1000" fill="hold"/>
                                        <p:tgtEl>
                                          <p:spTgt spid="2458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58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580">
                                            <p:txEl>
                                              <p:pRg st="3" end="3"/>
                                            </p:txEl>
                                          </p:spTgt>
                                        </p:tgtEl>
                                        <p:attrNameLst>
                                          <p:attrName>style.visibility</p:attrName>
                                        </p:attrNameLst>
                                      </p:cBhvr>
                                      <p:to>
                                        <p:strVal val="visible"/>
                                      </p:to>
                                    </p:set>
                                    <p:animEffect transition="in" filter="fade">
                                      <p:cBhvr>
                                        <p:cTn id="28" dur="1000"/>
                                        <p:tgtEl>
                                          <p:spTgt spid="24580">
                                            <p:txEl>
                                              <p:pRg st="3" end="3"/>
                                            </p:txEl>
                                          </p:spTgt>
                                        </p:tgtEl>
                                      </p:cBhvr>
                                    </p:animEffect>
                                    <p:anim calcmode="lin" valueType="num">
                                      <p:cBhvr>
                                        <p:cTn id="29" dur="1000" fill="hold"/>
                                        <p:tgtEl>
                                          <p:spTgt spid="2458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58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4580">
                                            <p:txEl>
                                              <p:pRg st="4" end="4"/>
                                            </p:txEl>
                                          </p:spTgt>
                                        </p:tgtEl>
                                        <p:attrNameLst>
                                          <p:attrName>style.visibility</p:attrName>
                                        </p:attrNameLst>
                                      </p:cBhvr>
                                      <p:to>
                                        <p:strVal val="visible"/>
                                      </p:to>
                                    </p:set>
                                    <p:animEffect transition="in" filter="fade">
                                      <p:cBhvr>
                                        <p:cTn id="35" dur="1000"/>
                                        <p:tgtEl>
                                          <p:spTgt spid="24580">
                                            <p:txEl>
                                              <p:pRg st="4" end="4"/>
                                            </p:txEl>
                                          </p:spTgt>
                                        </p:tgtEl>
                                      </p:cBhvr>
                                    </p:animEffect>
                                    <p:anim calcmode="lin" valueType="num">
                                      <p:cBhvr>
                                        <p:cTn id="36" dur="10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458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4580">
                                            <p:txEl>
                                              <p:pRg st="5" end="5"/>
                                            </p:txEl>
                                          </p:spTgt>
                                        </p:tgtEl>
                                        <p:attrNameLst>
                                          <p:attrName>style.visibility</p:attrName>
                                        </p:attrNameLst>
                                      </p:cBhvr>
                                      <p:to>
                                        <p:strVal val="visible"/>
                                      </p:to>
                                    </p:set>
                                    <p:animEffect transition="in" filter="fade">
                                      <p:cBhvr>
                                        <p:cTn id="42" dur="1000"/>
                                        <p:tgtEl>
                                          <p:spTgt spid="24580">
                                            <p:txEl>
                                              <p:pRg st="5" end="5"/>
                                            </p:txEl>
                                          </p:spTgt>
                                        </p:tgtEl>
                                      </p:cBhvr>
                                    </p:animEffect>
                                    <p:anim calcmode="lin" valueType="num">
                                      <p:cBhvr>
                                        <p:cTn id="43" dur="10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4580">
                                            <p:txEl>
                                              <p:pRg st="5" end="5"/>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4580">
                                            <p:txEl>
                                              <p:pRg st="6" end="6"/>
                                            </p:txEl>
                                          </p:spTgt>
                                        </p:tgtEl>
                                        <p:attrNameLst>
                                          <p:attrName>style.visibility</p:attrName>
                                        </p:attrNameLst>
                                      </p:cBhvr>
                                      <p:to>
                                        <p:strVal val="visible"/>
                                      </p:to>
                                    </p:set>
                                    <p:animEffect transition="in" filter="fade">
                                      <p:cBhvr>
                                        <p:cTn id="47" dur="1000"/>
                                        <p:tgtEl>
                                          <p:spTgt spid="24580">
                                            <p:txEl>
                                              <p:pRg st="6" end="6"/>
                                            </p:txEl>
                                          </p:spTgt>
                                        </p:tgtEl>
                                      </p:cBhvr>
                                    </p:animEffect>
                                    <p:anim calcmode="lin" valueType="num">
                                      <p:cBhvr>
                                        <p:cTn id="48" dur="1000" fill="hold"/>
                                        <p:tgtEl>
                                          <p:spTgt spid="24580">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24580">
                                            <p:txEl>
                                              <p:pRg st="6" end="6"/>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4580">
                                            <p:txEl>
                                              <p:pRg st="7" end="7"/>
                                            </p:txEl>
                                          </p:spTgt>
                                        </p:tgtEl>
                                        <p:attrNameLst>
                                          <p:attrName>style.visibility</p:attrName>
                                        </p:attrNameLst>
                                      </p:cBhvr>
                                      <p:to>
                                        <p:strVal val="visible"/>
                                      </p:to>
                                    </p:set>
                                    <p:animEffect transition="in" filter="fade">
                                      <p:cBhvr>
                                        <p:cTn id="52" dur="1000"/>
                                        <p:tgtEl>
                                          <p:spTgt spid="24580">
                                            <p:txEl>
                                              <p:pRg st="7" end="7"/>
                                            </p:txEl>
                                          </p:spTgt>
                                        </p:tgtEl>
                                      </p:cBhvr>
                                    </p:animEffect>
                                    <p:anim calcmode="lin" valueType="num">
                                      <p:cBhvr>
                                        <p:cTn id="53" dur="1000" fill="hold"/>
                                        <p:tgtEl>
                                          <p:spTgt spid="24580">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24580">
                                            <p:txEl>
                                              <p:pRg st="7" end="7"/>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4580">
                                            <p:txEl>
                                              <p:pRg st="8" end="8"/>
                                            </p:txEl>
                                          </p:spTgt>
                                        </p:tgtEl>
                                        <p:attrNameLst>
                                          <p:attrName>style.visibility</p:attrName>
                                        </p:attrNameLst>
                                      </p:cBhvr>
                                      <p:to>
                                        <p:strVal val="visible"/>
                                      </p:to>
                                    </p:set>
                                    <p:animEffect transition="in" filter="fade">
                                      <p:cBhvr>
                                        <p:cTn id="57" dur="1000"/>
                                        <p:tgtEl>
                                          <p:spTgt spid="24580">
                                            <p:txEl>
                                              <p:pRg st="8" end="8"/>
                                            </p:txEl>
                                          </p:spTgt>
                                        </p:tgtEl>
                                      </p:cBhvr>
                                    </p:animEffect>
                                    <p:anim calcmode="lin" valueType="num">
                                      <p:cBhvr>
                                        <p:cTn id="58" dur="1000" fill="hold"/>
                                        <p:tgtEl>
                                          <p:spTgt spid="24580">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2458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down)">
                                      <p:cBhvr>
                                        <p:cTn id="64" dur="580">
                                          <p:stCondLst>
                                            <p:cond delay="0"/>
                                          </p:stCondLst>
                                        </p:cTn>
                                        <p:tgtEl>
                                          <p:spTgt spid="7"/>
                                        </p:tgtEl>
                                      </p:cBhvr>
                                    </p:animEffect>
                                    <p:anim calcmode="lin" valueType="num">
                                      <p:cBhvr>
                                        <p:cTn id="6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0" dur="26">
                                          <p:stCondLst>
                                            <p:cond delay="650"/>
                                          </p:stCondLst>
                                        </p:cTn>
                                        <p:tgtEl>
                                          <p:spTgt spid="7"/>
                                        </p:tgtEl>
                                      </p:cBhvr>
                                      <p:to x="100000" y="60000"/>
                                    </p:animScale>
                                    <p:animScale>
                                      <p:cBhvr>
                                        <p:cTn id="71" dur="166" decel="50000">
                                          <p:stCondLst>
                                            <p:cond delay="676"/>
                                          </p:stCondLst>
                                        </p:cTn>
                                        <p:tgtEl>
                                          <p:spTgt spid="7"/>
                                        </p:tgtEl>
                                      </p:cBhvr>
                                      <p:to x="100000" y="100000"/>
                                    </p:animScale>
                                    <p:animScale>
                                      <p:cBhvr>
                                        <p:cTn id="72" dur="26">
                                          <p:stCondLst>
                                            <p:cond delay="1312"/>
                                          </p:stCondLst>
                                        </p:cTn>
                                        <p:tgtEl>
                                          <p:spTgt spid="7"/>
                                        </p:tgtEl>
                                      </p:cBhvr>
                                      <p:to x="100000" y="80000"/>
                                    </p:animScale>
                                    <p:animScale>
                                      <p:cBhvr>
                                        <p:cTn id="73" dur="166" decel="50000">
                                          <p:stCondLst>
                                            <p:cond delay="1338"/>
                                          </p:stCondLst>
                                        </p:cTn>
                                        <p:tgtEl>
                                          <p:spTgt spid="7"/>
                                        </p:tgtEl>
                                      </p:cBhvr>
                                      <p:to x="100000" y="100000"/>
                                    </p:animScale>
                                    <p:animScale>
                                      <p:cBhvr>
                                        <p:cTn id="74" dur="26">
                                          <p:stCondLst>
                                            <p:cond delay="1642"/>
                                          </p:stCondLst>
                                        </p:cTn>
                                        <p:tgtEl>
                                          <p:spTgt spid="7"/>
                                        </p:tgtEl>
                                      </p:cBhvr>
                                      <p:to x="100000" y="90000"/>
                                    </p:animScale>
                                    <p:animScale>
                                      <p:cBhvr>
                                        <p:cTn id="75" dur="166" decel="50000">
                                          <p:stCondLst>
                                            <p:cond delay="1668"/>
                                          </p:stCondLst>
                                        </p:cTn>
                                        <p:tgtEl>
                                          <p:spTgt spid="7"/>
                                        </p:tgtEl>
                                      </p:cBhvr>
                                      <p:to x="100000" y="100000"/>
                                    </p:animScale>
                                    <p:animScale>
                                      <p:cBhvr>
                                        <p:cTn id="76" dur="26">
                                          <p:stCondLst>
                                            <p:cond delay="1808"/>
                                          </p:stCondLst>
                                        </p:cTn>
                                        <p:tgtEl>
                                          <p:spTgt spid="7"/>
                                        </p:tgtEl>
                                      </p:cBhvr>
                                      <p:to x="100000" y="95000"/>
                                    </p:animScale>
                                    <p:animScale>
                                      <p:cBhvr>
                                        <p:cTn id="7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Syntax of String Slicing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pic>
        <p:nvPicPr>
          <p:cNvPr id="8" name="Picture 7">
            <a:extLst>
              <a:ext uri="{FF2B5EF4-FFF2-40B4-BE49-F238E27FC236}">
                <a16:creationId xmlns:a16="http://schemas.microsoft.com/office/drawing/2014/main" id="{AD2CF67B-5C64-4044-9EF3-70026322278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4048" y="1371601"/>
            <a:ext cx="6772552" cy="4800599"/>
          </a:xfrm>
          <a:prstGeom prst="rect">
            <a:avLst/>
          </a:prstGeom>
          <a:noFill/>
        </p:spPr>
      </p:pic>
      <p:sp>
        <p:nvSpPr>
          <p:cNvPr id="4" name="TextBox 3">
            <a:extLst>
              <a:ext uri="{FF2B5EF4-FFF2-40B4-BE49-F238E27FC236}">
                <a16:creationId xmlns:a16="http://schemas.microsoft.com/office/drawing/2014/main" id="{53826E99-9687-4820-8926-BF1FAA62551B}"/>
              </a:ext>
            </a:extLst>
          </p:cNvPr>
          <p:cNvSpPr txBox="1"/>
          <p:nvPr/>
        </p:nvSpPr>
        <p:spPr>
          <a:xfrm>
            <a:off x="542648" y="1371601"/>
            <a:ext cx="3419752" cy="2800767"/>
          </a:xfrm>
          <a:prstGeom prst="rect">
            <a:avLst/>
          </a:prstGeom>
          <a:noFill/>
        </p:spPr>
        <p:txBody>
          <a:bodyPr wrap="square" rtlCol="0">
            <a:spAutoFit/>
          </a:bodyPr>
          <a:lstStyle/>
          <a:p>
            <a:pPr marL="285750" indent="-285750" algn="just">
              <a:buFont typeface="Wingdings" panose="05000000000000000000" pitchFamily="2" charset="2"/>
              <a:buChar char="q"/>
            </a:pPr>
            <a:r>
              <a:rPr lang="en-US" sz="2000" dirty="0">
                <a:latin typeface="+mj-lt"/>
              </a:rPr>
              <a:t>Start index: Index from which slicing starts.</a:t>
            </a:r>
          </a:p>
          <a:p>
            <a:pPr marL="285750" indent="-285750" algn="just">
              <a:buFont typeface="Wingdings" panose="05000000000000000000" pitchFamily="2" charset="2"/>
              <a:buChar char="q"/>
            </a:pPr>
            <a:endParaRPr lang="en-US" sz="2000" dirty="0">
              <a:latin typeface="+mj-lt"/>
            </a:endParaRPr>
          </a:p>
          <a:p>
            <a:pPr marL="285750" indent="-285750" algn="just">
              <a:buFont typeface="Wingdings" panose="05000000000000000000" pitchFamily="2" charset="2"/>
              <a:buChar char="q"/>
            </a:pPr>
            <a:r>
              <a:rPr lang="en-US" sz="2000" dirty="0">
                <a:latin typeface="+mj-lt"/>
              </a:rPr>
              <a:t>End Index: Index up to which slicing end.</a:t>
            </a:r>
          </a:p>
          <a:p>
            <a:pPr marL="285750" indent="-285750" algn="just">
              <a:buFont typeface="Wingdings" panose="05000000000000000000" pitchFamily="2" charset="2"/>
              <a:buChar char="q"/>
            </a:pPr>
            <a:endParaRPr lang="en-US" sz="2000" dirty="0">
              <a:latin typeface="+mj-lt"/>
            </a:endParaRPr>
          </a:p>
          <a:p>
            <a:pPr marL="285750" indent="-285750" algn="just">
              <a:buFont typeface="Wingdings" panose="05000000000000000000" pitchFamily="2" charset="2"/>
              <a:buChar char="q"/>
            </a:pPr>
            <a:r>
              <a:rPr lang="en-US" sz="2000" dirty="0">
                <a:latin typeface="+mj-lt"/>
              </a:rPr>
              <a:t>Step value is optional.</a:t>
            </a:r>
          </a:p>
          <a:p>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123031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Examples of String Slicing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sp>
        <p:nvSpPr>
          <p:cNvPr id="4" name="TextBox 3">
            <a:extLst>
              <a:ext uri="{FF2B5EF4-FFF2-40B4-BE49-F238E27FC236}">
                <a16:creationId xmlns:a16="http://schemas.microsoft.com/office/drawing/2014/main" id="{53826E99-9687-4820-8926-BF1FAA62551B}"/>
              </a:ext>
            </a:extLst>
          </p:cNvPr>
          <p:cNvSpPr txBox="1"/>
          <p:nvPr/>
        </p:nvSpPr>
        <p:spPr>
          <a:xfrm>
            <a:off x="542648" y="1371601"/>
            <a:ext cx="4800600" cy="646331"/>
          </a:xfrm>
          <a:prstGeom prst="rect">
            <a:avLst/>
          </a:prstGeom>
          <a:noFill/>
        </p:spPr>
        <p:txBody>
          <a:bodyPr wrap="square" rtlCol="0">
            <a:spAutoFit/>
          </a:bodyPr>
          <a:lstStyle/>
          <a:p>
            <a:endParaRPr lang="en-US" dirty="0"/>
          </a:p>
          <a:p>
            <a:pPr marL="285750" indent="-285750">
              <a:buFont typeface="Wingdings" panose="05000000000000000000" pitchFamily="2" charset="2"/>
              <a:buChar char="q"/>
            </a:pPr>
            <a:endParaRPr lang="en-US" dirty="0"/>
          </a:p>
        </p:txBody>
      </p:sp>
      <p:graphicFrame>
        <p:nvGraphicFramePr>
          <p:cNvPr id="3" name="Table 4">
            <a:extLst>
              <a:ext uri="{FF2B5EF4-FFF2-40B4-BE49-F238E27FC236}">
                <a16:creationId xmlns:a16="http://schemas.microsoft.com/office/drawing/2014/main" id="{37987F2E-6175-44F8-A566-5F3209FF1286}"/>
              </a:ext>
            </a:extLst>
          </p:cNvPr>
          <p:cNvGraphicFramePr>
            <a:graphicFrameLocks noGrp="1"/>
          </p:cNvGraphicFramePr>
          <p:nvPr>
            <p:extLst>
              <p:ext uri="{D42A27DB-BD31-4B8C-83A1-F6EECF244321}">
                <p14:modId xmlns:p14="http://schemas.microsoft.com/office/powerpoint/2010/main" val="3363607940"/>
              </p:ext>
            </p:extLst>
          </p:nvPr>
        </p:nvGraphicFramePr>
        <p:xfrm>
          <a:off x="486052" y="1448438"/>
          <a:ext cx="10744200" cy="4111570"/>
        </p:xfrm>
        <a:graphic>
          <a:graphicData uri="http://schemas.openxmlformats.org/drawingml/2006/table">
            <a:tbl>
              <a:tblPr firstRow="1" bandRow="1">
                <a:tableStyleId>{5C22544A-7EE6-4342-B048-85BDC9FD1C3A}</a:tableStyleId>
              </a:tblPr>
              <a:tblGrid>
                <a:gridCol w="1813084">
                  <a:extLst>
                    <a:ext uri="{9D8B030D-6E8A-4147-A177-3AD203B41FA5}">
                      <a16:colId xmlns:a16="http://schemas.microsoft.com/office/drawing/2014/main" val="673718354"/>
                    </a:ext>
                  </a:extLst>
                </a:gridCol>
                <a:gridCol w="5338525">
                  <a:extLst>
                    <a:ext uri="{9D8B030D-6E8A-4147-A177-3AD203B41FA5}">
                      <a16:colId xmlns:a16="http://schemas.microsoft.com/office/drawing/2014/main" val="1062799064"/>
                    </a:ext>
                  </a:extLst>
                </a:gridCol>
                <a:gridCol w="3592591">
                  <a:extLst>
                    <a:ext uri="{9D8B030D-6E8A-4147-A177-3AD203B41FA5}">
                      <a16:colId xmlns:a16="http://schemas.microsoft.com/office/drawing/2014/main" val="1118455678"/>
                    </a:ext>
                  </a:extLst>
                </a:gridCol>
              </a:tblGrid>
              <a:tr h="679211">
                <a:tc>
                  <a:txBody>
                    <a:bodyPr/>
                    <a:lstStyle/>
                    <a:p>
                      <a:r>
                        <a:rPr lang="en-US" dirty="0">
                          <a:solidFill>
                            <a:schemeClr val="tx1"/>
                          </a:solidFill>
                        </a:rPr>
                        <a:t>Example</a:t>
                      </a:r>
                    </a:p>
                  </a:txBody>
                  <a:tcPr>
                    <a:solidFill>
                      <a:schemeClr val="accent1"/>
                    </a:solidFill>
                  </a:tcPr>
                </a:tc>
                <a:tc>
                  <a:txBody>
                    <a:bodyPr/>
                    <a:lstStyle/>
                    <a:p>
                      <a:r>
                        <a:rPr lang="en-US" dirty="0">
                          <a:solidFill>
                            <a:schemeClr val="tx1"/>
                          </a:solidFill>
                        </a:rPr>
                        <a:t>Explanation </a:t>
                      </a:r>
                    </a:p>
                  </a:txBody>
                  <a:tcPr/>
                </a:tc>
                <a:tc>
                  <a:txBody>
                    <a:bodyPr/>
                    <a:lstStyle/>
                    <a:p>
                      <a:r>
                        <a:rPr lang="en-US" dirty="0">
                          <a:solidFill>
                            <a:schemeClr val="tx1"/>
                          </a:solidFill>
                        </a:rPr>
                        <a:t>Syntax</a:t>
                      </a:r>
                    </a:p>
                  </a:txBody>
                  <a:tcPr/>
                </a:tc>
                <a:extLst>
                  <a:ext uri="{0D108BD9-81ED-4DB2-BD59-A6C34878D82A}">
                    <a16:rowId xmlns:a16="http://schemas.microsoft.com/office/drawing/2014/main" val="3141267053"/>
                  </a:ext>
                </a:extLst>
              </a:tr>
              <a:tr h="1305348">
                <a:tc>
                  <a:txBody>
                    <a:bodyPr/>
                    <a:lstStyle/>
                    <a:p>
                      <a:r>
                        <a:rPr lang="en-IN" sz="1800" b="1" kern="1200" dirty="0">
                          <a:solidFill>
                            <a:schemeClr val="dk1"/>
                          </a:solidFill>
                          <a:effectLst/>
                          <a:latin typeface="+mn-lt"/>
                          <a:ea typeface="+mn-ea"/>
                          <a:cs typeface="+mn-cs"/>
                        </a:rPr>
                        <a:t>st[ 2 : 6 ]</a:t>
                      </a:r>
                      <a:endParaRPr lang="en-US" dirty="0"/>
                    </a:p>
                  </a:txBody>
                  <a:tcPr/>
                </a:tc>
                <a:tc>
                  <a:txBody>
                    <a:bodyPr/>
                    <a:lstStyle/>
                    <a:p>
                      <a:pPr marL="0" marR="0" algn="just">
                        <a:lnSpc>
                          <a:spcPct val="150000"/>
                        </a:lnSpc>
                        <a:spcBef>
                          <a:spcPts val="0"/>
                        </a:spcBef>
                        <a:spcAft>
                          <a:spcPts val="0"/>
                        </a:spcAft>
                      </a:pPr>
                      <a:r>
                        <a:rPr lang="en-IN" sz="1800" dirty="0">
                          <a:solidFill>
                            <a:srgbClr val="000000"/>
                          </a:solidFill>
                          <a:effectLst/>
                          <a:latin typeface="+mj-lt"/>
                          <a:ea typeface="Calibri" panose="020F0502020204030204" pitchFamily="34" charset="0"/>
                          <a:cs typeface="Calibri" panose="020F0502020204030204" pitchFamily="34" charset="0"/>
                        </a:rPr>
                        <a:t>It starts with the 2</a:t>
                      </a:r>
                      <a:r>
                        <a:rPr lang="en-IN" sz="1800" baseline="30000" dirty="0">
                          <a:solidFill>
                            <a:srgbClr val="000000"/>
                          </a:solidFill>
                          <a:effectLst/>
                          <a:latin typeface="+mj-lt"/>
                          <a:ea typeface="Calibri" panose="020F0502020204030204" pitchFamily="34" charset="0"/>
                          <a:cs typeface="Calibri" panose="020F0502020204030204" pitchFamily="34" charset="0"/>
                        </a:rPr>
                        <a:t>nd</a:t>
                      </a:r>
                      <a:r>
                        <a:rPr lang="en-IN" sz="1800" dirty="0">
                          <a:solidFill>
                            <a:srgbClr val="000000"/>
                          </a:solidFill>
                          <a:effectLst/>
                          <a:latin typeface="+mj-lt"/>
                          <a:ea typeface="Calibri" panose="020F0502020204030204" pitchFamily="34" charset="0"/>
                          <a:cs typeface="Calibri" panose="020F0502020204030204" pitchFamily="34" charset="0"/>
                        </a:rPr>
                        <a:t> index and ending with (6</a:t>
                      </a:r>
                      <a:r>
                        <a:rPr lang="en-US" sz="1800" dirty="0">
                          <a:solidFill>
                            <a:srgbClr val="000000"/>
                          </a:solidFill>
                          <a:effectLst/>
                          <a:latin typeface="+mj-lt"/>
                          <a:ea typeface="Calibri" panose="020F0502020204030204" pitchFamily="34" charset="0"/>
                          <a:cs typeface="Calibri" panose="020F0502020204030204" pitchFamily="34" charset="0"/>
                        </a:rPr>
                        <a:t>It starts with the 2nd index and ending with (6-1=5)</a:t>
                      </a:r>
                      <a:r>
                        <a:rPr lang="en-US" sz="1800" dirty="0" err="1">
                          <a:solidFill>
                            <a:srgbClr val="000000"/>
                          </a:solidFill>
                          <a:effectLst/>
                          <a:latin typeface="+mj-lt"/>
                          <a:ea typeface="Calibri" panose="020F0502020204030204" pitchFamily="34" charset="0"/>
                          <a:cs typeface="Calibri" panose="020F0502020204030204" pitchFamily="34" charset="0"/>
                        </a:rPr>
                        <a:t>th</a:t>
                      </a:r>
                      <a:r>
                        <a:rPr lang="en-US" sz="1800" dirty="0">
                          <a:solidFill>
                            <a:srgbClr val="000000"/>
                          </a:solidFill>
                          <a:effectLst/>
                          <a:latin typeface="+mj-lt"/>
                          <a:ea typeface="Calibri" panose="020F0502020204030204" pitchFamily="34" charset="0"/>
                          <a:cs typeface="Calibri" panose="020F0502020204030204" pitchFamily="34" charset="0"/>
                        </a:rPr>
                        <a:t> index.</a:t>
                      </a:r>
                      <a:r>
                        <a:rPr lang="en-IN" sz="1800" dirty="0">
                          <a:solidFill>
                            <a:srgbClr val="000000"/>
                          </a:solidFill>
                          <a:effectLst/>
                          <a:latin typeface="+mj-lt"/>
                          <a:ea typeface="Calibri" panose="020F0502020204030204" pitchFamily="34" charset="0"/>
                          <a:cs typeface="Calibri" panose="020F0502020204030204" pitchFamily="34" charset="0"/>
                        </a:rPr>
                        <a:t>-1=5)</a:t>
                      </a:r>
                      <a:r>
                        <a:rPr lang="en-IN" sz="1800" baseline="30000" dirty="0">
                          <a:solidFill>
                            <a:srgbClr val="000000"/>
                          </a:solidFill>
                          <a:effectLst/>
                          <a:latin typeface="+mj-lt"/>
                          <a:ea typeface="Calibri" panose="020F0502020204030204" pitchFamily="34" charset="0"/>
                          <a:cs typeface="Calibri" panose="020F0502020204030204" pitchFamily="34" charset="0"/>
                        </a:rPr>
                        <a:t>th</a:t>
                      </a:r>
                      <a:r>
                        <a:rPr lang="en-IN" sz="1800" dirty="0">
                          <a:solidFill>
                            <a:srgbClr val="000000"/>
                          </a:solidFill>
                          <a:effectLst/>
                          <a:latin typeface="+mj-lt"/>
                          <a:ea typeface="Calibri" panose="020F0502020204030204" pitchFamily="34" charset="0"/>
                          <a:cs typeface="Calibri" panose="020F0502020204030204" pitchFamily="34" charset="0"/>
                        </a:rPr>
                        <a:t> index.</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extLst>
                  <a:ext uri="{0D108BD9-81ED-4DB2-BD59-A6C34878D82A}">
                    <a16:rowId xmlns:a16="http://schemas.microsoft.com/office/drawing/2014/main" val="4166810164"/>
                  </a:ext>
                </a:extLst>
              </a:tr>
              <a:tr h="1066800">
                <a:tc>
                  <a:txBody>
                    <a:bodyPr/>
                    <a:lstStyle/>
                    <a:p>
                      <a:r>
                        <a:rPr lang="en-IN" sz="1800" b="1" kern="1200" dirty="0">
                          <a:solidFill>
                            <a:schemeClr val="dk1"/>
                          </a:solidFill>
                          <a:effectLst/>
                          <a:latin typeface="+mn-lt"/>
                          <a:ea typeface="+mn-ea"/>
                          <a:cs typeface="+mn-cs"/>
                        </a:rPr>
                        <a:t>st[ 0 : 6 : 2 ]</a:t>
                      </a:r>
                      <a:endParaRPr lang="en-US" dirty="0"/>
                    </a:p>
                  </a:txBody>
                  <a:tcPr/>
                </a:tc>
                <a:tc>
                  <a:txBody>
                    <a:bodyPr/>
                    <a:lstStyle/>
                    <a:p>
                      <a:r>
                        <a:rPr lang="en-IN" sz="1800" kern="1200" dirty="0">
                          <a:solidFill>
                            <a:schemeClr val="dk1"/>
                          </a:solidFill>
                          <a:effectLst/>
                          <a:latin typeface="+mn-lt"/>
                          <a:ea typeface="+mn-ea"/>
                          <a:cs typeface="+mn-cs"/>
                        </a:rPr>
                        <a:t>It starts with index 0</a:t>
                      </a:r>
                      <a:r>
                        <a:rPr lang="en-IN" sz="1800" kern="1200" baseline="30000" dirty="0">
                          <a:solidFill>
                            <a:schemeClr val="dk1"/>
                          </a:solidFill>
                          <a:effectLst/>
                          <a:latin typeface="+mn-lt"/>
                          <a:ea typeface="+mn-ea"/>
                          <a:cs typeface="+mn-cs"/>
                        </a:rPr>
                        <a:t>th</a:t>
                      </a:r>
                      <a:r>
                        <a:rPr lang="en-IN" sz="1800" kern="1200" dirty="0">
                          <a:solidFill>
                            <a:schemeClr val="dk1"/>
                          </a:solidFill>
                          <a:effectLst/>
                          <a:latin typeface="+mn-lt"/>
                          <a:ea typeface="+mn-ea"/>
                          <a:cs typeface="+mn-cs"/>
                        </a:rPr>
                        <a:t> and end with (6-1=5)</a:t>
                      </a:r>
                      <a:r>
                        <a:rPr lang="en-IN" sz="1800" kern="1200" baseline="30000" dirty="0">
                          <a:solidFill>
                            <a:schemeClr val="dk1"/>
                          </a:solidFill>
                          <a:effectLst/>
                          <a:latin typeface="+mn-lt"/>
                          <a:ea typeface="+mn-ea"/>
                          <a:cs typeface="+mn-cs"/>
                        </a:rPr>
                        <a:t> </a:t>
                      </a:r>
                      <a:r>
                        <a:rPr lang="en-IN" sz="1800" kern="1200" baseline="30000" dirty="0" err="1">
                          <a:solidFill>
                            <a:schemeClr val="dk1"/>
                          </a:solidFill>
                          <a:effectLst/>
                          <a:latin typeface="+mn-lt"/>
                          <a:ea typeface="+mn-ea"/>
                          <a:cs typeface="+mn-cs"/>
                        </a:rPr>
                        <a:t>th</a:t>
                      </a:r>
                      <a:r>
                        <a:rPr lang="en-IN" sz="1800" kern="1200" dirty="0" err="1">
                          <a:solidFill>
                            <a:schemeClr val="dk1"/>
                          </a:solidFill>
                          <a:effectLst/>
                          <a:latin typeface="+mn-lt"/>
                          <a:ea typeface="+mn-ea"/>
                          <a:cs typeface="+mn-cs"/>
                        </a:rPr>
                        <a:t>.</a:t>
                      </a:r>
                      <a:r>
                        <a:rPr lang="en-IN" sz="1800" kern="1200" dirty="0">
                          <a:solidFill>
                            <a:schemeClr val="dk1"/>
                          </a:solidFill>
                          <a:effectLst/>
                          <a:latin typeface="+mn-lt"/>
                          <a:ea typeface="+mn-ea"/>
                          <a:cs typeface="+mn-cs"/>
                        </a:rPr>
                        <a:t> Step is 2 So, it will give value at index 0,2,4</a:t>
                      </a:r>
                      <a:endParaRPr lang="en-US" dirty="0"/>
                    </a:p>
                  </a:txBody>
                  <a:tcPr/>
                </a:tc>
                <a:tc>
                  <a:txBody>
                    <a:bodyPr/>
                    <a:lstStyle/>
                    <a:p>
                      <a:endParaRPr lang="en-US" dirty="0"/>
                    </a:p>
                  </a:txBody>
                  <a:tcPr/>
                </a:tc>
                <a:extLst>
                  <a:ext uri="{0D108BD9-81ED-4DB2-BD59-A6C34878D82A}">
                    <a16:rowId xmlns:a16="http://schemas.microsoft.com/office/drawing/2014/main" val="978974990"/>
                  </a:ext>
                </a:extLst>
              </a:tr>
              <a:tr h="1060211">
                <a:tc>
                  <a:txBody>
                    <a:bodyPr/>
                    <a:lstStyle/>
                    <a:p>
                      <a:r>
                        <a:rPr lang="en-IN" sz="1800" b="1" kern="1200" dirty="0">
                          <a:solidFill>
                            <a:schemeClr val="dk1"/>
                          </a:solidFill>
                          <a:effectLst/>
                          <a:latin typeface="+mn-lt"/>
                          <a:ea typeface="+mn-ea"/>
                          <a:cs typeface="+mn-cs"/>
                        </a:rPr>
                        <a:t>st[ 12 : 6 : -1]</a:t>
                      </a:r>
                      <a:endParaRPr lang="en-US" dirty="0"/>
                    </a:p>
                  </a:txBody>
                  <a:tcPr/>
                </a:tc>
                <a:tc>
                  <a:txBody>
                    <a:bodyPr/>
                    <a:lstStyle/>
                    <a:p>
                      <a:r>
                        <a:rPr lang="en-IN" sz="1800" kern="1200" dirty="0">
                          <a:solidFill>
                            <a:schemeClr val="dk1"/>
                          </a:solidFill>
                          <a:effectLst/>
                          <a:latin typeface="+mn-lt"/>
                          <a:ea typeface="+mn-ea"/>
                          <a:cs typeface="+mn-cs"/>
                        </a:rPr>
                        <a:t>It starts slicing from 12</a:t>
                      </a:r>
                      <a:r>
                        <a:rPr lang="en-IN" sz="1800" kern="1200" baseline="30000" dirty="0">
                          <a:solidFill>
                            <a:schemeClr val="dk1"/>
                          </a:solidFill>
                          <a:effectLst/>
                          <a:latin typeface="+mn-lt"/>
                          <a:ea typeface="+mn-ea"/>
                          <a:cs typeface="+mn-cs"/>
                        </a:rPr>
                        <a:t>th</a:t>
                      </a:r>
                      <a:r>
                        <a:rPr lang="en-IN" sz="1800" kern="1200" dirty="0">
                          <a:solidFill>
                            <a:schemeClr val="dk1"/>
                          </a:solidFill>
                          <a:effectLst/>
                          <a:latin typeface="+mn-lt"/>
                          <a:ea typeface="+mn-ea"/>
                          <a:cs typeface="+mn-cs"/>
                        </a:rPr>
                        <a:t> index up to 6-1=5</a:t>
                      </a:r>
                      <a:r>
                        <a:rPr lang="en-IN" sz="1800" kern="1200" baseline="30000" dirty="0">
                          <a:solidFill>
                            <a:schemeClr val="dk1"/>
                          </a:solidFill>
                          <a:effectLst/>
                          <a:latin typeface="+mn-lt"/>
                          <a:ea typeface="+mn-ea"/>
                          <a:cs typeface="+mn-cs"/>
                        </a:rPr>
                        <a:t>th</a:t>
                      </a:r>
                      <a:r>
                        <a:rPr lang="en-IN" sz="1800" kern="1200" dirty="0">
                          <a:solidFill>
                            <a:schemeClr val="dk1"/>
                          </a:solidFill>
                          <a:effectLst/>
                          <a:latin typeface="+mn-lt"/>
                          <a:ea typeface="+mn-ea"/>
                          <a:cs typeface="+mn-cs"/>
                        </a:rPr>
                        <a:t> index. 12</a:t>
                      </a:r>
                      <a:r>
                        <a:rPr lang="en-IN" sz="1800" kern="1200" baseline="30000" dirty="0">
                          <a:solidFill>
                            <a:schemeClr val="dk1"/>
                          </a:solidFill>
                          <a:effectLst/>
                          <a:latin typeface="+mn-lt"/>
                          <a:ea typeface="+mn-ea"/>
                          <a:cs typeface="+mn-cs"/>
                        </a:rPr>
                        <a:t>th</a:t>
                      </a:r>
                      <a:r>
                        <a:rPr lang="en-IN" sz="1800" kern="1200" dirty="0">
                          <a:solidFill>
                            <a:schemeClr val="dk1"/>
                          </a:solidFill>
                          <a:effectLst/>
                          <a:latin typeface="+mn-lt"/>
                          <a:ea typeface="+mn-ea"/>
                          <a:cs typeface="+mn-cs"/>
                        </a:rPr>
                        <a:t> to 6</a:t>
                      </a:r>
                      <a:r>
                        <a:rPr lang="en-IN" sz="1800" kern="1200" baseline="30000" dirty="0">
                          <a:solidFill>
                            <a:schemeClr val="dk1"/>
                          </a:solidFill>
                          <a:effectLst/>
                          <a:latin typeface="+mn-lt"/>
                          <a:ea typeface="+mn-ea"/>
                          <a:cs typeface="+mn-cs"/>
                        </a:rPr>
                        <a:t>th</a:t>
                      </a:r>
                      <a:r>
                        <a:rPr lang="en-IN" sz="1800" kern="1200" dirty="0">
                          <a:solidFill>
                            <a:schemeClr val="dk1"/>
                          </a:solidFill>
                          <a:effectLst/>
                          <a:latin typeface="+mn-lt"/>
                          <a:ea typeface="+mn-ea"/>
                          <a:cs typeface="+mn-cs"/>
                        </a:rPr>
                        <a:t> in opposite direction because step is negative.</a:t>
                      </a:r>
                      <a:endParaRPr lang="en-US" dirty="0"/>
                    </a:p>
                  </a:txBody>
                  <a:tcPr/>
                </a:tc>
                <a:tc>
                  <a:txBody>
                    <a:bodyPr/>
                    <a:lstStyle/>
                    <a:p>
                      <a:endParaRPr lang="en-US" dirty="0"/>
                    </a:p>
                  </a:txBody>
                  <a:tcPr/>
                </a:tc>
                <a:extLst>
                  <a:ext uri="{0D108BD9-81ED-4DB2-BD59-A6C34878D82A}">
                    <a16:rowId xmlns:a16="http://schemas.microsoft.com/office/drawing/2014/main" val="3846686749"/>
                  </a:ext>
                </a:extLst>
              </a:tr>
            </a:tbl>
          </a:graphicData>
        </a:graphic>
      </p:graphicFrame>
      <p:pic>
        <p:nvPicPr>
          <p:cNvPr id="9" name="Picture 8">
            <a:extLst>
              <a:ext uri="{FF2B5EF4-FFF2-40B4-BE49-F238E27FC236}">
                <a16:creationId xmlns:a16="http://schemas.microsoft.com/office/drawing/2014/main" id="{5F85A35B-45D0-48C8-B236-78A60BB2C3AE}"/>
              </a:ext>
            </a:extLst>
          </p:cNvPr>
          <p:cNvPicPr/>
          <p:nvPr/>
        </p:nvPicPr>
        <p:blipFill>
          <a:blip r:embed="rId3"/>
          <a:stretch>
            <a:fillRect/>
          </a:stretch>
        </p:blipFill>
        <p:spPr>
          <a:xfrm>
            <a:off x="7847860" y="2206808"/>
            <a:ext cx="3352800" cy="1142999"/>
          </a:xfrm>
          <a:prstGeom prst="rect">
            <a:avLst/>
          </a:prstGeom>
        </p:spPr>
      </p:pic>
      <p:pic>
        <p:nvPicPr>
          <p:cNvPr id="10" name="Picture 9">
            <a:extLst>
              <a:ext uri="{FF2B5EF4-FFF2-40B4-BE49-F238E27FC236}">
                <a16:creationId xmlns:a16="http://schemas.microsoft.com/office/drawing/2014/main" id="{34C24DB1-C822-40B1-82DE-2242F9E8731E}"/>
              </a:ext>
            </a:extLst>
          </p:cNvPr>
          <p:cNvPicPr/>
          <p:nvPr/>
        </p:nvPicPr>
        <p:blipFill>
          <a:blip r:embed="rId4"/>
          <a:stretch>
            <a:fillRect/>
          </a:stretch>
        </p:blipFill>
        <p:spPr>
          <a:xfrm>
            <a:off x="7848600" y="3504010"/>
            <a:ext cx="3352800" cy="912997"/>
          </a:xfrm>
          <a:prstGeom prst="rect">
            <a:avLst/>
          </a:prstGeom>
        </p:spPr>
      </p:pic>
      <p:pic>
        <p:nvPicPr>
          <p:cNvPr id="11" name="Picture 10">
            <a:extLst>
              <a:ext uri="{FF2B5EF4-FFF2-40B4-BE49-F238E27FC236}">
                <a16:creationId xmlns:a16="http://schemas.microsoft.com/office/drawing/2014/main" id="{45CC099B-2106-4104-9359-1B7F3C93C5E2}"/>
              </a:ext>
            </a:extLst>
          </p:cNvPr>
          <p:cNvPicPr/>
          <p:nvPr/>
        </p:nvPicPr>
        <p:blipFill>
          <a:blip r:embed="rId5"/>
          <a:stretch>
            <a:fillRect/>
          </a:stretch>
        </p:blipFill>
        <p:spPr>
          <a:xfrm>
            <a:off x="7848600" y="4609505"/>
            <a:ext cx="3352800" cy="762001"/>
          </a:xfrm>
          <a:prstGeom prst="rect">
            <a:avLst/>
          </a:prstGeom>
        </p:spPr>
      </p:pic>
    </p:spTree>
    <p:extLst>
      <p:ext uri="{BB962C8B-B14F-4D97-AF65-F5344CB8AC3E}">
        <p14:creationId xmlns:p14="http://schemas.microsoft.com/office/powerpoint/2010/main" val="30149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sp>
        <p:nvSpPr>
          <p:cNvPr id="4" name="TextBox 3">
            <a:extLst>
              <a:ext uri="{FF2B5EF4-FFF2-40B4-BE49-F238E27FC236}">
                <a16:creationId xmlns:a16="http://schemas.microsoft.com/office/drawing/2014/main" id="{53826E99-9687-4820-8926-BF1FAA62551B}"/>
              </a:ext>
            </a:extLst>
          </p:cNvPr>
          <p:cNvSpPr txBox="1"/>
          <p:nvPr/>
        </p:nvSpPr>
        <p:spPr>
          <a:xfrm>
            <a:off x="542648" y="1371601"/>
            <a:ext cx="4800600" cy="646331"/>
          </a:xfrm>
          <a:prstGeom prst="rect">
            <a:avLst/>
          </a:prstGeom>
          <a:noFill/>
        </p:spPr>
        <p:txBody>
          <a:bodyPr wrap="square" rtlCol="0">
            <a:spAutoFit/>
          </a:bodyPr>
          <a:lstStyle/>
          <a:p>
            <a:endParaRPr lang="en-US" dirty="0"/>
          </a:p>
          <a:p>
            <a:pPr marL="285750" indent="-285750">
              <a:buFont typeface="Wingdings" panose="05000000000000000000" pitchFamily="2" charset="2"/>
              <a:buChar char="q"/>
            </a:pPr>
            <a:endParaRPr lang="en-US" dirty="0"/>
          </a:p>
        </p:txBody>
      </p:sp>
      <p:graphicFrame>
        <p:nvGraphicFramePr>
          <p:cNvPr id="3" name="Table 4">
            <a:extLst>
              <a:ext uri="{FF2B5EF4-FFF2-40B4-BE49-F238E27FC236}">
                <a16:creationId xmlns:a16="http://schemas.microsoft.com/office/drawing/2014/main" id="{37987F2E-6175-44F8-A566-5F3209FF1286}"/>
              </a:ext>
            </a:extLst>
          </p:cNvPr>
          <p:cNvGraphicFramePr>
            <a:graphicFrameLocks noGrp="1"/>
          </p:cNvGraphicFramePr>
          <p:nvPr>
            <p:extLst>
              <p:ext uri="{D42A27DB-BD31-4B8C-83A1-F6EECF244321}">
                <p14:modId xmlns:p14="http://schemas.microsoft.com/office/powerpoint/2010/main" val="3003021638"/>
              </p:ext>
            </p:extLst>
          </p:nvPr>
        </p:nvGraphicFramePr>
        <p:xfrm>
          <a:off x="1287262" y="1642368"/>
          <a:ext cx="10160635" cy="4234062"/>
        </p:xfrm>
        <a:graphic>
          <a:graphicData uri="http://schemas.openxmlformats.org/drawingml/2006/table">
            <a:tbl>
              <a:tblPr firstRow="1" bandRow="1">
                <a:tableStyleId>{5C22544A-7EE6-4342-B048-85BDC9FD1C3A}</a:tableStyleId>
              </a:tblPr>
              <a:tblGrid>
                <a:gridCol w="1589356">
                  <a:extLst>
                    <a:ext uri="{9D8B030D-6E8A-4147-A177-3AD203B41FA5}">
                      <a16:colId xmlns:a16="http://schemas.microsoft.com/office/drawing/2014/main" val="673718354"/>
                    </a:ext>
                  </a:extLst>
                </a:gridCol>
                <a:gridCol w="4379605">
                  <a:extLst>
                    <a:ext uri="{9D8B030D-6E8A-4147-A177-3AD203B41FA5}">
                      <a16:colId xmlns:a16="http://schemas.microsoft.com/office/drawing/2014/main" val="1062799064"/>
                    </a:ext>
                  </a:extLst>
                </a:gridCol>
                <a:gridCol w="4191674">
                  <a:extLst>
                    <a:ext uri="{9D8B030D-6E8A-4147-A177-3AD203B41FA5}">
                      <a16:colId xmlns:a16="http://schemas.microsoft.com/office/drawing/2014/main" val="1118455678"/>
                    </a:ext>
                  </a:extLst>
                </a:gridCol>
              </a:tblGrid>
              <a:tr h="699446">
                <a:tc>
                  <a:txBody>
                    <a:bodyPr/>
                    <a:lstStyle/>
                    <a:p>
                      <a:r>
                        <a:rPr lang="en-US" dirty="0">
                          <a:solidFill>
                            <a:schemeClr val="tx1"/>
                          </a:solidFill>
                        </a:rPr>
                        <a:t>Example</a:t>
                      </a:r>
                    </a:p>
                  </a:txBody>
                  <a:tcPr/>
                </a:tc>
                <a:tc>
                  <a:txBody>
                    <a:bodyPr/>
                    <a:lstStyle/>
                    <a:p>
                      <a:r>
                        <a:rPr lang="en-US" dirty="0">
                          <a:solidFill>
                            <a:schemeClr val="tx1"/>
                          </a:solidFill>
                        </a:rPr>
                        <a:t>Explanation </a:t>
                      </a:r>
                    </a:p>
                  </a:txBody>
                  <a:tcPr/>
                </a:tc>
                <a:tc>
                  <a:txBody>
                    <a:bodyPr/>
                    <a:lstStyle/>
                    <a:p>
                      <a:r>
                        <a:rPr lang="en-US" dirty="0">
                          <a:solidFill>
                            <a:schemeClr val="tx1"/>
                          </a:solidFill>
                        </a:rPr>
                        <a:t>Syntax</a:t>
                      </a:r>
                    </a:p>
                  </a:txBody>
                  <a:tcPr/>
                </a:tc>
                <a:extLst>
                  <a:ext uri="{0D108BD9-81ED-4DB2-BD59-A6C34878D82A}">
                    <a16:rowId xmlns:a16="http://schemas.microsoft.com/office/drawing/2014/main" val="3141267053"/>
                  </a:ext>
                </a:extLst>
              </a:tr>
              <a:tr h="1344237">
                <a:tc>
                  <a:txBody>
                    <a:bodyPr/>
                    <a:lstStyle/>
                    <a:p>
                      <a:r>
                        <a:rPr lang="en-IN" sz="1800" b="1" kern="1200" dirty="0">
                          <a:solidFill>
                            <a:schemeClr val="dk1"/>
                          </a:solidFill>
                          <a:effectLst/>
                          <a:latin typeface="+mn-lt"/>
                          <a:ea typeface="+mn-ea"/>
                          <a:cs typeface="+mn-cs"/>
                        </a:rPr>
                        <a:t>st[ -11 : -7 ]</a:t>
                      </a:r>
                      <a:endParaRPr lang="en-US" dirty="0"/>
                    </a:p>
                  </a:txBody>
                  <a:tcPr/>
                </a:tc>
                <a:tc>
                  <a:txBody>
                    <a:bodyPr/>
                    <a:lstStyle/>
                    <a:p>
                      <a:pPr marL="0" marR="0" algn="just">
                        <a:lnSpc>
                          <a:spcPct val="150000"/>
                        </a:lnSpc>
                        <a:spcBef>
                          <a:spcPts val="0"/>
                        </a:spcBef>
                        <a:spcAft>
                          <a:spcPts val="0"/>
                        </a:spcAft>
                      </a:pPr>
                      <a:r>
                        <a:rPr lang="en-IN" sz="1800" kern="1200" dirty="0">
                          <a:solidFill>
                            <a:schemeClr val="dk1"/>
                          </a:solidFill>
                          <a:effectLst/>
                          <a:latin typeface="+mn-lt"/>
                          <a:ea typeface="+mn-ea"/>
                          <a:cs typeface="+mn-cs"/>
                        </a:rPr>
                        <a:t>It starts with -11</a:t>
                      </a:r>
                      <a:r>
                        <a:rPr lang="en-IN" sz="1800" kern="1200" baseline="30000" dirty="0">
                          <a:solidFill>
                            <a:schemeClr val="dk1"/>
                          </a:solidFill>
                          <a:effectLst/>
                          <a:latin typeface="+mn-lt"/>
                          <a:ea typeface="+mn-ea"/>
                          <a:cs typeface="+mn-cs"/>
                        </a:rPr>
                        <a:t>th</a:t>
                      </a:r>
                      <a:r>
                        <a:rPr lang="en-IN" sz="1800" kern="1200" dirty="0">
                          <a:solidFill>
                            <a:schemeClr val="dk1"/>
                          </a:solidFill>
                          <a:effectLst/>
                          <a:latin typeface="+mn-lt"/>
                          <a:ea typeface="+mn-ea"/>
                          <a:cs typeface="+mn-cs"/>
                        </a:rPr>
                        <a:t> index and ending with (-7-1 = -8)th index.</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extLst>
                  <a:ext uri="{0D108BD9-81ED-4DB2-BD59-A6C34878D82A}">
                    <a16:rowId xmlns:a16="http://schemas.microsoft.com/office/drawing/2014/main" val="4166810164"/>
                  </a:ext>
                </a:extLst>
              </a:tr>
              <a:tr h="1098582">
                <a:tc>
                  <a:txBody>
                    <a:bodyPr/>
                    <a:lstStyle/>
                    <a:p>
                      <a:r>
                        <a:rPr lang="en-IN" sz="1800" b="1" kern="1200" dirty="0">
                          <a:solidFill>
                            <a:schemeClr val="dk1"/>
                          </a:solidFill>
                          <a:effectLst/>
                          <a:latin typeface="+mn-lt"/>
                          <a:ea typeface="+mn-ea"/>
                          <a:cs typeface="+mn-cs"/>
                        </a:rPr>
                        <a:t>[ : ]</a:t>
                      </a:r>
                      <a:endParaRPr lang="en-US" dirty="0"/>
                    </a:p>
                  </a:txBody>
                  <a:tcPr/>
                </a:tc>
                <a:tc>
                  <a:txBody>
                    <a:bodyPr/>
                    <a:lstStyle/>
                    <a:p>
                      <a:pPr marL="0" marR="0" algn="just" defTabSz="914400" rtl="0" eaLnBrk="1" latinLnBrk="0" hangingPunct="1">
                        <a:lnSpc>
                          <a:spcPct val="150000"/>
                        </a:lnSpc>
                        <a:spcBef>
                          <a:spcPts val="0"/>
                        </a:spcBef>
                        <a:spcAft>
                          <a:spcPts val="0"/>
                        </a:spcAft>
                      </a:pPr>
                      <a:r>
                        <a:rPr lang="en-IN" sz="1800" kern="1200" dirty="0">
                          <a:solidFill>
                            <a:schemeClr val="dk1"/>
                          </a:solidFill>
                          <a:effectLst/>
                          <a:latin typeface="+mn-lt"/>
                          <a:ea typeface="+mn-ea"/>
                          <a:cs typeface="+mn-cs"/>
                        </a:rPr>
                        <a:t>The operator gives the complete original string.*</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txBody>
                  <a:tcPr/>
                </a:tc>
                <a:extLst>
                  <a:ext uri="{0D108BD9-81ED-4DB2-BD59-A6C34878D82A}">
                    <a16:rowId xmlns:a16="http://schemas.microsoft.com/office/drawing/2014/main" val="978974990"/>
                  </a:ext>
                </a:extLst>
              </a:tr>
              <a:tr h="1091797">
                <a:tc>
                  <a:txBody>
                    <a:bodyPr/>
                    <a:lstStyle/>
                    <a:p>
                      <a:r>
                        <a:rPr lang="en-IN" sz="1800" b="1" kern="1200" dirty="0">
                          <a:solidFill>
                            <a:schemeClr val="dk1"/>
                          </a:solidFill>
                          <a:effectLst/>
                          <a:latin typeface="+mn-lt"/>
                          <a:ea typeface="+mn-ea"/>
                          <a:cs typeface="+mn-cs"/>
                        </a:rPr>
                        <a:t>[ : 6 ]</a:t>
                      </a:r>
                      <a:endParaRPr lang="en-US" dirty="0"/>
                    </a:p>
                  </a:txBody>
                  <a:tcPr/>
                </a:tc>
                <a:tc>
                  <a:txBody>
                    <a:bodyPr/>
                    <a:lstStyle/>
                    <a:p>
                      <a:r>
                        <a:rPr lang="en-IN" sz="1800" kern="1200" dirty="0">
                          <a:solidFill>
                            <a:schemeClr val="dk1"/>
                          </a:solidFill>
                          <a:effectLst/>
                          <a:latin typeface="+mn-lt"/>
                          <a:ea typeface="+mn-ea"/>
                          <a:cs typeface="+mn-cs"/>
                        </a:rPr>
                        <a:t>Start index is missing and step is +1, So it will start from 0 till 6-1=5</a:t>
                      </a:r>
                      <a:r>
                        <a:rPr lang="en-IN" sz="1800" kern="1200" baseline="30000" dirty="0">
                          <a:solidFill>
                            <a:schemeClr val="dk1"/>
                          </a:solidFill>
                          <a:effectLst/>
                          <a:latin typeface="+mn-lt"/>
                          <a:ea typeface="+mn-ea"/>
                          <a:cs typeface="+mn-cs"/>
                        </a:rPr>
                        <a:t>th</a:t>
                      </a:r>
                      <a:r>
                        <a:rPr lang="en-IN" sz="1800" kern="1200" dirty="0">
                          <a:solidFill>
                            <a:schemeClr val="dk1"/>
                          </a:solidFill>
                          <a:effectLst/>
                          <a:latin typeface="+mn-lt"/>
                          <a:ea typeface="+mn-ea"/>
                          <a:cs typeface="+mn-cs"/>
                        </a:rPr>
                        <a:t> index.*</a:t>
                      </a:r>
                      <a:endParaRPr lang="en-US" dirty="0"/>
                    </a:p>
                  </a:txBody>
                  <a:tcPr/>
                </a:tc>
                <a:tc>
                  <a:txBody>
                    <a:bodyPr/>
                    <a:lstStyle/>
                    <a:p>
                      <a:endParaRPr lang="en-US" dirty="0"/>
                    </a:p>
                  </a:txBody>
                  <a:tcPr/>
                </a:tc>
                <a:extLst>
                  <a:ext uri="{0D108BD9-81ED-4DB2-BD59-A6C34878D82A}">
                    <a16:rowId xmlns:a16="http://schemas.microsoft.com/office/drawing/2014/main" val="3846686749"/>
                  </a:ext>
                </a:extLst>
              </a:tr>
            </a:tbl>
          </a:graphicData>
        </a:graphic>
      </p:graphicFrame>
      <p:pic>
        <p:nvPicPr>
          <p:cNvPr id="12" name="Picture 11">
            <a:extLst>
              <a:ext uri="{FF2B5EF4-FFF2-40B4-BE49-F238E27FC236}">
                <a16:creationId xmlns:a16="http://schemas.microsoft.com/office/drawing/2014/main" id="{D5656AA0-E052-487F-9510-DAFD20BDB2DC}"/>
              </a:ext>
            </a:extLst>
          </p:cNvPr>
          <p:cNvPicPr/>
          <p:nvPr/>
        </p:nvPicPr>
        <p:blipFill>
          <a:blip r:embed="rId3"/>
          <a:stretch>
            <a:fillRect/>
          </a:stretch>
        </p:blipFill>
        <p:spPr>
          <a:xfrm>
            <a:off x="7391400" y="2514600"/>
            <a:ext cx="3886200" cy="989623"/>
          </a:xfrm>
          <a:prstGeom prst="rect">
            <a:avLst/>
          </a:prstGeom>
        </p:spPr>
      </p:pic>
      <p:pic>
        <p:nvPicPr>
          <p:cNvPr id="13" name="Picture 12">
            <a:extLst>
              <a:ext uri="{FF2B5EF4-FFF2-40B4-BE49-F238E27FC236}">
                <a16:creationId xmlns:a16="http://schemas.microsoft.com/office/drawing/2014/main" id="{74DD2BFE-AE01-47BA-804B-73FDCC378342}"/>
              </a:ext>
            </a:extLst>
          </p:cNvPr>
          <p:cNvPicPr/>
          <p:nvPr/>
        </p:nvPicPr>
        <p:blipFill>
          <a:blip r:embed="rId4"/>
          <a:stretch>
            <a:fillRect/>
          </a:stretch>
        </p:blipFill>
        <p:spPr>
          <a:xfrm>
            <a:off x="7391400" y="3751974"/>
            <a:ext cx="3886200" cy="938353"/>
          </a:xfrm>
          <a:prstGeom prst="rect">
            <a:avLst/>
          </a:prstGeom>
        </p:spPr>
      </p:pic>
      <p:pic>
        <p:nvPicPr>
          <p:cNvPr id="14" name="Picture 13">
            <a:extLst>
              <a:ext uri="{FF2B5EF4-FFF2-40B4-BE49-F238E27FC236}">
                <a16:creationId xmlns:a16="http://schemas.microsoft.com/office/drawing/2014/main" id="{7944BEF3-A914-4F2C-95F5-C7809AE278DE}"/>
              </a:ext>
            </a:extLst>
          </p:cNvPr>
          <p:cNvPicPr/>
          <p:nvPr/>
        </p:nvPicPr>
        <p:blipFill>
          <a:blip r:embed="rId5"/>
          <a:stretch>
            <a:fillRect/>
          </a:stretch>
        </p:blipFill>
        <p:spPr>
          <a:xfrm>
            <a:off x="7391400" y="4856206"/>
            <a:ext cx="3886200" cy="938353"/>
          </a:xfrm>
          <a:prstGeom prst="rect">
            <a:avLst/>
          </a:prstGeom>
        </p:spPr>
      </p:pic>
    </p:spTree>
    <p:extLst>
      <p:ext uri="{BB962C8B-B14F-4D97-AF65-F5344CB8AC3E}">
        <p14:creationId xmlns:p14="http://schemas.microsoft.com/office/powerpoint/2010/main" val="3117683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19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sp>
        <p:nvSpPr>
          <p:cNvPr id="4" name="TextBox 3">
            <a:extLst>
              <a:ext uri="{FF2B5EF4-FFF2-40B4-BE49-F238E27FC236}">
                <a16:creationId xmlns:a16="http://schemas.microsoft.com/office/drawing/2014/main" id="{53826E99-9687-4820-8926-BF1FAA62551B}"/>
              </a:ext>
            </a:extLst>
          </p:cNvPr>
          <p:cNvSpPr txBox="1"/>
          <p:nvPr/>
        </p:nvSpPr>
        <p:spPr>
          <a:xfrm>
            <a:off x="542648" y="1371601"/>
            <a:ext cx="4800600" cy="646331"/>
          </a:xfrm>
          <a:prstGeom prst="rect">
            <a:avLst/>
          </a:prstGeom>
          <a:noFill/>
        </p:spPr>
        <p:txBody>
          <a:bodyPr wrap="square" rtlCol="0">
            <a:spAutoFit/>
          </a:bodyPr>
          <a:lstStyle/>
          <a:p>
            <a:endParaRPr lang="en-US" dirty="0"/>
          </a:p>
          <a:p>
            <a:pPr marL="285750" indent="-285750">
              <a:buFont typeface="Wingdings" panose="05000000000000000000" pitchFamily="2" charset="2"/>
              <a:buChar char="q"/>
            </a:pPr>
            <a:endParaRPr lang="en-US" dirty="0"/>
          </a:p>
        </p:txBody>
      </p:sp>
      <p:graphicFrame>
        <p:nvGraphicFramePr>
          <p:cNvPr id="3" name="Table 4">
            <a:extLst>
              <a:ext uri="{FF2B5EF4-FFF2-40B4-BE49-F238E27FC236}">
                <a16:creationId xmlns:a16="http://schemas.microsoft.com/office/drawing/2014/main" id="{37987F2E-6175-44F8-A566-5F3209FF1286}"/>
              </a:ext>
            </a:extLst>
          </p:cNvPr>
          <p:cNvGraphicFramePr>
            <a:graphicFrameLocks noGrp="1"/>
          </p:cNvGraphicFramePr>
          <p:nvPr>
            <p:extLst>
              <p:ext uri="{D42A27DB-BD31-4B8C-83A1-F6EECF244321}">
                <p14:modId xmlns:p14="http://schemas.microsoft.com/office/powerpoint/2010/main" val="4167027094"/>
              </p:ext>
            </p:extLst>
          </p:nvPr>
        </p:nvGraphicFramePr>
        <p:xfrm>
          <a:off x="1119327" y="1600200"/>
          <a:ext cx="10328570" cy="4361793"/>
        </p:xfrm>
        <a:graphic>
          <a:graphicData uri="http://schemas.openxmlformats.org/drawingml/2006/table">
            <a:tbl>
              <a:tblPr firstRow="1" bandRow="1">
                <a:tableStyleId>{5C22544A-7EE6-4342-B048-85BDC9FD1C3A}</a:tableStyleId>
              </a:tblPr>
              <a:tblGrid>
                <a:gridCol w="1615625">
                  <a:extLst>
                    <a:ext uri="{9D8B030D-6E8A-4147-A177-3AD203B41FA5}">
                      <a16:colId xmlns:a16="http://schemas.microsoft.com/office/drawing/2014/main" val="673718354"/>
                    </a:ext>
                  </a:extLst>
                </a:gridCol>
                <a:gridCol w="4451991">
                  <a:extLst>
                    <a:ext uri="{9D8B030D-6E8A-4147-A177-3AD203B41FA5}">
                      <a16:colId xmlns:a16="http://schemas.microsoft.com/office/drawing/2014/main" val="1062799064"/>
                    </a:ext>
                  </a:extLst>
                </a:gridCol>
                <a:gridCol w="4260954">
                  <a:extLst>
                    <a:ext uri="{9D8B030D-6E8A-4147-A177-3AD203B41FA5}">
                      <a16:colId xmlns:a16="http://schemas.microsoft.com/office/drawing/2014/main" val="1118455678"/>
                    </a:ext>
                  </a:extLst>
                </a:gridCol>
              </a:tblGrid>
              <a:tr h="706350">
                <a:tc>
                  <a:txBody>
                    <a:bodyPr/>
                    <a:lstStyle/>
                    <a:p>
                      <a:r>
                        <a:rPr lang="en-US" dirty="0">
                          <a:solidFill>
                            <a:schemeClr val="tx1"/>
                          </a:solidFill>
                        </a:rPr>
                        <a:t>Example</a:t>
                      </a:r>
                    </a:p>
                  </a:txBody>
                  <a:tcPr/>
                </a:tc>
                <a:tc>
                  <a:txBody>
                    <a:bodyPr/>
                    <a:lstStyle/>
                    <a:p>
                      <a:r>
                        <a:rPr lang="en-US" dirty="0">
                          <a:solidFill>
                            <a:schemeClr val="tx1"/>
                          </a:solidFill>
                        </a:rPr>
                        <a:t>Explanation </a:t>
                      </a:r>
                    </a:p>
                  </a:txBody>
                  <a:tcPr/>
                </a:tc>
                <a:tc>
                  <a:txBody>
                    <a:bodyPr/>
                    <a:lstStyle/>
                    <a:p>
                      <a:r>
                        <a:rPr lang="en-US" dirty="0">
                          <a:solidFill>
                            <a:schemeClr val="tx1"/>
                          </a:solidFill>
                        </a:rPr>
                        <a:t>Syntax</a:t>
                      </a:r>
                    </a:p>
                  </a:txBody>
                  <a:tcPr/>
                </a:tc>
                <a:extLst>
                  <a:ext uri="{0D108BD9-81ED-4DB2-BD59-A6C34878D82A}">
                    <a16:rowId xmlns:a16="http://schemas.microsoft.com/office/drawing/2014/main" val="3141267053"/>
                  </a:ext>
                </a:extLst>
              </a:tr>
              <a:tr h="1357504">
                <a:tc>
                  <a:txBody>
                    <a:bodyPr/>
                    <a:lstStyle/>
                    <a:p>
                      <a:r>
                        <a:rPr lang="en-IN" sz="1800" b="1" kern="1200" dirty="0">
                          <a:solidFill>
                            <a:schemeClr val="dk1"/>
                          </a:solidFill>
                          <a:effectLst/>
                          <a:latin typeface="+mn-lt"/>
                          <a:ea typeface="+mn-ea"/>
                          <a:cs typeface="+mn-cs"/>
                        </a:rPr>
                        <a:t>st[ 7 : ]</a:t>
                      </a:r>
                      <a:endParaRPr lang="en-US" dirty="0"/>
                    </a:p>
                  </a:txBody>
                  <a:tcPr/>
                </a:tc>
                <a:tc>
                  <a:txBody>
                    <a:bodyPr/>
                    <a:lstStyle/>
                    <a:p>
                      <a:pPr marL="0" marR="0" algn="just">
                        <a:lnSpc>
                          <a:spcPct val="150000"/>
                        </a:lnSpc>
                        <a:spcBef>
                          <a:spcPts val="0"/>
                        </a:spcBef>
                        <a:spcAft>
                          <a:spcPts val="0"/>
                        </a:spcAft>
                      </a:pPr>
                      <a:r>
                        <a:rPr lang="en-IN" sz="1800" kern="1200" dirty="0">
                          <a:solidFill>
                            <a:schemeClr val="dk1"/>
                          </a:solidFill>
                          <a:effectLst/>
                          <a:latin typeface="+mn-lt"/>
                          <a:ea typeface="+mn-ea"/>
                          <a:cs typeface="+mn-cs"/>
                        </a:rPr>
                        <a:t>It will start from index 7 to last index ( Last index missing )*</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extLst>
                  <a:ext uri="{0D108BD9-81ED-4DB2-BD59-A6C34878D82A}">
                    <a16:rowId xmlns:a16="http://schemas.microsoft.com/office/drawing/2014/main" val="4166810164"/>
                  </a:ext>
                </a:extLst>
              </a:tr>
              <a:tr h="1195365">
                <a:tc>
                  <a:txBody>
                    <a:bodyPr/>
                    <a:lstStyle/>
                    <a:p>
                      <a:r>
                        <a:rPr lang="en-IN" sz="1800" b="1" kern="1200" dirty="0">
                          <a:solidFill>
                            <a:schemeClr val="dk1"/>
                          </a:solidFill>
                          <a:effectLst/>
                          <a:latin typeface="+mn-lt"/>
                          <a:ea typeface="+mn-ea"/>
                          <a:cs typeface="+mn-cs"/>
                        </a:rPr>
                        <a:t>st[ : : -1]</a:t>
                      </a:r>
                      <a:endParaRPr lang="en-US" dirty="0"/>
                    </a:p>
                  </a:txBody>
                  <a:tcPr/>
                </a:tc>
                <a:tc>
                  <a:txBody>
                    <a:bodyPr/>
                    <a:lstStyle/>
                    <a:p>
                      <a:pPr marL="0" marR="0" algn="just">
                        <a:lnSpc>
                          <a:spcPct val="150000"/>
                        </a:lnSpc>
                        <a:spcBef>
                          <a:spcPts val="0"/>
                        </a:spcBef>
                        <a:spcAft>
                          <a:spcPts val="0"/>
                        </a:spcAft>
                      </a:pPr>
                      <a:r>
                        <a:rPr lang="en-IN" sz="1800" kern="1200" dirty="0">
                          <a:solidFill>
                            <a:schemeClr val="dk1"/>
                          </a:solidFill>
                          <a:effectLst/>
                          <a:latin typeface="+mn-lt"/>
                          <a:ea typeface="+mn-ea"/>
                          <a:cs typeface="+mn-cs"/>
                        </a:rPr>
                        <a:t>Step is -1, So start index will be the last index and end index will be first index when start and end is missing.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extLst>
                  <a:ext uri="{0D108BD9-81ED-4DB2-BD59-A6C34878D82A}">
                    <a16:rowId xmlns:a16="http://schemas.microsoft.com/office/drawing/2014/main" val="978974990"/>
                  </a:ext>
                </a:extLst>
              </a:tr>
              <a:tr h="1102574">
                <a:tc>
                  <a:txBody>
                    <a:bodyPr/>
                    <a:lstStyle/>
                    <a:p>
                      <a:r>
                        <a:rPr lang="en-IN" sz="1800" b="1" kern="1200" dirty="0">
                          <a:solidFill>
                            <a:schemeClr val="dk1"/>
                          </a:solidFill>
                          <a:effectLst/>
                          <a:latin typeface="+mn-lt"/>
                          <a:ea typeface="+mn-ea"/>
                          <a:cs typeface="+mn-cs"/>
                        </a:rPr>
                        <a:t>st[ 2 : 6 : -1 ]</a:t>
                      </a:r>
                      <a:endParaRPr lang="en-US" dirty="0"/>
                    </a:p>
                  </a:txBody>
                  <a:tcPr/>
                </a:tc>
                <a:tc>
                  <a:txBody>
                    <a:bodyPr/>
                    <a:lstStyle/>
                    <a:p>
                      <a:r>
                        <a:rPr lang="en-IN" sz="1800" kern="1200" dirty="0">
                          <a:solidFill>
                            <a:schemeClr val="dk1"/>
                          </a:solidFill>
                          <a:effectLst/>
                          <a:latin typeface="+mn-lt"/>
                          <a:ea typeface="+mn-ea"/>
                          <a:cs typeface="+mn-cs"/>
                        </a:rPr>
                        <a:t>This is explaining in Note Section **</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Output – Empty string</a:t>
                      </a:r>
                      <a:endParaRPr lang="en-US" dirty="0"/>
                    </a:p>
                  </a:txBody>
                  <a:tcPr/>
                </a:tc>
                <a:tc>
                  <a:txBody>
                    <a:bodyPr/>
                    <a:lstStyle/>
                    <a:p>
                      <a:endParaRPr lang="en-US" dirty="0"/>
                    </a:p>
                  </a:txBody>
                  <a:tcPr/>
                </a:tc>
                <a:extLst>
                  <a:ext uri="{0D108BD9-81ED-4DB2-BD59-A6C34878D82A}">
                    <a16:rowId xmlns:a16="http://schemas.microsoft.com/office/drawing/2014/main" val="3846686749"/>
                  </a:ext>
                </a:extLst>
              </a:tr>
            </a:tbl>
          </a:graphicData>
        </a:graphic>
      </p:graphicFrame>
      <p:pic>
        <p:nvPicPr>
          <p:cNvPr id="10" name="Picture 9">
            <a:extLst>
              <a:ext uri="{FF2B5EF4-FFF2-40B4-BE49-F238E27FC236}">
                <a16:creationId xmlns:a16="http://schemas.microsoft.com/office/drawing/2014/main" id="{A21E6146-E433-47AB-9CA7-FAEC3234EC33}"/>
              </a:ext>
            </a:extLst>
          </p:cNvPr>
          <p:cNvPicPr/>
          <p:nvPr/>
        </p:nvPicPr>
        <p:blipFill>
          <a:blip r:embed="rId3"/>
          <a:stretch>
            <a:fillRect/>
          </a:stretch>
        </p:blipFill>
        <p:spPr>
          <a:xfrm>
            <a:off x="7467600" y="2438400"/>
            <a:ext cx="3581400" cy="990600"/>
          </a:xfrm>
          <a:prstGeom prst="rect">
            <a:avLst/>
          </a:prstGeom>
        </p:spPr>
      </p:pic>
      <p:pic>
        <p:nvPicPr>
          <p:cNvPr id="11" name="Picture 10">
            <a:extLst>
              <a:ext uri="{FF2B5EF4-FFF2-40B4-BE49-F238E27FC236}">
                <a16:creationId xmlns:a16="http://schemas.microsoft.com/office/drawing/2014/main" id="{3F36ECFF-C37E-46AF-9F2A-338787DEEABA}"/>
              </a:ext>
            </a:extLst>
          </p:cNvPr>
          <p:cNvPicPr/>
          <p:nvPr/>
        </p:nvPicPr>
        <p:blipFill>
          <a:blip r:embed="rId4"/>
          <a:stretch>
            <a:fillRect/>
          </a:stretch>
        </p:blipFill>
        <p:spPr>
          <a:xfrm>
            <a:off x="7467600" y="3810001"/>
            <a:ext cx="3581399" cy="838199"/>
          </a:xfrm>
          <a:prstGeom prst="rect">
            <a:avLst/>
          </a:prstGeom>
        </p:spPr>
      </p:pic>
      <p:pic>
        <p:nvPicPr>
          <p:cNvPr id="15" name="Picture 14">
            <a:extLst>
              <a:ext uri="{FF2B5EF4-FFF2-40B4-BE49-F238E27FC236}">
                <a16:creationId xmlns:a16="http://schemas.microsoft.com/office/drawing/2014/main" id="{7D764DCD-2724-4F6A-831D-AEE3E08E3EE3}"/>
              </a:ext>
            </a:extLst>
          </p:cNvPr>
          <p:cNvPicPr/>
          <p:nvPr/>
        </p:nvPicPr>
        <p:blipFill>
          <a:blip r:embed="rId5"/>
          <a:stretch>
            <a:fillRect/>
          </a:stretch>
        </p:blipFill>
        <p:spPr>
          <a:xfrm>
            <a:off x="7491275" y="4981512"/>
            <a:ext cx="3581398" cy="838199"/>
          </a:xfrm>
          <a:prstGeom prst="rect">
            <a:avLst/>
          </a:prstGeom>
        </p:spPr>
      </p:pic>
    </p:spTree>
    <p:extLst>
      <p:ext uri="{BB962C8B-B14F-4D97-AF65-F5344CB8AC3E}">
        <p14:creationId xmlns:p14="http://schemas.microsoft.com/office/powerpoint/2010/main" val="3114208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effectLst/>
        </p:spPr>
        <p:txBody>
          <a:bodyPr/>
          <a:lstStyle/>
          <a:p>
            <a:pPr eaLnBrk="1" hangingPunct="1"/>
            <a:r>
              <a:rPr lang="en-US" altLang="en-US" sz="3600" dirty="0">
                <a:solidFill>
                  <a:schemeClr val="accent6">
                    <a:lumMod val="75000"/>
                  </a:schemeClr>
                </a:solidFill>
              </a:rPr>
              <a:t>General Guideline</a:t>
            </a:r>
          </a:p>
        </p:txBody>
      </p:sp>
      <p:sp>
        <p:nvSpPr>
          <p:cNvPr id="7171" name="Content Placeholder 2"/>
          <p:cNvSpPr>
            <a:spLocks noGrp="1"/>
          </p:cNvSpPr>
          <p:nvPr>
            <p:ph idx="1"/>
          </p:nvPr>
        </p:nvSpPr>
        <p:spPr/>
        <p:txBody>
          <a:bodyPr/>
          <a:lstStyle/>
          <a:p>
            <a:pPr indent="4763" eaLnBrk="1" hangingPunct="1">
              <a:buFont typeface="Wingdings" panose="05000000000000000000" pitchFamily="2" charset="2"/>
              <a:buNone/>
            </a:pPr>
            <a:r>
              <a:rPr lang="en-US" altLang="en-US" sz="1600" b="1"/>
              <a:t>© (2021) ABES Engineering College.</a:t>
            </a:r>
          </a:p>
          <a:p>
            <a:pPr indent="4763" eaLnBrk="1" hangingPunct="1">
              <a:buFont typeface="Wingdings" panose="05000000000000000000" pitchFamily="2" charset="2"/>
              <a:buNone/>
            </a:pPr>
            <a:endParaRPr lang="en-US" altLang="en-US" sz="1600"/>
          </a:p>
          <a:p>
            <a:pPr indent="4763" algn="just" eaLnBrk="1" hangingPunct="1">
              <a:buFont typeface="Wingdings" panose="05000000000000000000" pitchFamily="2" charset="2"/>
              <a:buNone/>
            </a:pPr>
            <a:r>
              <a:rPr lang="en-US" altLang="en-US" sz="1600"/>
              <a:t>This document contains valuable confidential and proprietary information of ABESEC. Such confidential and proprietary information includes, amongst others, proprietary intellectual property which can be legally protected and commercialized. Such information is furnished herein for training purposes only. Except with the express prior written permission of ABESEC, this document and the information contained herein may not be published, disclosed, or used for any other purpose.</a:t>
            </a:r>
          </a:p>
        </p:txBody>
      </p:sp>
      <p:sp>
        <p:nvSpPr>
          <p:cNvPr id="71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C14B7E0C-946A-4A56-89AE-3F8B67CC828C}" type="slidenum">
              <a:rPr lang="en-US" altLang="en-US" sz="1200">
                <a:solidFill>
                  <a:schemeClr val="bg1"/>
                </a:solidFill>
              </a:rPr>
              <a:pPr>
                <a:spcBef>
                  <a:spcPct val="0"/>
                </a:spcBef>
                <a:buClrTx/>
                <a:buFontTx/>
                <a:buNone/>
              </a:pPr>
              <a:t>2</a:t>
            </a:fld>
            <a:endParaRPr lang="en-US" altLang="en-US" sz="12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Important Points to Remember</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marR="0" indent="0">
              <a:lnSpc>
                <a:spcPct val="150000"/>
              </a:lnSpc>
              <a:spcBef>
                <a:spcPts val="0"/>
              </a:spcBef>
              <a:spcAft>
                <a:spcPts val="800"/>
              </a:spcAft>
              <a:buNone/>
            </a:pPr>
            <a:r>
              <a:rPr lang="en-IN" b="1" dirty="0">
                <a:solidFill>
                  <a:srgbClr val="000000"/>
                </a:solidFill>
                <a:effectLst/>
                <a:latin typeface="+mj-lt"/>
                <a:ea typeface="Calibri" panose="020F0502020204030204" pitchFamily="34" charset="0"/>
                <a:cs typeface="Calibri" panose="020F0502020204030204" pitchFamily="34" charset="0"/>
              </a:rPr>
              <a:t>Note  about *, **</a:t>
            </a:r>
            <a:endParaRPr lang="en-US" dirty="0">
              <a:effectLst/>
              <a:latin typeface="+mj-lt"/>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buFont typeface="Wingdings" panose="05000000000000000000" pitchFamily="2" charset="2"/>
              <a:buChar char="q"/>
            </a:pPr>
            <a:r>
              <a:rPr lang="en-IN" dirty="0">
                <a:solidFill>
                  <a:srgbClr val="000000"/>
                </a:solidFill>
                <a:effectLst/>
                <a:latin typeface="Calibri" panose="020F0502020204030204" pitchFamily="34" charset="0"/>
                <a:ea typeface="Times New Roman" panose="02020603050405020304" pitchFamily="18" charset="0"/>
              </a:rPr>
              <a:t>* When start index is missing it will start from either first character or from last. It depends on step sign (positive or negative).</a:t>
            </a:r>
            <a:endParaRPr lang="en-US" dirty="0">
              <a:effectLst/>
              <a:latin typeface="Times New Roman" panose="02020603050405020304" pitchFamily="18" charset="0"/>
              <a:ea typeface="Times New Roman" panose="02020603050405020304" pitchFamily="18" charset="0"/>
            </a:endParaRPr>
          </a:p>
          <a:p>
            <a:pPr marR="0" lvl="0" algn="just">
              <a:lnSpc>
                <a:spcPct val="150000"/>
              </a:lnSpc>
              <a:spcBef>
                <a:spcPts val="0"/>
              </a:spcBef>
              <a:spcAft>
                <a:spcPts val="0"/>
              </a:spcAft>
              <a:buFont typeface="Wingdings" panose="05000000000000000000" pitchFamily="2" charset="2"/>
              <a:buChar char="q"/>
            </a:pPr>
            <a:r>
              <a:rPr lang="en-IN" dirty="0">
                <a:solidFill>
                  <a:srgbClr val="000000"/>
                </a:solidFill>
                <a:effectLst/>
                <a:latin typeface="Calibri" panose="020F0502020204030204" pitchFamily="34" charset="0"/>
                <a:ea typeface="Times New Roman" panose="02020603050405020304" pitchFamily="18" charset="0"/>
              </a:rPr>
              <a:t>* When end index is missing it will execute till last character or first character. It depends on step sign (positive or negative).</a:t>
            </a:r>
            <a:endParaRPr lang="en-US" dirty="0">
              <a:effectLst/>
              <a:latin typeface="Times New Roman" panose="02020603050405020304" pitchFamily="18" charset="0"/>
              <a:ea typeface="Times New Roman" panose="02020603050405020304" pitchFamily="18" charset="0"/>
            </a:endParaRPr>
          </a:p>
          <a:p>
            <a:pPr marR="0" lvl="0" algn="just">
              <a:lnSpc>
                <a:spcPct val="150000"/>
              </a:lnSpc>
              <a:spcBef>
                <a:spcPts val="0"/>
              </a:spcBef>
              <a:spcAft>
                <a:spcPts val="0"/>
              </a:spcAft>
              <a:buFont typeface="Wingdings" panose="05000000000000000000" pitchFamily="2" charset="2"/>
              <a:buChar char="q"/>
            </a:pPr>
            <a:r>
              <a:rPr lang="en-IN" dirty="0">
                <a:solidFill>
                  <a:srgbClr val="000000"/>
                </a:solidFill>
                <a:effectLst/>
                <a:latin typeface="Calibri" panose="020F0502020204030204" pitchFamily="34" charset="0"/>
                <a:ea typeface="Times New Roman" panose="02020603050405020304" pitchFamily="18" charset="0"/>
              </a:rPr>
              <a:t>* When we take negative steps it will scan from start to end in opposite direction.</a:t>
            </a:r>
            <a:endParaRPr lang="en-US" dirty="0">
              <a:effectLst/>
              <a:latin typeface="Times New Roman" panose="02020603050405020304" pitchFamily="18" charset="0"/>
              <a:ea typeface="Times New Roman" panose="02020603050405020304" pitchFamily="18" charset="0"/>
            </a:endParaRPr>
          </a:p>
          <a:p>
            <a:pPr marR="0" lvl="0" algn="just">
              <a:lnSpc>
                <a:spcPct val="150000"/>
              </a:lnSpc>
              <a:spcBef>
                <a:spcPts val="0"/>
              </a:spcBef>
              <a:spcAft>
                <a:spcPts val="0"/>
              </a:spcAft>
              <a:buFont typeface="Wingdings" panose="05000000000000000000" pitchFamily="2" charset="2"/>
              <a:buChar char="q"/>
            </a:pPr>
            <a:r>
              <a:rPr lang="en-IN" dirty="0">
                <a:solidFill>
                  <a:srgbClr val="000000"/>
                </a:solidFill>
                <a:effectLst/>
                <a:latin typeface="Calibri" panose="020F0502020204030204" pitchFamily="34" charset="0"/>
                <a:ea typeface="Times New Roman" panose="02020603050405020304" pitchFamily="18" charset="0"/>
              </a:rPr>
              <a:t>** In the case of step is positive or negative the slicing will be done as below given algorithm.</a:t>
            </a:r>
            <a:endParaRPr lang="en-US" dirty="0">
              <a:effectLst/>
              <a:latin typeface="Times New Roman" panose="02020603050405020304" pitchFamily="18" charset="0"/>
              <a:ea typeface="Times New Roman" panose="02020603050405020304" pitchFamily="18" charset="0"/>
            </a:endParaRPr>
          </a:p>
          <a:p>
            <a:pPr marL="0" indent="0">
              <a:buNone/>
            </a:pPr>
            <a:endParaRPr lang="en-US" dirty="0">
              <a:solidFill>
                <a:schemeClr val="tx1"/>
              </a:solidFill>
              <a:latin typeface="+mj-lt"/>
            </a:endParaRPr>
          </a:p>
        </p:txBody>
      </p:sp>
    </p:spTree>
    <p:extLst>
      <p:ext uri="{BB962C8B-B14F-4D97-AF65-F5344CB8AC3E}">
        <p14:creationId xmlns:p14="http://schemas.microsoft.com/office/powerpoint/2010/main" val="271927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Comparison</a:t>
            </a:r>
          </a:p>
        </p:txBody>
      </p:sp>
      <p:pic>
        <p:nvPicPr>
          <p:cNvPr id="4" name="Content Placeholder 3">
            <a:extLst>
              <a:ext uri="{FF2B5EF4-FFF2-40B4-BE49-F238E27FC236}">
                <a16:creationId xmlns:a16="http://schemas.microsoft.com/office/drawing/2014/main" id="{30608998-6277-448C-97D6-A7FCB63C0F15}"/>
              </a:ext>
            </a:extLst>
          </p:cNvPr>
          <p:cNvPicPr>
            <a:picLocks noGrp="1" noChangeAspect="1"/>
          </p:cNvPicPr>
          <p:nvPr>
            <p:ph idx="1"/>
          </p:nvPr>
        </p:nvPicPr>
        <p:blipFill>
          <a:blip r:embed="rId3"/>
          <a:stretch>
            <a:fillRect/>
          </a:stretch>
        </p:blipFill>
        <p:spPr>
          <a:xfrm>
            <a:off x="871237" y="1143000"/>
            <a:ext cx="9720563" cy="5192744"/>
          </a:xfrm>
        </p:spPr>
      </p:pic>
    </p:spTree>
    <p:extLst>
      <p:ext uri="{BB962C8B-B14F-4D97-AF65-F5344CB8AC3E}">
        <p14:creationId xmlns:p14="http://schemas.microsoft.com/office/powerpoint/2010/main" val="3222633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Updation in String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a:buFont typeface="Wingdings" panose="05000000000000000000" pitchFamily="2" charset="2"/>
              <a:buChar char="q"/>
            </a:pPr>
            <a:r>
              <a:rPr lang="en-IN" sz="2000" dirty="0">
                <a:solidFill>
                  <a:srgbClr val="000000"/>
                </a:solidFill>
                <a:effectLst/>
                <a:latin typeface="+mj-lt"/>
                <a:ea typeface="Calibri" panose="020F0502020204030204" pitchFamily="34" charset="0"/>
              </a:rPr>
              <a:t>Strings in python are Immutable(un-changeable) sequences, which means it does not support new element assignment using indexes.</a:t>
            </a:r>
          </a:p>
          <a:p>
            <a:pPr>
              <a:buFont typeface="Wingdings" panose="05000000000000000000" pitchFamily="2" charset="2"/>
              <a:buChar char="q"/>
            </a:pPr>
            <a:endParaRPr lang="en-IN" sz="2000" dirty="0">
              <a:latin typeface="+mj-lt"/>
              <a:ea typeface="Times New Roman" panose="02020603050405020304" pitchFamily="18" charset="0"/>
              <a:cs typeface="Calibri" panose="020F0502020204030204" pitchFamily="34" charset="0"/>
            </a:endParaRPr>
          </a:p>
          <a:p>
            <a:pPr>
              <a:buFont typeface="Wingdings" panose="05000000000000000000" pitchFamily="2" charset="2"/>
              <a:buChar char="q"/>
            </a:pPr>
            <a:r>
              <a:rPr lang="en-IN" sz="2000" dirty="0">
                <a:effectLst/>
                <a:latin typeface="+mj-lt"/>
                <a:ea typeface="Times New Roman" panose="02020603050405020304" pitchFamily="18" charset="0"/>
                <a:cs typeface="Calibri" panose="020F0502020204030204" pitchFamily="34" charset="0"/>
              </a:rPr>
              <a:t>Lets try to understand this concept with the help of an example</a:t>
            </a:r>
          </a:p>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pic>
        <p:nvPicPr>
          <p:cNvPr id="5" name="Picture 4">
            <a:extLst>
              <a:ext uri="{FF2B5EF4-FFF2-40B4-BE49-F238E27FC236}">
                <a16:creationId xmlns:a16="http://schemas.microsoft.com/office/drawing/2014/main" id="{9C5E89BF-5B0A-4A87-A97B-139061C5ECAC}"/>
              </a:ext>
            </a:extLst>
          </p:cNvPr>
          <p:cNvPicPr/>
          <p:nvPr/>
        </p:nvPicPr>
        <p:blipFill>
          <a:blip r:embed="rId3"/>
          <a:stretch>
            <a:fillRect/>
          </a:stretch>
        </p:blipFill>
        <p:spPr>
          <a:xfrm>
            <a:off x="2209800" y="2590800"/>
            <a:ext cx="7067867" cy="2743200"/>
          </a:xfrm>
          <a:prstGeom prst="rect">
            <a:avLst/>
          </a:prstGeom>
        </p:spPr>
      </p:pic>
      <p:sp>
        <p:nvSpPr>
          <p:cNvPr id="3" name="Rectangle: Rounded Corners 2">
            <a:extLst>
              <a:ext uri="{FF2B5EF4-FFF2-40B4-BE49-F238E27FC236}">
                <a16:creationId xmlns:a16="http://schemas.microsoft.com/office/drawing/2014/main" id="{EF1CE008-5CC9-46FD-8395-179CC12FA133}"/>
              </a:ext>
            </a:extLst>
          </p:cNvPr>
          <p:cNvSpPr/>
          <p:nvPr/>
        </p:nvSpPr>
        <p:spPr bwMode="auto">
          <a:xfrm>
            <a:off x="433137" y="5486400"/>
            <a:ext cx="11530263" cy="53480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91440" bIns="45720" numCol="1" rtlCol="0" anchor="t" anchorCtr="0" compatLnSpc="1">
            <a:prstTxWarp prst="textNoShape">
              <a:avLst/>
            </a:prstTxWarp>
          </a:bodyPr>
          <a:lstStyle/>
          <a:p>
            <a:pPr marL="0" marR="0" indent="0" algn="just" defTabSz="914400" rtl="0" eaLnBrk="1" fontAlgn="base" latinLnBrk="0" hangingPunct="1">
              <a:lnSpc>
                <a:spcPct val="80000"/>
              </a:lnSpc>
              <a:spcBef>
                <a:spcPct val="20000"/>
              </a:spcBef>
              <a:spcAft>
                <a:spcPct val="0"/>
              </a:spcAft>
              <a:buClr>
                <a:schemeClr val="tx2"/>
              </a:buClr>
              <a:buSzTx/>
              <a:buFontTx/>
              <a:buNone/>
              <a:tabLst/>
            </a:pPr>
            <a:r>
              <a:rPr lang="en-IN" sz="2000" dirty="0">
                <a:solidFill>
                  <a:srgbClr val="000000"/>
                </a:solidFill>
                <a:effectLst/>
                <a:latin typeface="+mj-lt"/>
                <a:ea typeface="Calibri" panose="020F0502020204030204" pitchFamily="34" charset="0"/>
              </a:rPr>
              <a:t> In the above example string does not allow assigning a new element, because item assignment does  </a:t>
            </a:r>
          </a:p>
          <a:p>
            <a:pPr marL="0" marR="0" indent="0" algn="just" defTabSz="914400" rtl="0" eaLnBrk="1" fontAlgn="base" latinLnBrk="0" hangingPunct="1">
              <a:lnSpc>
                <a:spcPct val="80000"/>
              </a:lnSpc>
              <a:spcBef>
                <a:spcPct val="20000"/>
              </a:spcBef>
              <a:spcAft>
                <a:spcPct val="0"/>
              </a:spcAft>
              <a:buClr>
                <a:schemeClr val="tx2"/>
              </a:buClr>
              <a:buSzTx/>
              <a:buFontTx/>
              <a:buNone/>
              <a:tabLst/>
            </a:pPr>
            <a:r>
              <a:rPr lang="en-IN" sz="2000" dirty="0">
                <a:solidFill>
                  <a:srgbClr val="000000"/>
                </a:solidFill>
                <a:latin typeface="+mj-lt"/>
                <a:ea typeface="Calibri" panose="020F0502020204030204" pitchFamily="34" charset="0"/>
              </a:rPr>
              <a:t> </a:t>
            </a:r>
            <a:r>
              <a:rPr lang="en-IN" sz="2000" dirty="0">
                <a:solidFill>
                  <a:srgbClr val="000000"/>
                </a:solidFill>
                <a:effectLst/>
                <a:latin typeface="+mj-lt"/>
                <a:ea typeface="Calibri" panose="020F0502020204030204" pitchFamily="34" charset="0"/>
              </a:rPr>
              <a:t>not support by string.</a:t>
            </a:r>
            <a:endParaRPr kumimoji="0" lang="en-US"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4002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457200" indent="-457200">
              <a:buFont typeface="+mj-lt"/>
              <a:buAutoNum type="arabicPeriod"/>
            </a:pPr>
            <a:r>
              <a:rPr lang="en-US" dirty="0">
                <a:solidFill>
                  <a:schemeClr val="tx1"/>
                </a:solidFill>
                <a:latin typeface="+mj-lt"/>
              </a:rPr>
              <a:t>What will be the output of the following code snippets?</a:t>
            </a:r>
          </a:p>
          <a:p>
            <a:pPr marL="0" indent="0">
              <a:buNone/>
            </a:pPr>
            <a:r>
              <a:rPr lang="en-US" dirty="0">
                <a:solidFill>
                  <a:schemeClr val="tx1"/>
                </a:solidFill>
                <a:latin typeface="+mj-lt"/>
              </a:rPr>
              <a:t> </a:t>
            </a:r>
          </a:p>
          <a:p>
            <a:pPr marL="0" indent="0">
              <a:buNone/>
            </a:pPr>
            <a:endParaRPr lang="en-US" dirty="0">
              <a:solidFill>
                <a:schemeClr val="tx1"/>
              </a:solidFill>
              <a:latin typeface="+mj-lt"/>
            </a:endParaRPr>
          </a:p>
        </p:txBody>
      </p:sp>
      <p:pic>
        <p:nvPicPr>
          <p:cNvPr id="5" name="Picture 4">
            <a:extLst>
              <a:ext uri="{FF2B5EF4-FFF2-40B4-BE49-F238E27FC236}">
                <a16:creationId xmlns:a16="http://schemas.microsoft.com/office/drawing/2014/main" id="{694D2B41-16B5-483D-BF98-E03C0853784E}"/>
              </a:ext>
            </a:extLst>
          </p:cNvPr>
          <p:cNvPicPr/>
          <p:nvPr/>
        </p:nvPicPr>
        <p:blipFill>
          <a:blip r:embed="rId3"/>
          <a:stretch>
            <a:fillRect/>
          </a:stretch>
        </p:blipFill>
        <p:spPr>
          <a:xfrm>
            <a:off x="1220969" y="1587789"/>
            <a:ext cx="5215045" cy="1938336"/>
          </a:xfrm>
          <a:prstGeom prst="rect">
            <a:avLst/>
          </a:prstGeom>
        </p:spPr>
      </p:pic>
      <p:sp>
        <p:nvSpPr>
          <p:cNvPr id="8" name="TextBox 7">
            <a:extLst>
              <a:ext uri="{FF2B5EF4-FFF2-40B4-BE49-F238E27FC236}">
                <a16:creationId xmlns:a16="http://schemas.microsoft.com/office/drawing/2014/main" id="{1D0F9498-6937-414F-AB60-15B144335376}"/>
              </a:ext>
            </a:extLst>
          </p:cNvPr>
          <p:cNvSpPr txBox="1"/>
          <p:nvPr/>
        </p:nvSpPr>
        <p:spPr>
          <a:xfrm>
            <a:off x="1600200" y="3792824"/>
            <a:ext cx="6016840" cy="2031325"/>
          </a:xfrm>
          <a:prstGeom prst="rect">
            <a:avLst/>
          </a:prstGeom>
          <a:noFill/>
        </p:spPr>
        <p:txBody>
          <a:bodyPr wrap="square">
            <a:spAutoFit/>
          </a:bodyPr>
          <a:lstStyle/>
          <a:p>
            <a:pPr marL="342900" indent="-342900">
              <a:buFont typeface="+mj-lt"/>
              <a:buAutoNum type="alphaUcPeriod"/>
            </a:pPr>
            <a:r>
              <a:rPr lang="en-US" dirty="0">
                <a:latin typeface="+mj-lt"/>
              </a:rPr>
              <a:t>come to </a:t>
            </a:r>
            <a:r>
              <a:rPr lang="en-US" dirty="0" err="1">
                <a:latin typeface="+mj-lt"/>
              </a:rPr>
              <a:t>Myso</a:t>
            </a:r>
            <a:endParaRPr lang="en-US" dirty="0">
              <a:latin typeface="+mj-lt"/>
            </a:endParaRPr>
          </a:p>
          <a:p>
            <a:pPr marL="342900" indent="-342900">
              <a:buFont typeface="+mj-lt"/>
              <a:buAutoNum type="alphaUcPeriod"/>
            </a:pPr>
            <a:endParaRPr lang="en-US" dirty="0">
              <a:latin typeface="+mj-lt"/>
            </a:endParaRPr>
          </a:p>
          <a:p>
            <a:pPr marL="342900" indent="-342900">
              <a:buFont typeface="+mj-lt"/>
              <a:buAutoNum type="alphaUcPeriod"/>
            </a:pPr>
            <a:r>
              <a:rPr lang="en-US" dirty="0">
                <a:latin typeface="+mj-lt"/>
              </a:rPr>
              <a:t>come to </a:t>
            </a:r>
            <a:r>
              <a:rPr lang="en-US" dirty="0" err="1">
                <a:latin typeface="+mj-lt"/>
              </a:rPr>
              <a:t>Mys</a:t>
            </a:r>
            <a:endParaRPr lang="en-US" dirty="0">
              <a:latin typeface="+mj-lt"/>
            </a:endParaRPr>
          </a:p>
          <a:p>
            <a:pPr marL="342900" indent="-342900">
              <a:buFont typeface="+mj-lt"/>
              <a:buAutoNum type="alphaUcPeriod"/>
            </a:pPr>
            <a:endParaRPr lang="en-US" dirty="0">
              <a:latin typeface="+mj-lt"/>
            </a:endParaRPr>
          </a:p>
          <a:p>
            <a:pPr marL="342900" indent="-342900">
              <a:buFont typeface="+mj-lt"/>
              <a:buAutoNum type="alphaUcPeriod"/>
            </a:pPr>
            <a:r>
              <a:rPr lang="en-US" dirty="0" err="1">
                <a:latin typeface="+mj-lt"/>
              </a:rPr>
              <a:t>lcome</a:t>
            </a:r>
            <a:r>
              <a:rPr lang="en-US" dirty="0">
                <a:latin typeface="+mj-lt"/>
              </a:rPr>
              <a:t> to </a:t>
            </a:r>
            <a:r>
              <a:rPr lang="en-US" dirty="0" err="1">
                <a:latin typeface="+mj-lt"/>
              </a:rPr>
              <a:t>Mys</a:t>
            </a:r>
            <a:r>
              <a:rPr lang="en-US" dirty="0">
                <a:latin typeface="+mj-lt"/>
              </a:rPr>
              <a:t>\</a:t>
            </a:r>
          </a:p>
          <a:p>
            <a:pPr marL="342900" indent="-342900">
              <a:buFont typeface="+mj-lt"/>
              <a:buAutoNum type="alphaUcPeriod"/>
            </a:pPr>
            <a:endParaRPr lang="en-US" dirty="0">
              <a:latin typeface="+mj-lt"/>
            </a:endParaRPr>
          </a:p>
          <a:p>
            <a:pPr marL="342900" indent="-342900">
              <a:buFont typeface="+mj-lt"/>
              <a:buAutoNum type="alphaUcPeriod"/>
            </a:pPr>
            <a:r>
              <a:rPr lang="en-US" dirty="0" err="1">
                <a:latin typeface="+mj-lt"/>
              </a:rPr>
              <a:t>lcome</a:t>
            </a:r>
            <a:r>
              <a:rPr lang="en-US" dirty="0">
                <a:latin typeface="+mj-lt"/>
              </a:rPr>
              <a:t> to </a:t>
            </a:r>
            <a:r>
              <a:rPr lang="en-US" dirty="0" err="1">
                <a:latin typeface="+mj-lt"/>
              </a:rPr>
              <a:t>Myso</a:t>
            </a:r>
            <a:endParaRPr lang="en-US" dirty="0">
              <a:latin typeface="+mj-lt"/>
            </a:endParaRPr>
          </a:p>
        </p:txBody>
      </p:sp>
      <p:sp>
        <p:nvSpPr>
          <p:cNvPr id="10" name="Arrow: Right 9">
            <a:extLst>
              <a:ext uri="{FF2B5EF4-FFF2-40B4-BE49-F238E27FC236}">
                <a16:creationId xmlns:a16="http://schemas.microsoft.com/office/drawing/2014/main" id="{0CE613E6-AABA-B943-AC2B-05689E98F6D3}"/>
              </a:ext>
            </a:extLst>
          </p:cNvPr>
          <p:cNvSpPr/>
          <p:nvPr/>
        </p:nvSpPr>
        <p:spPr bwMode="auto">
          <a:xfrm rot="10800000">
            <a:off x="3505200" y="4215347"/>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dirty="0">
              <a:ln>
                <a:noFill/>
              </a:ln>
              <a:solidFill>
                <a:schemeClr val="tx1"/>
              </a:solidFill>
              <a:effectLst/>
              <a:latin typeface="Courier New" pitchFamily="49" charset="0"/>
            </a:endParaRPr>
          </a:p>
        </p:txBody>
      </p:sp>
    </p:spTree>
    <p:extLst>
      <p:ext uri="{BB962C8B-B14F-4D97-AF65-F5344CB8AC3E}">
        <p14:creationId xmlns:p14="http://schemas.microsoft.com/office/powerpoint/2010/main" val="408418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1000"/>
                                        <p:tgtEl>
                                          <p:spTgt spid="8">
                                            <p:txEl>
                                              <p:pRg st="4" end="4"/>
                                            </p:txEl>
                                          </p:spTgt>
                                        </p:tgtEl>
                                      </p:cBhvr>
                                    </p:animEffect>
                                    <p:anim calcmode="lin" valueType="num">
                                      <p:cBhvr>
                                        <p:cTn id="2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1000"/>
                                        <p:tgtEl>
                                          <p:spTgt spid="8">
                                            <p:txEl>
                                              <p:pRg st="6" end="6"/>
                                            </p:txEl>
                                          </p:spTgt>
                                        </p:tgtEl>
                                      </p:cBhvr>
                                    </p:animEffect>
                                    <p:anim calcmode="lin" valueType="num">
                                      <p:cBhvr>
                                        <p:cTn id="3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r>
              <a:rPr lang="en-US" dirty="0">
                <a:solidFill>
                  <a:schemeClr val="tx1"/>
                </a:solidFill>
                <a:latin typeface="+mj-lt"/>
              </a:rPr>
              <a:t>2. What will be the output of the following code Comparison?</a:t>
            </a:r>
          </a:p>
          <a:p>
            <a:pPr marL="0" indent="0">
              <a:buNone/>
            </a:pPr>
            <a:r>
              <a:rPr lang="en-US" dirty="0">
                <a:solidFill>
                  <a:schemeClr val="tx1"/>
                </a:solidFill>
                <a:latin typeface="+mj-lt"/>
              </a:rPr>
              <a:t>     </a:t>
            </a:r>
          </a:p>
          <a:p>
            <a:pPr marL="0" indent="0">
              <a:buNone/>
            </a:pPr>
            <a:endParaRPr lang="en-US" dirty="0">
              <a:solidFill>
                <a:schemeClr val="tx1"/>
              </a:solidFill>
              <a:latin typeface="+mj-lt"/>
            </a:endParaRPr>
          </a:p>
        </p:txBody>
      </p:sp>
      <p:pic>
        <p:nvPicPr>
          <p:cNvPr id="8" name="Picture 7">
            <a:extLst>
              <a:ext uri="{FF2B5EF4-FFF2-40B4-BE49-F238E27FC236}">
                <a16:creationId xmlns:a16="http://schemas.microsoft.com/office/drawing/2014/main" id="{82304042-50FF-4F9D-8162-5CAA5397ABA1}"/>
              </a:ext>
            </a:extLst>
          </p:cNvPr>
          <p:cNvPicPr/>
          <p:nvPr/>
        </p:nvPicPr>
        <p:blipFill>
          <a:blip r:embed="rId3"/>
          <a:stretch>
            <a:fillRect/>
          </a:stretch>
        </p:blipFill>
        <p:spPr>
          <a:xfrm>
            <a:off x="2235446" y="2057400"/>
            <a:ext cx="5003554" cy="1143000"/>
          </a:xfrm>
          <a:prstGeom prst="rect">
            <a:avLst/>
          </a:prstGeom>
        </p:spPr>
      </p:pic>
      <p:sp>
        <p:nvSpPr>
          <p:cNvPr id="10" name="TextBox 9">
            <a:extLst>
              <a:ext uri="{FF2B5EF4-FFF2-40B4-BE49-F238E27FC236}">
                <a16:creationId xmlns:a16="http://schemas.microsoft.com/office/drawing/2014/main" id="{2FEFB47C-5A4B-486F-BC14-AC5B85FB41E6}"/>
              </a:ext>
            </a:extLst>
          </p:cNvPr>
          <p:cNvSpPr txBox="1"/>
          <p:nvPr/>
        </p:nvSpPr>
        <p:spPr>
          <a:xfrm>
            <a:off x="2905233" y="3455693"/>
            <a:ext cx="6098958" cy="1477328"/>
          </a:xfrm>
          <a:prstGeom prst="rect">
            <a:avLst/>
          </a:prstGeom>
          <a:noFill/>
        </p:spPr>
        <p:txBody>
          <a:bodyPr wrap="square">
            <a:spAutoFit/>
          </a:bodyPr>
          <a:lstStyle/>
          <a:p>
            <a:pPr marL="342900" indent="-342900">
              <a:buFont typeface="+mj-lt"/>
              <a:buAutoNum type="alphaUcPeriod"/>
            </a:pPr>
            <a:r>
              <a:rPr lang="en-US" dirty="0">
                <a:latin typeface="+mj-lt"/>
              </a:rPr>
              <a:t>True</a:t>
            </a:r>
          </a:p>
          <a:p>
            <a:r>
              <a:rPr lang="en-US" dirty="0">
                <a:latin typeface="+mj-lt"/>
              </a:rPr>
              <a:t>      False</a:t>
            </a:r>
          </a:p>
          <a:p>
            <a:endParaRPr lang="en-US" dirty="0">
              <a:latin typeface="+mj-lt"/>
            </a:endParaRPr>
          </a:p>
          <a:p>
            <a:r>
              <a:rPr lang="en-US" dirty="0">
                <a:latin typeface="+mj-lt"/>
              </a:rPr>
              <a:t>B.  False</a:t>
            </a:r>
          </a:p>
          <a:p>
            <a:r>
              <a:rPr lang="en-US" dirty="0">
                <a:latin typeface="+mj-lt"/>
              </a:rPr>
              <a:t>      False</a:t>
            </a:r>
          </a:p>
        </p:txBody>
      </p:sp>
      <p:sp>
        <p:nvSpPr>
          <p:cNvPr id="9" name="Arrow: Right 9">
            <a:extLst>
              <a:ext uri="{FF2B5EF4-FFF2-40B4-BE49-F238E27FC236}">
                <a16:creationId xmlns:a16="http://schemas.microsoft.com/office/drawing/2014/main" id="{82B58AE2-047C-1F4A-B02C-9D155E5FF186}"/>
              </a:ext>
            </a:extLst>
          </p:cNvPr>
          <p:cNvSpPr/>
          <p:nvPr/>
        </p:nvSpPr>
        <p:spPr bwMode="auto">
          <a:xfrm rot="10800000">
            <a:off x="4318123" y="4120711"/>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spTree>
    <p:extLst>
      <p:ext uri="{BB962C8B-B14F-4D97-AF65-F5344CB8AC3E}">
        <p14:creationId xmlns:p14="http://schemas.microsoft.com/office/powerpoint/2010/main" val="19128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1000"/>
                                        <p:tgtEl>
                                          <p:spTgt spid="10">
                                            <p:txEl>
                                              <p:pRg st="1" end="1"/>
                                            </p:txEl>
                                          </p:spTgt>
                                        </p:tgtEl>
                                      </p:cBhvr>
                                    </p:animEffect>
                                    <p:anim calcmode="lin" valueType="num">
                                      <p:cBhvr>
                                        <p:cTn id="2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1000"/>
                                        <p:tgtEl>
                                          <p:spTgt spid="10">
                                            <p:txEl>
                                              <p:pRg st="3" end="3"/>
                                            </p:txEl>
                                          </p:spTgt>
                                        </p:tgtEl>
                                      </p:cBhvr>
                                    </p:animEffect>
                                    <p:anim calcmode="lin" valueType="num">
                                      <p:cBhvr>
                                        <p:cTn id="2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animEffect transition="in" filter="fade">
                                      <p:cBhvr>
                                        <p:cTn id="29" dur="1000"/>
                                        <p:tgtEl>
                                          <p:spTgt spid="10">
                                            <p:txEl>
                                              <p:pRg st="4" end="4"/>
                                            </p:txEl>
                                          </p:spTgt>
                                        </p:tgtEl>
                                      </p:cBhvr>
                                    </p:animEffect>
                                    <p:anim calcmode="lin" valueType="num">
                                      <p:cBhvr>
                                        <p:cTn id="30"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r>
              <a:rPr lang="en-US" dirty="0">
                <a:solidFill>
                  <a:schemeClr val="tx1"/>
                </a:solidFill>
                <a:latin typeface="+mj-lt"/>
              </a:rPr>
              <a:t>3. What will be the output of the following code snippet?</a:t>
            </a:r>
          </a:p>
          <a:p>
            <a:pPr marL="0" indent="0">
              <a:buNone/>
            </a:pPr>
            <a:endParaRPr lang="en-US" dirty="0">
              <a:solidFill>
                <a:schemeClr val="tx1"/>
              </a:solidFill>
              <a:latin typeface="+mj-lt"/>
            </a:endParaRPr>
          </a:p>
        </p:txBody>
      </p:sp>
      <p:pic>
        <p:nvPicPr>
          <p:cNvPr id="5" name="Picture 4">
            <a:extLst>
              <a:ext uri="{FF2B5EF4-FFF2-40B4-BE49-F238E27FC236}">
                <a16:creationId xmlns:a16="http://schemas.microsoft.com/office/drawing/2014/main" id="{068C584D-F2FD-4C6B-9083-2278C3496591}"/>
              </a:ext>
            </a:extLst>
          </p:cNvPr>
          <p:cNvPicPr/>
          <p:nvPr/>
        </p:nvPicPr>
        <p:blipFill>
          <a:blip r:embed="rId3"/>
          <a:stretch>
            <a:fillRect/>
          </a:stretch>
        </p:blipFill>
        <p:spPr>
          <a:xfrm>
            <a:off x="1182117" y="1971853"/>
            <a:ext cx="4609084" cy="1176021"/>
          </a:xfrm>
          <a:prstGeom prst="rect">
            <a:avLst/>
          </a:prstGeom>
        </p:spPr>
      </p:pic>
      <p:sp>
        <p:nvSpPr>
          <p:cNvPr id="8" name="TextBox 7">
            <a:extLst>
              <a:ext uri="{FF2B5EF4-FFF2-40B4-BE49-F238E27FC236}">
                <a16:creationId xmlns:a16="http://schemas.microsoft.com/office/drawing/2014/main" id="{DF03656D-340C-49FA-B8BC-BA12D0831F06}"/>
              </a:ext>
            </a:extLst>
          </p:cNvPr>
          <p:cNvSpPr txBox="1"/>
          <p:nvPr/>
        </p:nvSpPr>
        <p:spPr>
          <a:xfrm>
            <a:off x="1676400" y="3710126"/>
            <a:ext cx="6548760" cy="2031325"/>
          </a:xfrm>
          <a:prstGeom prst="rect">
            <a:avLst/>
          </a:prstGeom>
          <a:noFill/>
        </p:spPr>
        <p:txBody>
          <a:bodyPr wrap="square">
            <a:spAutoFit/>
          </a:bodyPr>
          <a:lstStyle/>
          <a:p>
            <a:pPr marL="342900" indent="-342900">
              <a:buFont typeface="+mj-lt"/>
              <a:buAutoNum type="alphaUcPeriod"/>
            </a:pPr>
            <a:r>
              <a:rPr lang="es-ES" dirty="0">
                <a:latin typeface="+mj-lt"/>
              </a:rPr>
              <a:t>ES</a:t>
            </a:r>
          </a:p>
          <a:p>
            <a:pPr marL="342900" indent="-342900">
              <a:buFont typeface="+mj-lt"/>
              <a:buAutoNum type="alphaUcPeriod"/>
            </a:pPr>
            <a:endParaRPr lang="es-ES" dirty="0">
              <a:latin typeface="+mj-lt"/>
            </a:endParaRPr>
          </a:p>
          <a:p>
            <a:pPr marL="342900" indent="-342900">
              <a:buFont typeface="+mj-lt"/>
              <a:buAutoNum type="alphaUcPeriod"/>
            </a:pPr>
            <a:r>
              <a:rPr lang="es-ES" dirty="0">
                <a:latin typeface="+mj-lt"/>
              </a:rPr>
              <a:t>En</a:t>
            </a:r>
          </a:p>
          <a:p>
            <a:pPr marL="342900" indent="-342900">
              <a:buFont typeface="+mj-lt"/>
              <a:buAutoNum type="alphaUcPeriod"/>
            </a:pPr>
            <a:endParaRPr lang="es-ES" dirty="0">
              <a:latin typeface="+mj-lt"/>
            </a:endParaRPr>
          </a:p>
          <a:p>
            <a:pPr marL="342900" indent="-342900">
              <a:buFont typeface="+mj-lt"/>
              <a:buAutoNum type="alphaUcPeriod"/>
            </a:pPr>
            <a:r>
              <a:rPr lang="es-ES" dirty="0">
                <a:latin typeface="+mj-lt"/>
              </a:rPr>
              <a:t>ES En</a:t>
            </a:r>
          </a:p>
          <a:p>
            <a:pPr marL="342900" indent="-342900">
              <a:buFont typeface="+mj-lt"/>
              <a:buAutoNum type="alphaUcPeriod"/>
            </a:pPr>
            <a:endParaRPr lang="es-ES" dirty="0">
              <a:latin typeface="+mj-lt"/>
            </a:endParaRPr>
          </a:p>
          <a:p>
            <a:pPr marL="342900" indent="-342900">
              <a:buFont typeface="+mj-lt"/>
              <a:buAutoNum type="alphaUcPeriod"/>
            </a:pPr>
            <a:r>
              <a:rPr lang="es-ES" dirty="0" err="1">
                <a:latin typeface="+mj-lt"/>
              </a:rPr>
              <a:t>ESEn</a:t>
            </a:r>
            <a:endParaRPr lang="es-ES" dirty="0">
              <a:latin typeface="+mj-lt"/>
            </a:endParaRPr>
          </a:p>
        </p:txBody>
      </p:sp>
      <p:sp>
        <p:nvSpPr>
          <p:cNvPr id="10" name="Arrow: Right 9">
            <a:extLst>
              <a:ext uri="{FF2B5EF4-FFF2-40B4-BE49-F238E27FC236}">
                <a16:creationId xmlns:a16="http://schemas.microsoft.com/office/drawing/2014/main" id="{D808882D-4C6D-A844-92E1-1013AF9AA1B2}"/>
              </a:ext>
            </a:extLst>
          </p:cNvPr>
          <p:cNvSpPr/>
          <p:nvPr/>
        </p:nvSpPr>
        <p:spPr bwMode="auto">
          <a:xfrm rot="10800000">
            <a:off x="2906142" y="4723311"/>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spTree>
    <p:extLst>
      <p:ext uri="{BB962C8B-B14F-4D97-AF65-F5344CB8AC3E}">
        <p14:creationId xmlns:p14="http://schemas.microsoft.com/office/powerpoint/2010/main" val="80173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1000"/>
                                        <p:tgtEl>
                                          <p:spTgt spid="8">
                                            <p:txEl>
                                              <p:pRg st="4" end="4"/>
                                            </p:txEl>
                                          </p:spTgt>
                                        </p:tgtEl>
                                      </p:cBhvr>
                                    </p:animEffect>
                                    <p:anim calcmode="lin" valueType="num">
                                      <p:cBhvr>
                                        <p:cTn id="2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1000"/>
                                        <p:tgtEl>
                                          <p:spTgt spid="8">
                                            <p:txEl>
                                              <p:pRg st="6" end="6"/>
                                            </p:txEl>
                                          </p:spTgt>
                                        </p:tgtEl>
                                      </p:cBhvr>
                                    </p:animEffect>
                                    <p:anim calcmode="lin" valueType="num">
                                      <p:cBhvr>
                                        <p:cTn id="3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r>
              <a:rPr lang="en-US" dirty="0">
                <a:solidFill>
                  <a:schemeClr val="tx1"/>
                </a:solidFill>
                <a:latin typeface="+mj-lt"/>
              </a:rPr>
              <a:t>4. What will be the output of the following code snippet?</a:t>
            </a:r>
          </a:p>
          <a:p>
            <a:pPr marL="0" indent="0">
              <a:buNone/>
            </a:pPr>
            <a:endParaRPr lang="en-US" dirty="0">
              <a:solidFill>
                <a:schemeClr val="tx1"/>
              </a:solidFill>
              <a:latin typeface="+mj-lt"/>
            </a:endParaRPr>
          </a:p>
        </p:txBody>
      </p:sp>
      <p:sp>
        <p:nvSpPr>
          <p:cNvPr id="9" name="Arrow: Right 9">
            <a:extLst>
              <a:ext uri="{FF2B5EF4-FFF2-40B4-BE49-F238E27FC236}">
                <a16:creationId xmlns:a16="http://schemas.microsoft.com/office/drawing/2014/main" id="{18EB7722-83E7-46E1-8252-95014C5B1D19}"/>
              </a:ext>
            </a:extLst>
          </p:cNvPr>
          <p:cNvSpPr/>
          <p:nvPr/>
        </p:nvSpPr>
        <p:spPr bwMode="auto">
          <a:xfrm rot="10800000">
            <a:off x="4267200" y="4305299"/>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pic>
        <p:nvPicPr>
          <p:cNvPr id="10" name="Picture 9">
            <a:extLst>
              <a:ext uri="{FF2B5EF4-FFF2-40B4-BE49-F238E27FC236}">
                <a16:creationId xmlns:a16="http://schemas.microsoft.com/office/drawing/2014/main" id="{B7F4BBEA-2A55-4237-B3AF-6DE4B12BED36}"/>
              </a:ext>
            </a:extLst>
          </p:cNvPr>
          <p:cNvPicPr/>
          <p:nvPr/>
        </p:nvPicPr>
        <p:blipFill>
          <a:blip r:embed="rId3"/>
          <a:stretch>
            <a:fillRect/>
          </a:stretch>
        </p:blipFill>
        <p:spPr>
          <a:xfrm>
            <a:off x="1828801" y="1845983"/>
            <a:ext cx="6019799" cy="1583017"/>
          </a:xfrm>
          <a:prstGeom prst="rect">
            <a:avLst/>
          </a:prstGeom>
        </p:spPr>
      </p:pic>
      <p:sp>
        <p:nvSpPr>
          <p:cNvPr id="14" name="TextBox 13">
            <a:extLst>
              <a:ext uri="{FF2B5EF4-FFF2-40B4-BE49-F238E27FC236}">
                <a16:creationId xmlns:a16="http://schemas.microsoft.com/office/drawing/2014/main" id="{6510A8D0-7598-4BE0-944F-88A99DC4BCDB}"/>
              </a:ext>
            </a:extLst>
          </p:cNvPr>
          <p:cNvSpPr txBox="1"/>
          <p:nvPr/>
        </p:nvSpPr>
        <p:spPr>
          <a:xfrm>
            <a:off x="1828801" y="3810040"/>
            <a:ext cx="2362198" cy="1200329"/>
          </a:xfrm>
          <a:prstGeom prst="rect">
            <a:avLst/>
          </a:prstGeom>
          <a:noFill/>
        </p:spPr>
        <p:txBody>
          <a:bodyPr wrap="square">
            <a:spAutoFit/>
          </a:bodyPr>
          <a:lstStyle/>
          <a:p>
            <a:pPr marL="342900" indent="-342900">
              <a:buFont typeface="+mj-lt"/>
              <a:buAutoNum type="alphaUcPeriod"/>
            </a:pPr>
            <a:r>
              <a:rPr lang="en-US" dirty="0" err="1">
                <a:latin typeface="+mj-lt"/>
              </a:rPr>
              <a:t>hellohowa</a:t>
            </a:r>
            <a:endParaRPr lang="en-US" dirty="0">
              <a:latin typeface="+mj-lt"/>
            </a:endParaRPr>
          </a:p>
          <a:p>
            <a:pPr marL="342900" indent="-342900">
              <a:buFont typeface="+mj-lt"/>
              <a:buAutoNum type="alphaUcPeriod"/>
            </a:pPr>
            <a:r>
              <a:rPr lang="en-US" dirty="0" err="1">
                <a:latin typeface="+mj-lt"/>
              </a:rPr>
              <a:t>hellohowaaaaa</a:t>
            </a:r>
            <a:endParaRPr lang="en-US" dirty="0">
              <a:latin typeface="+mj-lt"/>
            </a:endParaRPr>
          </a:p>
          <a:p>
            <a:pPr marL="342900" indent="-342900">
              <a:buFont typeface="+mj-lt"/>
              <a:buAutoNum type="alphaUcPeriod"/>
            </a:pPr>
            <a:r>
              <a:rPr lang="en-US" dirty="0" err="1">
                <a:latin typeface="+mj-lt"/>
              </a:rPr>
              <a:t>hellohowaaaaaaa</a:t>
            </a:r>
            <a:endParaRPr lang="en-US" dirty="0">
              <a:latin typeface="+mj-lt"/>
            </a:endParaRPr>
          </a:p>
          <a:p>
            <a:pPr marL="342900" indent="-342900">
              <a:buFont typeface="+mj-lt"/>
              <a:buAutoNum type="alphaUcPeriod"/>
            </a:pPr>
            <a:r>
              <a:rPr lang="en-US" dirty="0">
                <a:latin typeface="+mj-lt"/>
              </a:rPr>
              <a:t>Error</a:t>
            </a:r>
          </a:p>
        </p:txBody>
      </p:sp>
    </p:spTree>
    <p:extLst>
      <p:ext uri="{BB962C8B-B14F-4D97-AF65-F5344CB8AC3E}">
        <p14:creationId xmlns:p14="http://schemas.microsoft.com/office/powerpoint/2010/main" val="340584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1000"/>
                                        <p:tgtEl>
                                          <p:spTgt spid="14">
                                            <p:txEl>
                                              <p:pRg st="0" end="0"/>
                                            </p:txEl>
                                          </p:spTgt>
                                        </p:tgtEl>
                                      </p:cBhvr>
                                    </p:animEffect>
                                    <p:anim calcmode="lin" valueType="num">
                                      <p:cBhvr>
                                        <p:cTn id="15"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1000"/>
                                        <p:tgtEl>
                                          <p:spTgt spid="14">
                                            <p:txEl>
                                              <p:pRg st="1" end="1"/>
                                            </p:txEl>
                                          </p:spTgt>
                                        </p:tgtEl>
                                      </p:cBhvr>
                                    </p:animEffect>
                                    <p:anim calcmode="lin" valueType="num">
                                      <p:cBhvr>
                                        <p:cTn id="20"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1000"/>
                                        <p:tgtEl>
                                          <p:spTgt spid="14">
                                            <p:txEl>
                                              <p:pRg st="2" end="2"/>
                                            </p:txEl>
                                          </p:spTgt>
                                        </p:tgtEl>
                                      </p:cBhvr>
                                    </p:animEffect>
                                    <p:anim calcmode="lin" valueType="num">
                                      <p:cBhvr>
                                        <p:cTn id="25"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animEffect transition="in" filter="fade">
                                      <p:cBhvr>
                                        <p:cTn id="29" dur="1000"/>
                                        <p:tgtEl>
                                          <p:spTgt spid="14">
                                            <p:txEl>
                                              <p:pRg st="3" end="3"/>
                                            </p:txEl>
                                          </p:spTgt>
                                        </p:tgtEl>
                                      </p:cBhvr>
                                    </p:animEffect>
                                    <p:anim calcmode="lin" valueType="num">
                                      <p:cBhvr>
                                        <p:cTn id="30"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Deletion</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7" name="TextBox 6">
            <a:extLst>
              <a:ext uri="{FF2B5EF4-FFF2-40B4-BE49-F238E27FC236}">
                <a16:creationId xmlns:a16="http://schemas.microsoft.com/office/drawing/2014/main" id="{A244FBC0-CE7B-4118-BB74-29737FE2B9AF}"/>
              </a:ext>
            </a:extLst>
          </p:cNvPr>
          <p:cNvSpPr txBox="1"/>
          <p:nvPr/>
        </p:nvSpPr>
        <p:spPr>
          <a:xfrm>
            <a:off x="800100" y="1446320"/>
            <a:ext cx="10744200" cy="2523768"/>
          </a:xfrm>
          <a:prstGeom prst="rect">
            <a:avLst/>
          </a:prstGeom>
          <a:noFill/>
        </p:spPr>
        <p:txBody>
          <a:bodyPr wrap="square" rtlCol="0">
            <a:spAutoFit/>
          </a:bodyPr>
          <a:lstStyle/>
          <a:p>
            <a:pPr marL="285750" indent="-285750">
              <a:buFont typeface="Wingdings" panose="05000000000000000000" pitchFamily="2" charset="2"/>
              <a:buChar char="q"/>
            </a:pPr>
            <a:r>
              <a:rPr lang="en-IN" sz="1800" dirty="0">
                <a:solidFill>
                  <a:srgbClr val="000000"/>
                </a:solidFill>
                <a:effectLst/>
                <a:latin typeface="Calibri" panose="020F0502020204030204" pitchFamily="34" charset="0"/>
                <a:ea typeface="Calibri" panose="020F0502020204030204" pitchFamily="34" charset="0"/>
              </a:rPr>
              <a:t> </a:t>
            </a:r>
            <a:r>
              <a:rPr lang="en-IN" sz="2000" dirty="0">
                <a:solidFill>
                  <a:srgbClr val="000000"/>
                </a:solidFill>
                <a:effectLst/>
                <a:latin typeface="+mj-lt"/>
                <a:ea typeface="Calibri" panose="020F0502020204030204" pitchFamily="34" charset="0"/>
              </a:rPr>
              <a:t>In String, we can’t reassign the string characters but we can delete the complete string using </a:t>
            </a:r>
            <a:r>
              <a:rPr lang="en-IN" sz="2000" b="1" dirty="0">
                <a:solidFill>
                  <a:srgbClr val="000000"/>
                </a:solidFill>
                <a:effectLst/>
                <a:latin typeface="+mj-lt"/>
                <a:ea typeface="Calibri" panose="020F0502020204030204" pitchFamily="34" charset="0"/>
              </a:rPr>
              <a:t>del command.</a:t>
            </a:r>
          </a:p>
          <a:p>
            <a:endParaRPr lang="en-IN" sz="2000" b="1" dirty="0">
              <a:solidFill>
                <a:srgbClr val="000000"/>
              </a:solidFill>
              <a:latin typeface="+mj-lt"/>
              <a:ea typeface="Calibri" panose="020F0502020204030204" pitchFamily="34" charset="0"/>
            </a:endParaRPr>
          </a:p>
          <a:p>
            <a:pPr marL="285750" indent="-285750">
              <a:buFont typeface="Wingdings" panose="05000000000000000000" pitchFamily="2" charset="2"/>
              <a:buChar char="q"/>
            </a:pPr>
            <a:r>
              <a:rPr lang="en-IN" sz="2000" dirty="0">
                <a:solidFill>
                  <a:srgbClr val="000000"/>
                </a:solidFill>
                <a:effectLst/>
                <a:latin typeface="+mj-lt"/>
                <a:ea typeface="Calibri" panose="020F0502020204030204" pitchFamily="34" charset="0"/>
              </a:rPr>
              <a:t> </a:t>
            </a:r>
            <a:r>
              <a:rPr lang="en-IN" sz="2000" dirty="0">
                <a:solidFill>
                  <a:srgbClr val="000000"/>
                </a:solidFill>
                <a:latin typeface="+mj-lt"/>
                <a:ea typeface="Calibri" panose="020F0502020204030204" pitchFamily="34" charset="0"/>
              </a:rPr>
              <a:t>Lets try to understand this concept with the hep of an example</a:t>
            </a:r>
            <a:endParaRPr lang="en-IN" sz="2000" dirty="0">
              <a:solidFill>
                <a:srgbClr val="000000"/>
              </a:solidFill>
              <a:effectLst/>
              <a:latin typeface="+mj-lt"/>
              <a:ea typeface="Calibri" panose="020F0502020204030204" pitchFamily="34" charset="0"/>
            </a:endParaRPr>
          </a:p>
          <a:p>
            <a:pPr marL="285750" indent="-285750">
              <a:buFont typeface="Wingdings" panose="05000000000000000000" pitchFamily="2" charset="2"/>
              <a:buChar char="q"/>
            </a:pPr>
            <a:endParaRPr lang="en-IN" sz="2000" b="1" dirty="0">
              <a:solidFill>
                <a:srgbClr val="000000"/>
              </a:solidFill>
              <a:latin typeface="+mj-lt"/>
              <a:ea typeface="Calibri" panose="020F0502020204030204" pitchFamily="34" charset="0"/>
            </a:endParaRPr>
          </a:p>
          <a:p>
            <a:pPr marL="285750" indent="-285750">
              <a:buFont typeface="Wingdings" panose="05000000000000000000" pitchFamily="2" charset="2"/>
              <a:buChar char="q"/>
            </a:pPr>
            <a:endParaRPr lang="en-IN" sz="2000" b="1" dirty="0">
              <a:solidFill>
                <a:srgbClr val="000000"/>
              </a:solidFill>
              <a:effectLst/>
              <a:latin typeface="+mj-lt"/>
              <a:ea typeface="Calibri" panose="020F0502020204030204" pitchFamily="34" charset="0"/>
            </a:endParaRPr>
          </a:p>
          <a:p>
            <a:endParaRPr lang="en-IN" sz="2000" b="1" dirty="0">
              <a:solidFill>
                <a:srgbClr val="000000"/>
              </a:solidFill>
              <a:effectLst/>
              <a:latin typeface="+mj-lt"/>
              <a:ea typeface="Calibri" panose="020F0502020204030204" pitchFamily="34" charset="0"/>
            </a:endParaRPr>
          </a:p>
          <a:p>
            <a:endParaRPr lang="en-US" dirty="0"/>
          </a:p>
        </p:txBody>
      </p:sp>
      <p:pic>
        <p:nvPicPr>
          <p:cNvPr id="10" name="Picture 9">
            <a:extLst>
              <a:ext uri="{FF2B5EF4-FFF2-40B4-BE49-F238E27FC236}">
                <a16:creationId xmlns:a16="http://schemas.microsoft.com/office/drawing/2014/main" id="{FC64F27B-E1C0-49D1-9CC4-FA87A5B21B05}"/>
              </a:ext>
            </a:extLst>
          </p:cNvPr>
          <p:cNvPicPr/>
          <p:nvPr/>
        </p:nvPicPr>
        <p:blipFill>
          <a:blip r:embed="rId3"/>
          <a:stretch>
            <a:fillRect/>
          </a:stretch>
        </p:blipFill>
        <p:spPr>
          <a:xfrm>
            <a:off x="2019300" y="2887912"/>
            <a:ext cx="8153400" cy="2523768"/>
          </a:xfrm>
          <a:prstGeom prst="rect">
            <a:avLst/>
          </a:prstGeom>
        </p:spPr>
      </p:pic>
      <p:sp>
        <p:nvSpPr>
          <p:cNvPr id="11" name="Rectangle: Rounded Corners 10">
            <a:extLst>
              <a:ext uri="{FF2B5EF4-FFF2-40B4-BE49-F238E27FC236}">
                <a16:creationId xmlns:a16="http://schemas.microsoft.com/office/drawing/2014/main" id="{6366D779-EF5E-4EEA-84F2-A188C347F7FE}"/>
              </a:ext>
            </a:extLst>
          </p:cNvPr>
          <p:cNvSpPr/>
          <p:nvPr/>
        </p:nvSpPr>
        <p:spPr bwMode="auto">
          <a:xfrm>
            <a:off x="533400" y="5556648"/>
            <a:ext cx="11530263" cy="53480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91440" bIns="45720" numCol="1" rtlCol="0" anchor="t" anchorCtr="0" compatLnSpc="1">
            <a:prstTxWarp prst="textNoShape">
              <a:avLst/>
            </a:prstTxWarp>
          </a:bodyPr>
          <a:lstStyle/>
          <a:p>
            <a:pPr algn="just" eaLnBrk="1" hangingPunct="1">
              <a:lnSpc>
                <a:spcPct val="80000"/>
              </a:lnSpc>
              <a:spcBef>
                <a:spcPct val="20000"/>
              </a:spcBef>
              <a:buClr>
                <a:schemeClr val="tx2"/>
              </a:buClr>
            </a:pPr>
            <a:r>
              <a:rPr lang="en-IN" sz="2000" dirty="0">
                <a:solidFill>
                  <a:srgbClr val="000000"/>
                </a:solidFill>
                <a:effectLst/>
                <a:latin typeface="+mj-lt"/>
                <a:ea typeface="Calibri" panose="020F0502020204030204" pitchFamily="34" charset="0"/>
              </a:rPr>
              <a:t> In the above example </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2000" dirty="0">
                <a:solidFill>
                  <a:srgbClr val="000000"/>
                </a:solidFill>
                <a:latin typeface="+mj-lt"/>
              </a:rPr>
              <a:t>after deletion when we try to print the string st it gives NameError : st not defined.</a:t>
            </a:r>
            <a:endParaRPr lang="en-US" sz="2000" dirty="0">
              <a:solidFill>
                <a:srgbClr val="000000"/>
              </a:solidFill>
              <a:latin typeface="+mj-lt"/>
            </a:endParaRPr>
          </a:p>
          <a:p>
            <a:pPr marL="0" marR="0" indent="0" algn="just" defTabSz="914400" rtl="0" eaLnBrk="1" fontAlgn="base" latinLnBrk="0" hangingPunct="1">
              <a:lnSpc>
                <a:spcPct val="80000"/>
              </a:lnSpc>
              <a:spcBef>
                <a:spcPct val="20000"/>
              </a:spcBef>
              <a:spcAft>
                <a:spcPct val="0"/>
              </a:spcAft>
              <a:buClr>
                <a:schemeClr val="tx2"/>
              </a:buClr>
              <a:buSzTx/>
              <a:buFontTx/>
              <a:buNone/>
              <a:tabLst/>
            </a:pPr>
            <a:endParaRPr kumimoji="0" lang="en-US"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14869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Built in methods: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7" name="TextBox 6">
            <a:extLst>
              <a:ext uri="{FF2B5EF4-FFF2-40B4-BE49-F238E27FC236}">
                <a16:creationId xmlns:a16="http://schemas.microsoft.com/office/drawing/2014/main" id="{A244FBC0-CE7B-4118-BB74-29737FE2B9AF}"/>
              </a:ext>
            </a:extLst>
          </p:cNvPr>
          <p:cNvSpPr txBox="1"/>
          <p:nvPr/>
        </p:nvSpPr>
        <p:spPr>
          <a:xfrm>
            <a:off x="800100" y="1446320"/>
            <a:ext cx="5372100" cy="3477875"/>
          </a:xfrm>
          <a:prstGeom prst="rect">
            <a:avLst/>
          </a:prstGeom>
          <a:noFill/>
        </p:spPr>
        <p:txBody>
          <a:bodyPr wrap="square" rtlCol="0">
            <a:spAutoFit/>
          </a:bodyPr>
          <a:lstStyle/>
          <a:p>
            <a:pPr marL="342900" indent="-342900" algn="just">
              <a:buFont typeface="Wingdings" panose="05000000000000000000" pitchFamily="2" charset="2"/>
              <a:buChar char="q"/>
            </a:pPr>
            <a:r>
              <a:rPr lang="en-IN" sz="2200" dirty="0">
                <a:solidFill>
                  <a:srgbClr val="000000"/>
                </a:solidFill>
                <a:effectLst/>
                <a:latin typeface="+mj-lt"/>
                <a:ea typeface="Calibri" panose="020F0502020204030204" pitchFamily="34" charset="0"/>
              </a:rPr>
              <a:t>String supports a variety of Built-In methods for achieving different types of functionalities. </a:t>
            </a:r>
          </a:p>
          <a:p>
            <a:pPr marL="342900" indent="-342900" algn="just">
              <a:buFont typeface="Wingdings" panose="05000000000000000000" pitchFamily="2" charset="2"/>
              <a:buChar char="q"/>
            </a:pPr>
            <a:endParaRPr lang="en-IN" sz="2200" dirty="0">
              <a:solidFill>
                <a:srgbClr val="000000"/>
              </a:solidFill>
              <a:latin typeface="+mj-lt"/>
            </a:endParaRPr>
          </a:p>
          <a:p>
            <a:pPr marL="342900" indent="-342900" algn="just">
              <a:buFont typeface="Wingdings" panose="05000000000000000000" pitchFamily="2" charset="2"/>
              <a:buChar char="q"/>
            </a:pPr>
            <a:r>
              <a:rPr lang="en-IN" sz="2200" dirty="0">
                <a:solidFill>
                  <a:srgbClr val="000000"/>
                </a:solidFill>
                <a:effectLst/>
                <a:latin typeface="+mj-lt"/>
                <a:ea typeface="Calibri" panose="020F0502020204030204" pitchFamily="34" charset="0"/>
              </a:rPr>
              <a:t>All built-in methods provide us to use as plug and play, we do not have to implement it.</a:t>
            </a:r>
          </a:p>
          <a:p>
            <a:pPr marL="342900" indent="-342900" algn="just">
              <a:buFont typeface="Wingdings" panose="05000000000000000000" pitchFamily="2" charset="2"/>
              <a:buChar char="q"/>
            </a:pPr>
            <a:endParaRPr lang="en-IN" sz="2200" dirty="0">
              <a:solidFill>
                <a:srgbClr val="000000"/>
              </a:solidFill>
              <a:latin typeface="+mj-lt"/>
              <a:ea typeface="Calibri" panose="020F0502020204030204" pitchFamily="34" charset="0"/>
            </a:endParaRPr>
          </a:p>
          <a:p>
            <a:pPr marL="342900" indent="-342900" algn="just">
              <a:buFont typeface="Wingdings" panose="05000000000000000000" pitchFamily="2" charset="2"/>
              <a:buChar char="q"/>
            </a:pPr>
            <a:r>
              <a:rPr lang="en-IN" sz="2200" dirty="0">
                <a:solidFill>
                  <a:srgbClr val="000000"/>
                </a:solidFill>
                <a:effectLst/>
                <a:latin typeface="+mj-lt"/>
                <a:ea typeface="Calibri" panose="020F0502020204030204" pitchFamily="34" charset="0"/>
              </a:rPr>
              <a:t> In python methods are called using dot(.) operator </a:t>
            </a:r>
            <a:endParaRPr lang="en-US" sz="2200" dirty="0">
              <a:latin typeface="+mj-lt"/>
            </a:endParaRPr>
          </a:p>
        </p:txBody>
      </p:sp>
      <p:pic>
        <p:nvPicPr>
          <p:cNvPr id="9" name="Picture 8">
            <a:extLst>
              <a:ext uri="{FF2B5EF4-FFF2-40B4-BE49-F238E27FC236}">
                <a16:creationId xmlns:a16="http://schemas.microsoft.com/office/drawing/2014/main" id="{0FF7A919-AB3F-46CD-9825-68139147D6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0650" y="2138364"/>
            <a:ext cx="4502150" cy="2785831"/>
          </a:xfrm>
          <a:prstGeom prst="rect">
            <a:avLst/>
          </a:prstGeom>
          <a:noFill/>
        </p:spPr>
      </p:pic>
    </p:spTree>
    <p:extLst>
      <p:ext uri="{BB962C8B-B14F-4D97-AF65-F5344CB8AC3E}">
        <p14:creationId xmlns:p14="http://schemas.microsoft.com/office/powerpoint/2010/main" val="93782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29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Built in methods: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3572322246"/>
              </p:ext>
            </p:extLst>
          </p:nvPr>
        </p:nvGraphicFramePr>
        <p:xfrm>
          <a:off x="685800" y="1292746"/>
          <a:ext cx="10668000" cy="4843943"/>
        </p:xfrm>
        <a:graphic>
          <a:graphicData uri="http://schemas.openxmlformats.org/drawingml/2006/table">
            <a:tbl>
              <a:tblPr firstRow="1" bandRow="1">
                <a:tableStyleId>{5C22544A-7EE6-4342-B048-85BDC9FD1C3A}</a:tableStyleId>
              </a:tblPr>
              <a:tblGrid>
                <a:gridCol w="2001728">
                  <a:extLst>
                    <a:ext uri="{9D8B030D-6E8A-4147-A177-3AD203B41FA5}">
                      <a16:colId xmlns:a16="http://schemas.microsoft.com/office/drawing/2014/main" val="673718354"/>
                    </a:ext>
                  </a:extLst>
                </a:gridCol>
                <a:gridCol w="4265289">
                  <a:extLst>
                    <a:ext uri="{9D8B030D-6E8A-4147-A177-3AD203B41FA5}">
                      <a16:colId xmlns:a16="http://schemas.microsoft.com/office/drawing/2014/main" val="1062799064"/>
                    </a:ext>
                  </a:extLst>
                </a:gridCol>
                <a:gridCol w="4400983">
                  <a:extLst>
                    <a:ext uri="{9D8B030D-6E8A-4147-A177-3AD203B41FA5}">
                      <a16:colId xmlns:a16="http://schemas.microsoft.com/office/drawing/2014/main" val="1118455678"/>
                    </a:ext>
                  </a:extLst>
                </a:gridCol>
              </a:tblGrid>
              <a:tr h="723880">
                <a:tc>
                  <a:txBody>
                    <a:bodyPr/>
                    <a:lstStyle/>
                    <a:p>
                      <a:r>
                        <a:rPr lang="en-US" dirty="0">
                          <a:solidFill>
                            <a:schemeClr val="tx1"/>
                          </a:solidFill>
                        </a:rPr>
                        <a:t>Method Name</a:t>
                      </a:r>
                    </a:p>
                  </a:txBody>
                  <a:tcPr/>
                </a:tc>
                <a:tc>
                  <a:txBody>
                    <a:bodyPr/>
                    <a:lstStyle/>
                    <a:p>
                      <a:r>
                        <a:rPr lang="en-US" dirty="0">
                          <a:solidFill>
                            <a:schemeClr val="tx1"/>
                          </a:solidFill>
                        </a:rPr>
                        <a:t>Explanation </a:t>
                      </a:r>
                    </a:p>
                  </a:txBody>
                  <a:tcPr/>
                </a:tc>
                <a:tc>
                  <a:txBody>
                    <a:bodyPr/>
                    <a:lstStyle/>
                    <a:p>
                      <a:r>
                        <a:rPr lang="en-US" dirty="0">
                          <a:solidFill>
                            <a:schemeClr val="tx1"/>
                          </a:solidFill>
                        </a:rPr>
                        <a:t>Code Snippet</a:t>
                      </a:r>
                    </a:p>
                  </a:txBody>
                  <a:tcPr/>
                </a:tc>
                <a:extLst>
                  <a:ext uri="{0D108BD9-81ED-4DB2-BD59-A6C34878D82A}">
                    <a16:rowId xmlns:a16="http://schemas.microsoft.com/office/drawing/2014/main" val="3141267053"/>
                  </a:ext>
                </a:extLst>
              </a:tr>
              <a:tr h="1202783">
                <a:tc>
                  <a:txBody>
                    <a:bodyPr/>
                    <a:lstStyle/>
                    <a:p>
                      <a:r>
                        <a:rPr lang="en-US" dirty="0"/>
                        <a:t>capitalize()</a:t>
                      </a:r>
                    </a:p>
                  </a:txBody>
                  <a:tcPr/>
                </a:tc>
                <a:tc>
                  <a:txBody>
                    <a:bodyPr/>
                    <a:lstStyle/>
                    <a:p>
                      <a:r>
                        <a:rPr lang="en-IN" sz="1800" kern="1200" dirty="0">
                          <a:solidFill>
                            <a:schemeClr val="dk1"/>
                          </a:solidFill>
                          <a:effectLst/>
                          <a:latin typeface="+mn-lt"/>
                          <a:ea typeface="+mn-ea"/>
                          <a:cs typeface="+mn-cs"/>
                        </a:rPr>
                        <a:t>Return a string with first letter capital</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e.g. </a:t>
                      </a:r>
                      <a:endParaRPr lang="en-US" sz="1800" kern="1200" dirty="0">
                        <a:solidFill>
                          <a:schemeClr val="dk1"/>
                        </a:solidFill>
                        <a:effectLst/>
                        <a:latin typeface="+mn-lt"/>
                        <a:ea typeface="+mn-ea"/>
                        <a:cs typeface="+mn-cs"/>
                      </a:endParaRPr>
                    </a:p>
                    <a:p>
                      <a:r>
                        <a:rPr lang="en-IN" sz="1800" kern="1200" dirty="0" err="1">
                          <a:solidFill>
                            <a:schemeClr val="dk1"/>
                          </a:solidFill>
                          <a:effectLst/>
                          <a:latin typeface="+mn-lt"/>
                          <a:ea typeface="+mn-ea"/>
                          <a:cs typeface="+mn-cs"/>
                        </a:rPr>
                        <a:t>i</a:t>
                      </a:r>
                      <a:r>
                        <a:rPr lang="en-IN" sz="1800" kern="1200" dirty="0">
                          <a:solidFill>
                            <a:schemeClr val="dk1"/>
                          </a:solidFill>
                          <a:effectLst/>
                          <a:latin typeface="+mn-lt"/>
                          <a:ea typeface="+mn-ea"/>
                          <a:cs typeface="+mn-cs"/>
                        </a:rPr>
                        <a:t> like python </a:t>
                      </a:r>
                      <a:r>
                        <a:rPr lang="en-IN" sz="1800" kern="1200" dirty="0">
                          <a:solidFill>
                            <a:schemeClr val="dk1"/>
                          </a:solidFill>
                          <a:effectLst/>
                          <a:latin typeface="+mn-lt"/>
                          <a:ea typeface="+mn-ea"/>
                          <a:cs typeface="+mn-cs"/>
                          <a:sym typeface="Wingdings" panose="05000000000000000000" pitchFamily="2" charset="2"/>
                        </a:rPr>
                        <a:t></a:t>
                      </a:r>
                      <a:r>
                        <a:rPr lang="en-IN" sz="1800" kern="1200" dirty="0">
                          <a:solidFill>
                            <a:schemeClr val="dk1"/>
                          </a:solidFill>
                          <a:effectLst/>
                          <a:latin typeface="+mn-lt"/>
                          <a:ea typeface="+mn-ea"/>
                          <a:cs typeface="+mn-cs"/>
                        </a:rPr>
                        <a:t> I Like Python</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extLst>
                  <a:ext uri="{0D108BD9-81ED-4DB2-BD59-A6C34878D82A}">
                    <a16:rowId xmlns:a16="http://schemas.microsoft.com/office/drawing/2014/main" val="4166810164"/>
                  </a:ext>
                </a:extLst>
              </a:tr>
              <a:tr h="1136959">
                <a:tc>
                  <a:txBody>
                    <a:bodyPr/>
                    <a:lstStyle/>
                    <a:p>
                      <a:r>
                        <a:rPr lang="en-IN" sz="1800" kern="1200" dirty="0" err="1">
                          <a:solidFill>
                            <a:schemeClr val="dk1"/>
                          </a:solidFill>
                          <a:effectLst/>
                          <a:latin typeface="+mn-lt"/>
                          <a:ea typeface="+mn-ea"/>
                          <a:cs typeface="+mn-cs"/>
                        </a:rPr>
                        <a:t>casefold</a:t>
                      </a:r>
                      <a:r>
                        <a:rPr lang="en-IN" sz="1800" kern="1200" dirty="0">
                          <a:solidFill>
                            <a:schemeClr val="dk1"/>
                          </a:solidFill>
                          <a:effectLst/>
                          <a:latin typeface="+mn-lt"/>
                          <a:ea typeface="+mn-ea"/>
                          <a:cs typeface="+mn-cs"/>
                        </a:rPr>
                        <a:t>()</a:t>
                      </a:r>
                      <a:endParaRPr lang="en-US" dirty="0"/>
                    </a:p>
                  </a:txBody>
                  <a:tcPr/>
                </a:tc>
                <a:tc>
                  <a:txBody>
                    <a:bodyPr/>
                    <a:lstStyle/>
                    <a:p>
                      <a:pPr marL="0" marR="0" algn="just" defTabSz="914400" rtl="0" eaLnBrk="1" latinLnBrk="0" hangingPunct="1">
                        <a:lnSpc>
                          <a:spcPct val="150000"/>
                        </a:lnSpc>
                        <a:spcBef>
                          <a:spcPts val="0"/>
                        </a:spcBef>
                        <a:spcAft>
                          <a:spcPts val="0"/>
                        </a:spcAft>
                      </a:pPr>
                      <a:r>
                        <a:rPr lang="en-IN" sz="1800" kern="1200" dirty="0">
                          <a:solidFill>
                            <a:schemeClr val="dk1"/>
                          </a:solidFill>
                          <a:effectLst/>
                          <a:latin typeface="+mn-lt"/>
                          <a:ea typeface="+mn-ea"/>
                          <a:cs typeface="+mn-cs"/>
                        </a:rPr>
                        <a:t>Return string in lowercase</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txBody>
                  <a:tcPr/>
                </a:tc>
                <a:extLst>
                  <a:ext uri="{0D108BD9-81ED-4DB2-BD59-A6C34878D82A}">
                    <a16:rowId xmlns:a16="http://schemas.microsoft.com/office/drawing/2014/main" val="978974990"/>
                  </a:ext>
                </a:extLst>
              </a:tr>
              <a:tr h="1780321">
                <a:tc>
                  <a:txBody>
                    <a:bodyPr/>
                    <a:lstStyle/>
                    <a:p>
                      <a:r>
                        <a:rPr lang="en-IN" sz="1800" kern="1200" dirty="0">
                          <a:solidFill>
                            <a:schemeClr val="dk1"/>
                          </a:solidFill>
                          <a:effectLst/>
                          <a:latin typeface="+mn-lt"/>
                          <a:ea typeface="+mn-ea"/>
                          <a:cs typeface="+mn-cs"/>
                        </a:rPr>
                        <a:t>count()</a:t>
                      </a:r>
                      <a:endParaRPr lang="en-US" dirty="0"/>
                    </a:p>
                  </a:txBody>
                  <a:tcPr/>
                </a:tc>
                <a:tc>
                  <a:txBody>
                    <a:bodyPr/>
                    <a:lstStyle/>
                    <a:p>
                      <a:r>
                        <a:rPr lang="en-IN" sz="1800" kern="1200" dirty="0">
                          <a:solidFill>
                            <a:schemeClr val="dk1"/>
                          </a:solidFill>
                          <a:effectLst/>
                          <a:latin typeface="+mn-lt"/>
                          <a:ea typeface="+mn-ea"/>
                          <a:cs typeface="+mn-cs"/>
                        </a:rPr>
                        <a:t>Return the number of occurrence of substring.</a:t>
                      </a:r>
                      <a:endParaRPr lang="en-US" sz="1800" kern="1200" dirty="0">
                        <a:solidFill>
                          <a:schemeClr val="dk1"/>
                        </a:solidFill>
                        <a:effectLst/>
                        <a:latin typeface="+mn-lt"/>
                        <a:ea typeface="+mn-ea"/>
                        <a:cs typeface="+mn-cs"/>
                      </a:endParaRPr>
                    </a:p>
                    <a:p>
                      <a:pPr lvl="0"/>
                      <a:r>
                        <a:rPr lang="en-IN" sz="1800" kern="1200" dirty="0">
                          <a:solidFill>
                            <a:schemeClr val="dk1"/>
                          </a:solidFill>
                          <a:effectLst/>
                          <a:latin typeface="+mn-lt"/>
                          <a:ea typeface="+mn-ea"/>
                          <a:cs typeface="+mn-cs"/>
                        </a:rPr>
                        <a:t>In the first example “</a:t>
                      </a:r>
                      <a:r>
                        <a:rPr lang="en-IN" sz="1800" b="1" kern="1200" dirty="0" err="1">
                          <a:solidFill>
                            <a:schemeClr val="dk1"/>
                          </a:solidFill>
                          <a:effectLst/>
                          <a:latin typeface="+mn-lt"/>
                          <a:ea typeface="+mn-ea"/>
                          <a:cs typeface="+mn-cs"/>
                        </a:rPr>
                        <a:t>i</a:t>
                      </a:r>
                      <a:r>
                        <a:rPr lang="en-IN" sz="1800" b="1" kern="1200" dirty="0">
                          <a:solidFill>
                            <a:schemeClr val="dk1"/>
                          </a:solidFill>
                          <a:effectLst/>
                          <a:latin typeface="+mn-lt"/>
                          <a:ea typeface="+mn-ea"/>
                          <a:cs typeface="+mn-cs"/>
                        </a:rPr>
                        <a:t>”</a:t>
                      </a:r>
                      <a:r>
                        <a:rPr lang="en-IN" sz="1800" kern="1200" dirty="0">
                          <a:solidFill>
                            <a:schemeClr val="dk1"/>
                          </a:solidFill>
                          <a:effectLst/>
                          <a:latin typeface="+mn-lt"/>
                          <a:ea typeface="+mn-ea"/>
                          <a:cs typeface="+mn-cs"/>
                        </a:rPr>
                        <a:t> occurred 3 times.</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In the second example “</a:t>
                      </a:r>
                      <a:r>
                        <a:rPr lang="en-IN" sz="1800" b="1" kern="1200" dirty="0">
                          <a:solidFill>
                            <a:schemeClr val="dk1"/>
                          </a:solidFill>
                          <a:effectLst/>
                          <a:latin typeface="+mn-lt"/>
                          <a:ea typeface="+mn-ea"/>
                          <a:cs typeface="+mn-cs"/>
                        </a:rPr>
                        <a:t>like</a:t>
                      </a:r>
                      <a:r>
                        <a:rPr lang="en-IN" sz="1800" kern="1200" dirty="0">
                          <a:solidFill>
                            <a:schemeClr val="dk1"/>
                          </a:solidFill>
                          <a:effectLst/>
                          <a:latin typeface="+mn-lt"/>
                          <a:ea typeface="+mn-ea"/>
                          <a:cs typeface="+mn-cs"/>
                        </a:rPr>
                        <a:t>” occurred 2 times. </a:t>
                      </a:r>
                      <a:endParaRPr lang="en-US" dirty="0"/>
                    </a:p>
                  </a:txBody>
                  <a:tcPr/>
                </a:tc>
                <a:tc>
                  <a:txBody>
                    <a:bodyPr/>
                    <a:lstStyle/>
                    <a:p>
                      <a:endParaRPr lang="en-US" dirty="0"/>
                    </a:p>
                  </a:txBody>
                  <a:tcPr/>
                </a:tc>
                <a:extLst>
                  <a:ext uri="{0D108BD9-81ED-4DB2-BD59-A6C34878D82A}">
                    <a16:rowId xmlns:a16="http://schemas.microsoft.com/office/drawing/2014/main" val="3846686749"/>
                  </a:ext>
                </a:extLst>
              </a:tr>
            </a:tbl>
          </a:graphicData>
        </a:graphic>
      </p:graphicFrame>
      <p:pic>
        <p:nvPicPr>
          <p:cNvPr id="18" name="Picture 17">
            <a:extLst>
              <a:ext uri="{FF2B5EF4-FFF2-40B4-BE49-F238E27FC236}">
                <a16:creationId xmlns:a16="http://schemas.microsoft.com/office/drawing/2014/main" id="{91087A43-9326-48FC-A35E-AA037778CE94}"/>
              </a:ext>
            </a:extLst>
          </p:cNvPr>
          <p:cNvPicPr/>
          <p:nvPr/>
        </p:nvPicPr>
        <p:blipFill>
          <a:blip r:embed="rId3"/>
          <a:stretch>
            <a:fillRect/>
          </a:stretch>
        </p:blipFill>
        <p:spPr>
          <a:xfrm>
            <a:off x="7162800" y="2118679"/>
            <a:ext cx="3684872" cy="1025280"/>
          </a:xfrm>
          <a:prstGeom prst="rect">
            <a:avLst/>
          </a:prstGeom>
        </p:spPr>
      </p:pic>
      <p:pic>
        <p:nvPicPr>
          <p:cNvPr id="19" name="Picture 18">
            <a:extLst>
              <a:ext uri="{FF2B5EF4-FFF2-40B4-BE49-F238E27FC236}">
                <a16:creationId xmlns:a16="http://schemas.microsoft.com/office/drawing/2014/main" id="{56222B4C-0CB2-4DBE-B83C-C55389782159}"/>
              </a:ext>
            </a:extLst>
          </p:cNvPr>
          <p:cNvPicPr/>
          <p:nvPr/>
        </p:nvPicPr>
        <p:blipFill>
          <a:blip r:embed="rId4"/>
          <a:stretch>
            <a:fillRect/>
          </a:stretch>
        </p:blipFill>
        <p:spPr>
          <a:xfrm>
            <a:off x="7180555" y="3326445"/>
            <a:ext cx="3684872" cy="923727"/>
          </a:xfrm>
          <a:prstGeom prst="rect">
            <a:avLst/>
          </a:prstGeom>
        </p:spPr>
      </p:pic>
      <p:pic>
        <p:nvPicPr>
          <p:cNvPr id="20" name="Picture 19">
            <a:extLst>
              <a:ext uri="{FF2B5EF4-FFF2-40B4-BE49-F238E27FC236}">
                <a16:creationId xmlns:a16="http://schemas.microsoft.com/office/drawing/2014/main" id="{830FF557-0C18-4683-9166-D19451AD1C0D}"/>
              </a:ext>
            </a:extLst>
          </p:cNvPr>
          <p:cNvPicPr/>
          <p:nvPr/>
        </p:nvPicPr>
        <p:blipFill>
          <a:blip r:embed="rId5"/>
          <a:stretch>
            <a:fillRect/>
          </a:stretch>
        </p:blipFill>
        <p:spPr>
          <a:xfrm>
            <a:off x="7211728" y="4557080"/>
            <a:ext cx="3684872" cy="736232"/>
          </a:xfrm>
          <a:prstGeom prst="rect">
            <a:avLst/>
          </a:prstGeom>
        </p:spPr>
      </p:pic>
      <p:pic>
        <p:nvPicPr>
          <p:cNvPr id="21" name="Picture 20">
            <a:extLst>
              <a:ext uri="{FF2B5EF4-FFF2-40B4-BE49-F238E27FC236}">
                <a16:creationId xmlns:a16="http://schemas.microsoft.com/office/drawing/2014/main" id="{485C0C93-9BAB-4E97-94D7-FC1630B5F8F1}"/>
              </a:ext>
            </a:extLst>
          </p:cNvPr>
          <p:cNvPicPr/>
          <p:nvPr/>
        </p:nvPicPr>
        <p:blipFill>
          <a:blip r:embed="rId6"/>
          <a:stretch>
            <a:fillRect/>
          </a:stretch>
        </p:blipFill>
        <p:spPr>
          <a:xfrm>
            <a:off x="7162800" y="5389855"/>
            <a:ext cx="3733800" cy="736232"/>
          </a:xfrm>
          <a:prstGeom prst="rect">
            <a:avLst/>
          </a:prstGeom>
        </p:spPr>
      </p:pic>
    </p:spTree>
    <p:extLst>
      <p:ext uri="{BB962C8B-B14F-4D97-AF65-F5344CB8AC3E}">
        <p14:creationId xmlns:p14="http://schemas.microsoft.com/office/powerpoint/2010/main" val="19757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6EC0D652-A8FC-424A-87A4-EF988E509A82}" type="slidenum">
              <a:rPr lang="en-US" altLang="en-US" sz="1200">
                <a:solidFill>
                  <a:schemeClr val="bg1"/>
                </a:solidFill>
              </a:rPr>
              <a:pPr>
                <a:spcBef>
                  <a:spcPct val="0"/>
                </a:spcBef>
                <a:buClrTx/>
                <a:buFontTx/>
                <a:buNone/>
              </a:pPr>
              <a:t>3</a:t>
            </a:fld>
            <a:endParaRPr lang="en-US" altLang="en-US" sz="1200">
              <a:solidFill>
                <a:schemeClr val="bg1"/>
              </a:solidFill>
            </a:endParaRPr>
          </a:p>
        </p:txBody>
      </p:sp>
      <p:sp>
        <p:nvSpPr>
          <p:cNvPr id="10244" name="Line 5"/>
          <p:cNvSpPr>
            <a:spLocks noChangeShapeType="1"/>
          </p:cNvSpPr>
          <p:nvPr/>
        </p:nvSpPr>
        <p:spPr bwMode="auto">
          <a:xfrm>
            <a:off x="5765800" y="1066800"/>
            <a:ext cx="0" cy="5257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a:lstStyle/>
          <a:p>
            <a:endParaRPr lang="en-US"/>
          </a:p>
        </p:txBody>
      </p:sp>
      <p:sp>
        <p:nvSpPr>
          <p:cNvPr id="10245" name="Line 6"/>
          <p:cNvSpPr>
            <a:spLocks noChangeShapeType="1"/>
          </p:cNvSpPr>
          <p:nvPr/>
        </p:nvSpPr>
        <p:spPr bwMode="auto">
          <a:xfrm>
            <a:off x="1263650" y="4038600"/>
            <a:ext cx="957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a:lstStyle/>
          <a:p>
            <a:endParaRPr lang="en-US"/>
          </a:p>
        </p:txBody>
      </p:sp>
      <p:sp>
        <p:nvSpPr>
          <p:cNvPr id="13" name="TextBox 12"/>
          <p:cNvSpPr txBox="1"/>
          <p:nvPr/>
        </p:nvSpPr>
        <p:spPr>
          <a:xfrm>
            <a:off x="1447800" y="1585621"/>
            <a:ext cx="9525000" cy="338554"/>
          </a:xfrm>
          <a:prstGeom prst="rect">
            <a:avLst/>
          </a:prstGeom>
          <a:solidFill>
            <a:schemeClr val="bg1"/>
          </a:solidFill>
          <a:effectLst>
            <a:glow rad="101600">
              <a:schemeClr val="accent2">
                <a:satMod val="175000"/>
                <a:alpha val="40000"/>
              </a:schemeClr>
            </a:glow>
          </a:effectLst>
        </p:spPr>
        <p:txBody>
          <a:bodyPr wrap="square">
            <a:spAutoFit/>
          </a:bodyPr>
          <a:lstStyle/>
          <a:p>
            <a:pPr marL="0" lvl="2" eaLnBrk="1" hangingPunct="1">
              <a:spcBef>
                <a:spcPct val="30000"/>
              </a:spcBef>
              <a:defRPr/>
            </a:pPr>
            <a:r>
              <a:rPr lang="en-US" sz="1600" b="1" dirty="0">
                <a:solidFill>
                  <a:srgbClr val="000000"/>
                </a:solidFill>
                <a:latin typeface="Arial" charset="0"/>
              </a:rPr>
              <a:t>To describe the importance of list , string, tuple , dictionary and set in python</a:t>
            </a:r>
          </a:p>
        </p:txBody>
      </p:sp>
      <p:sp>
        <p:nvSpPr>
          <p:cNvPr id="2" name="Title 1"/>
          <p:cNvSpPr>
            <a:spLocks noGrp="1"/>
          </p:cNvSpPr>
          <p:nvPr>
            <p:ph type="title"/>
          </p:nvPr>
        </p:nvSpPr>
        <p:spPr>
          <a:effectLst/>
        </p:spPr>
        <p:txBody>
          <a:bodyPr/>
          <a:lstStyle/>
          <a:p>
            <a:r>
              <a:rPr lang="en-US" sz="3600" dirty="0">
                <a:solidFill>
                  <a:schemeClr val="accent6">
                    <a:lumMod val="75000"/>
                  </a:schemeClr>
                </a:solidFill>
              </a:rPr>
              <a:t>Objective of Collections/Sequences </a:t>
            </a:r>
          </a:p>
        </p:txBody>
      </p:sp>
      <p:sp>
        <p:nvSpPr>
          <p:cNvPr id="21" name="TextBox 20"/>
          <p:cNvSpPr txBox="1"/>
          <p:nvPr/>
        </p:nvSpPr>
        <p:spPr>
          <a:xfrm>
            <a:off x="1447800" y="2431862"/>
            <a:ext cx="9525000" cy="338554"/>
          </a:xfrm>
          <a:prstGeom prst="rect">
            <a:avLst/>
          </a:prstGeom>
          <a:solidFill>
            <a:schemeClr val="bg1"/>
          </a:solidFill>
          <a:effectLst>
            <a:glow rad="101600">
              <a:schemeClr val="accent2">
                <a:satMod val="175000"/>
                <a:alpha val="40000"/>
              </a:schemeClr>
            </a:glow>
          </a:effectLst>
        </p:spPr>
        <p:txBody>
          <a:bodyPr wrap="square">
            <a:spAutoFit/>
          </a:bodyPr>
          <a:lstStyle/>
          <a:p>
            <a:pPr marL="0" lvl="2" eaLnBrk="1" hangingPunct="1">
              <a:spcBef>
                <a:spcPct val="30000"/>
              </a:spcBef>
              <a:defRPr/>
            </a:pPr>
            <a:r>
              <a:rPr lang="en-US" sz="1600" b="1" dirty="0">
                <a:solidFill>
                  <a:srgbClr val="000000"/>
                </a:solidFill>
                <a:latin typeface="Arial" charset="0"/>
              </a:rPr>
              <a:t>To uses to store multiple data values.</a:t>
            </a:r>
          </a:p>
        </p:txBody>
      </p:sp>
      <p:sp>
        <p:nvSpPr>
          <p:cNvPr id="23" name="TextBox 22"/>
          <p:cNvSpPr txBox="1"/>
          <p:nvPr/>
        </p:nvSpPr>
        <p:spPr>
          <a:xfrm>
            <a:off x="1475874" y="3194060"/>
            <a:ext cx="9525000" cy="338554"/>
          </a:xfrm>
          <a:prstGeom prst="rect">
            <a:avLst/>
          </a:prstGeom>
          <a:solidFill>
            <a:schemeClr val="bg1"/>
          </a:solidFill>
          <a:effectLst>
            <a:glow rad="101600">
              <a:schemeClr val="accent2">
                <a:satMod val="175000"/>
                <a:alpha val="40000"/>
              </a:schemeClr>
            </a:glow>
          </a:effectLst>
        </p:spPr>
        <p:txBody>
          <a:bodyPr wrap="square">
            <a:spAutoFit/>
          </a:bodyPr>
          <a:lstStyle/>
          <a:p>
            <a:pPr marL="0" lvl="2" eaLnBrk="1" hangingPunct="1">
              <a:spcBef>
                <a:spcPct val="30000"/>
              </a:spcBef>
              <a:defRPr/>
            </a:pPr>
            <a:r>
              <a:rPr lang="en-US" sz="1600" b="1" dirty="0">
                <a:solidFill>
                  <a:srgbClr val="000000"/>
                </a:solidFill>
                <a:latin typeface="Arial" charset="0"/>
              </a:rPr>
              <a:t>To use the  index to update, add, and remove items</a:t>
            </a:r>
          </a:p>
        </p:txBody>
      </p:sp>
      <p:sp>
        <p:nvSpPr>
          <p:cNvPr id="25" name="TextBox 24"/>
          <p:cNvSpPr txBox="1"/>
          <p:nvPr/>
        </p:nvSpPr>
        <p:spPr>
          <a:xfrm>
            <a:off x="1455092" y="3978794"/>
            <a:ext cx="9525000" cy="338554"/>
          </a:xfrm>
          <a:prstGeom prst="rect">
            <a:avLst/>
          </a:prstGeom>
          <a:solidFill>
            <a:schemeClr val="bg1"/>
          </a:solidFill>
          <a:effectLst>
            <a:glow rad="101600">
              <a:schemeClr val="accent2">
                <a:satMod val="175000"/>
                <a:alpha val="40000"/>
              </a:schemeClr>
            </a:glow>
          </a:effectLst>
        </p:spPr>
        <p:txBody>
          <a:bodyPr wrap="square">
            <a:spAutoFit/>
          </a:bodyPr>
          <a:lstStyle/>
          <a:p>
            <a:pPr marL="0" lvl="2" eaLnBrk="1" hangingPunct="1">
              <a:spcBef>
                <a:spcPct val="30000"/>
              </a:spcBef>
              <a:defRPr/>
            </a:pPr>
            <a:r>
              <a:rPr lang="en-US" sz="1600" b="1" dirty="0">
                <a:solidFill>
                  <a:srgbClr val="000000"/>
                </a:solidFill>
                <a:latin typeface="Arial" charset="0"/>
              </a:rPr>
              <a:t>To use the data structures with out indexes</a:t>
            </a:r>
          </a:p>
        </p:txBody>
      </p:sp>
      <p:sp>
        <p:nvSpPr>
          <p:cNvPr id="26" name="TextBox 25"/>
          <p:cNvSpPr txBox="1"/>
          <p:nvPr/>
        </p:nvSpPr>
        <p:spPr>
          <a:xfrm>
            <a:off x="1447800" y="4737670"/>
            <a:ext cx="9525000" cy="338554"/>
          </a:xfrm>
          <a:prstGeom prst="rect">
            <a:avLst/>
          </a:prstGeom>
          <a:solidFill>
            <a:schemeClr val="bg1"/>
          </a:solidFill>
          <a:effectLst>
            <a:glow rad="101600">
              <a:schemeClr val="accent2">
                <a:satMod val="175000"/>
                <a:alpha val="40000"/>
              </a:schemeClr>
            </a:glow>
          </a:effectLst>
        </p:spPr>
        <p:txBody>
          <a:bodyPr wrap="square">
            <a:spAutoFit/>
          </a:bodyPr>
          <a:lstStyle/>
          <a:p>
            <a:pPr marL="0" lvl="2" eaLnBrk="1" hangingPunct="1">
              <a:spcBef>
                <a:spcPct val="30000"/>
              </a:spcBef>
              <a:defRPr/>
            </a:pPr>
            <a:r>
              <a:rPr lang="en-US" sz="1600" b="1" dirty="0">
                <a:solidFill>
                  <a:srgbClr val="000000"/>
                </a:solidFill>
                <a:latin typeface="Arial" charset="0"/>
              </a:rPr>
              <a:t>To explain the difference among different Collections</a:t>
            </a:r>
          </a:p>
        </p:txBody>
      </p:sp>
      <p:sp>
        <p:nvSpPr>
          <p:cNvPr id="27" name="TextBox 26"/>
          <p:cNvSpPr txBox="1"/>
          <p:nvPr/>
        </p:nvSpPr>
        <p:spPr>
          <a:xfrm>
            <a:off x="1447800" y="5539374"/>
            <a:ext cx="9525000" cy="338554"/>
          </a:xfrm>
          <a:prstGeom prst="rect">
            <a:avLst/>
          </a:prstGeom>
          <a:solidFill>
            <a:schemeClr val="bg1"/>
          </a:solidFill>
          <a:effectLst>
            <a:glow rad="101600">
              <a:schemeClr val="accent2">
                <a:satMod val="175000"/>
                <a:alpha val="40000"/>
              </a:schemeClr>
            </a:glow>
          </a:effectLst>
        </p:spPr>
        <p:txBody>
          <a:bodyPr wrap="square">
            <a:spAutoFit/>
          </a:bodyPr>
          <a:lstStyle/>
          <a:p>
            <a:pPr marL="0" lvl="2" eaLnBrk="1" hangingPunct="1">
              <a:spcBef>
                <a:spcPct val="30000"/>
              </a:spcBef>
              <a:defRPr/>
            </a:pPr>
            <a:r>
              <a:rPr lang="en-US" sz="1600" b="1" dirty="0">
                <a:solidFill>
                  <a:srgbClr val="000000"/>
                </a:solidFill>
                <a:latin typeface="Arial" charset="0"/>
              </a:rPr>
              <a:t>To select collections built-in functions in  Python to write programs in Python.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amond(in)">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amond(in)">
                                      <p:cBhvr>
                                        <p:cTn id="17" dur="2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amond(in)">
                                      <p:cBhvr>
                                        <p:cTn id="22" dur="20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amond(in)">
                                      <p:cBhvr>
                                        <p:cTn id="27" dur="20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diamond(in)">
                                      <p:cBhvr>
                                        <p:cTn id="3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Built in methods: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3042910114"/>
              </p:ext>
            </p:extLst>
          </p:nvPr>
        </p:nvGraphicFramePr>
        <p:xfrm>
          <a:off x="914400" y="1371601"/>
          <a:ext cx="10031027" cy="4723167"/>
        </p:xfrm>
        <a:graphic>
          <a:graphicData uri="http://schemas.openxmlformats.org/drawingml/2006/table">
            <a:tbl>
              <a:tblPr firstRow="1" bandRow="1">
                <a:tableStyleId>{5C22544A-7EE6-4342-B048-85BDC9FD1C3A}</a:tableStyleId>
              </a:tblPr>
              <a:tblGrid>
                <a:gridCol w="1882207">
                  <a:extLst>
                    <a:ext uri="{9D8B030D-6E8A-4147-A177-3AD203B41FA5}">
                      <a16:colId xmlns:a16="http://schemas.microsoft.com/office/drawing/2014/main" val="673718354"/>
                    </a:ext>
                  </a:extLst>
                </a:gridCol>
                <a:gridCol w="4010614">
                  <a:extLst>
                    <a:ext uri="{9D8B030D-6E8A-4147-A177-3AD203B41FA5}">
                      <a16:colId xmlns:a16="http://schemas.microsoft.com/office/drawing/2014/main" val="1062799064"/>
                    </a:ext>
                  </a:extLst>
                </a:gridCol>
                <a:gridCol w="4138206">
                  <a:extLst>
                    <a:ext uri="{9D8B030D-6E8A-4147-A177-3AD203B41FA5}">
                      <a16:colId xmlns:a16="http://schemas.microsoft.com/office/drawing/2014/main" val="1118455678"/>
                    </a:ext>
                  </a:extLst>
                </a:gridCol>
              </a:tblGrid>
              <a:tr h="572129">
                <a:tc>
                  <a:txBody>
                    <a:bodyPr/>
                    <a:lstStyle/>
                    <a:p>
                      <a:r>
                        <a:rPr lang="en-US" dirty="0">
                          <a:solidFill>
                            <a:schemeClr val="tx1"/>
                          </a:solidFill>
                        </a:rPr>
                        <a:t>Method Name</a:t>
                      </a:r>
                    </a:p>
                  </a:txBody>
                  <a:tcPr/>
                </a:tc>
                <a:tc>
                  <a:txBody>
                    <a:bodyPr/>
                    <a:lstStyle/>
                    <a:p>
                      <a:r>
                        <a:rPr lang="en-US" dirty="0">
                          <a:solidFill>
                            <a:schemeClr val="tx1"/>
                          </a:solidFill>
                        </a:rPr>
                        <a:t>Explanation </a:t>
                      </a:r>
                    </a:p>
                  </a:txBody>
                  <a:tcPr/>
                </a:tc>
                <a:tc>
                  <a:txBody>
                    <a:bodyPr/>
                    <a:lstStyle/>
                    <a:p>
                      <a:r>
                        <a:rPr lang="en-US" dirty="0">
                          <a:solidFill>
                            <a:schemeClr val="tx1"/>
                          </a:solidFill>
                        </a:rPr>
                        <a:t>Code Snippet</a:t>
                      </a:r>
                    </a:p>
                  </a:txBody>
                  <a:tcPr/>
                </a:tc>
                <a:extLst>
                  <a:ext uri="{0D108BD9-81ED-4DB2-BD59-A6C34878D82A}">
                    <a16:rowId xmlns:a16="http://schemas.microsoft.com/office/drawing/2014/main" val="3141267053"/>
                  </a:ext>
                </a:extLst>
              </a:tr>
              <a:tr h="950638">
                <a:tc>
                  <a:txBody>
                    <a:bodyPr/>
                    <a:lstStyle/>
                    <a:p>
                      <a:r>
                        <a:rPr lang="en-IN" sz="1800" kern="1200" dirty="0">
                          <a:solidFill>
                            <a:schemeClr val="dk1"/>
                          </a:solidFill>
                          <a:effectLst/>
                          <a:latin typeface="+mn-lt"/>
                          <a:ea typeface="+mn-ea"/>
                          <a:cs typeface="+mn-cs"/>
                        </a:rPr>
                        <a:t>endswith()</a:t>
                      </a:r>
                      <a:endParaRPr lang="en-US" dirty="0"/>
                    </a:p>
                  </a:txBody>
                  <a:tcPr/>
                </a:tc>
                <a:tc>
                  <a:txBody>
                    <a:bodyPr/>
                    <a:lstStyle/>
                    <a:p>
                      <a:r>
                        <a:rPr lang="en-IN" sz="1800" kern="1200" dirty="0">
                          <a:solidFill>
                            <a:schemeClr val="dk1"/>
                          </a:solidFill>
                          <a:effectLst/>
                          <a:latin typeface="+mn-lt"/>
                          <a:ea typeface="+mn-ea"/>
                          <a:cs typeface="+mn-cs"/>
                        </a:rPr>
                        <a:t>Return </a:t>
                      </a:r>
                      <a:r>
                        <a:rPr lang="en-IN" sz="1800" b="1" kern="1200" dirty="0">
                          <a:solidFill>
                            <a:schemeClr val="dk1"/>
                          </a:solidFill>
                          <a:effectLst/>
                          <a:latin typeface="+mn-lt"/>
                          <a:ea typeface="+mn-ea"/>
                          <a:cs typeface="+mn-cs"/>
                        </a:rPr>
                        <a:t>True</a:t>
                      </a:r>
                      <a:r>
                        <a:rPr lang="en-IN" sz="1800" kern="1200" dirty="0">
                          <a:solidFill>
                            <a:schemeClr val="dk1"/>
                          </a:solidFill>
                          <a:effectLst/>
                          <a:latin typeface="+mn-lt"/>
                          <a:ea typeface="+mn-ea"/>
                          <a:cs typeface="+mn-cs"/>
                        </a:rPr>
                        <a:t> if the string ends with the given substring otherwise return </a:t>
                      </a:r>
                      <a:r>
                        <a:rPr lang="en-IN" sz="1800" b="1" kern="1200" dirty="0">
                          <a:solidFill>
                            <a:schemeClr val="dk1"/>
                          </a:solidFill>
                          <a:effectLst/>
                          <a:latin typeface="+mn-lt"/>
                          <a:ea typeface="+mn-ea"/>
                          <a:cs typeface="+mn-cs"/>
                        </a:rPr>
                        <a:t>False.</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extLst>
                  <a:ext uri="{0D108BD9-81ED-4DB2-BD59-A6C34878D82A}">
                    <a16:rowId xmlns:a16="http://schemas.microsoft.com/office/drawing/2014/main" val="4166810164"/>
                  </a:ext>
                </a:extLst>
              </a:tr>
              <a:tr h="1407103">
                <a:tc>
                  <a:txBody>
                    <a:bodyPr/>
                    <a:lstStyle/>
                    <a:p>
                      <a:r>
                        <a:rPr lang="en-IN" sz="1800" kern="1200" dirty="0">
                          <a:solidFill>
                            <a:schemeClr val="dk1"/>
                          </a:solidFill>
                          <a:effectLst/>
                          <a:latin typeface="+mn-lt"/>
                          <a:ea typeface="+mn-ea"/>
                          <a:cs typeface="+mn-cs"/>
                        </a:rPr>
                        <a:t>startswith()</a:t>
                      </a:r>
                      <a:endParaRPr lang="en-US" dirty="0"/>
                    </a:p>
                  </a:txBody>
                  <a:tcPr/>
                </a:tc>
                <a:tc>
                  <a:txBody>
                    <a:bodyPr/>
                    <a:lstStyle/>
                    <a:p>
                      <a:pPr marL="0" marR="0" algn="just" defTabSz="914400" rtl="0" eaLnBrk="1" latinLnBrk="0" hangingPunct="1">
                        <a:lnSpc>
                          <a:spcPct val="150000"/>
                        </a:lnSpc>
                        <a:spcBef>
                          <a:spcPts val="0"/>
                        </a:spcBef>
                        <a:spcAft>
                          <a:spcPts val="0"/>
                        </a:spcAft>
                      </a:pPr>
                      <a:r>
                        <a:rPr lang="en-IN" sz="1800" kern="1200" dirty="0">
                          <a:solidFill>
                            <a:schemeClr val="dk1"/>
                          </a:solidFill>
                          <a:effectLst/>
                          <a:latin typeface="+mn-lt"/>
                          <a:ea typeface="+mn-ea"/>
                          <a:cs typeface="+mn-cs"/>
                        </a:rPr>
                        <a:t>Returns </a:t>
                      </a:r>
                      <a:r>
                        <a:rPr lang="en-IN" sz="1800" b="1" kern="1200" dirty="0">
                          <a:solidFill>
                            <a:schemeClr val="dk1"/>
                          </a:solidFill>
                          <a:effectLst/>
                          <a:latin typeface="+mn-lt"/>
                          <a:ea typeface="+mn-ea"/>
                          <a:cs typeface="+mn-cs"/>
                        </a:rPr>
                        <a:t>True</a:t>
                      </a:r>
                      <a:r>
                        <a:rPr lang="en-IN" sz="1800" kern="1200" dirty="0">
                          <a:solidFill>
                            <a:schemeClr val="dk1"/>
                          </a:solidFill>
                          <a:effectLst/>
                          <a:latin typeface="+mn-lt"/>
                          <a:ea typeface="+mn-ea"/>
                          <a:cs typeface="+mn-cs"/>
                        </a:rPr>
                        <a:t> if the string starts with the given substring otherwise return </a:t>
                      </a:r>
                      <a:r>
                        <a:rPr lang="en-IN" sz="1800" b="1" kern="1200" dirty="0">
                          <a:solidFill>
                            <a:schemeClr val="dk1"/>
                          </a:solidFill>
                          <a:effectLst/>
                          <a:latin typeface="+mn-lt"/>
                          <a:ea typeface="+mn-ea"/>
                          <a:cs typeface="+mn-cs"/>
                        </a:rPr>
                        <a:t>False.</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r h="1184929">
                <a:tc>
                  <a:txBody>
                    <a:bodyPr/>
                    <a:lstStyle/>
                    <a:p>
                      <a:r>
                        <a:rPr lang="en-IN" sz="1800" kern="1200" dirty="0">
                          <a:solidFill>
                            <a:schemeClr val="dk1"/>
                          </a:solidFill>
                          <a:effectLst/>
                          <a:latin typeface="+mn-lt"/>
                          <a:ea typeface="+mn-ea"/>
                          <a:cs typeface="+mn-cs"/>
                        </a:rPr>
                        <a:t>find()</a:t>
                      </a:r>
                      <a:endParaRPr lang="en-US" dirty="0"/>
                    </a:p>
                  </a:txBody>
                  <a:tcPr/>
                </a:tc>
                <a:tc>
                  <a:txBody>
                    <a:bodyPr/>
                    <a:lstStyle/>
                    <a:p>
                      <a:r>
                        <a:rPr lang="en-IN" sz="1800" kern="1200" dirty="0">
                          <a:solidFill>
                            <a:schemeClr val="dk1"/>
                          </a:solidFill>
                          <a:effectLst/>
                          <a:latin typeface="+mn-lt"/>
                          <a:ea typeface="+mn-ea"/>
                          <a:cs typeface="+mn-cs"/>
                        </a:rPr>
                        <a:t>Return the lowest index in String where substring sub is found.</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In example – there are two “like”.</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1</a:t>
                      </a:r>
                      <a:r>
                        <a:rPr lang="en-IN" sz="1800" kern="1200" baseline="30000" dirty="0">
                          <a:solidFill>
                            <a:schemeClr val="dk1"/>
                          </a:solidFill>
                          <a:effectLst/>
                          <a:latin typeface="+mn-lt"/>
                          <a:ea typeface="+mn-ea"/>
                          <a:cs typeface="+mn-cs"/>
                        </a:rPr>
                        <a:t>st</a:t>
                      </a:r>
                      <a:r>
                        <a:rPr lang="en-IN" sz="1800" kern="1200" dirty="0">
                          <a:solidFill>
                            <a:schemeClr val="dk1"/>
                          </a:solidFill>
                          <a:effectLst/>
                          <a:latin typeface="+mn-lt"/>
                          <a:ea typeface="+mn-ea"/>
                          <a:cs typeface="+mn-cs"/>
                        </a:rPr>
                        <a:t> “like” is at index-2 and 2</a:t>
                      </a:r>
                      <a:r>
                        <a:rPr lang="en-IN" sz="1800" kern="1200" baseline="30000" dirty="0">
                          <a:solidFill>
                            <a:schemeClr val="dk1"/>
                          </a:solidFill>
                          <a:effectLst/>
                          <a:latin typeface="+mn-lt"/>
                          <a:ea typeface="+mn-ea"/>
                          <a:cs typeface="+mn-cs"/>
                        </a:rPr>
                        <a:t>nd</a:t>
                      </a:r>
                      <a:r>
                        <a:rPr lang="en-IN" sz="1800" kern="1200" dirty="0">
                          <a:solidFill>
                            <a:schemeClr val="dk1"/>
                          </a:solidFill>
                          <a:effectLst/>
                          <a:latin typeface="+mn-lt"/>
                          <a:ea typeface="+mn-ea"/>
                          <a:cs typeface="+mn-cs"/>
                        </a:rPr>
                        <a:t> at index-16. It return 2.</a:t>
                      </a:r>
                      <a:endParaRPr lang="en-US" dirty="0"/>
                    </a:p>
                  </a:txBody>
                  <a:tcPr/>
                </a:tc>
                <a:tc>
                  <a:txBody>
                    <a:bodyPr/>
                    <a:lstStyle/>
                    <a:p>
                      <a:endParaRPr lang="en-US" dirty="0"/>
                    </a:p>
                  </a:txBody>
                  <a:tcPr/>
                </a:tc>
                <a:extLst>
                  <a:ext uri="{0D108BD9-81ED-4DB2-BD59-A6C34878D82A}">
                    <a16:rowId xmlns:a16="http://schemas.microsoft.com/office/drawing/2014/main" val="3846686749"/>
                  </a:ext>
                </a:extLst>
              </a:tr>
            </a:tbl>
          </a:graphicData>
        </a:graphic>
      </p:graphicFrame>
      <p:pic>
        <p:nvPicPr>
          <p:cNvPr id="10" name="Picture 9">
            <a:extLst>
              <a:ext uri="{FF2B5EF4-FFF2-40B4-BE49-F238E27FC236}">
                <a16:creationId xmlns:a16="http://schemas.microsoft.com/office/drawing/2014/main" id="{94AB1011-CD61-4F84-A227-2D43ECA751DA}"/>
              </a:ext>
            </a:extLst>
          </p:cNvPr>
          <p:cNvPicPr/>
          <p:nvPr/>
        </p:nvPicPr>
        <p:blipFill>
          <a:blip r:embed="rId3"/>
          <a:stretch>
            <a:fillRect/>
          </a:stretch>
        </p:blipFill>
        <p:spPr>
          <a:xfrm>
            <a:off x="7100286" y="2023335"/>
            <a:ext cx="3844397" cy="795873"/>
          </a:xfrm>
          <a:prstGeom prst="rect">
            <a:avLst/>
          </a:prstGeom>
        </p:spPr>
      </p:pic>
      <p:pic>
        <p:nvPicPr>
          <p:cNvPr id="11" name="Picture 10">
            <a:extLst>
              <a:ext uri="{FF2B5EF4-FFF2-40B4-BE49-F238E27FC236}">
                <a16:creationId xmlns:a16="http://schemas.microsoft.com/office/drawing/2014/main" id="{A3DC5BCB-58A4-4637-9ACB-9B471A626D93}"/>
              </a:ext>
            </a:extLst>
          </p:cNvPr>
          <p:cNvPicPr/>
          <p:nvPr/>
        </p:nvPicPr>
        <p:blipFill>
          <a:blip r:embed="rId4"/>
          <a:stretch>
            <a:fillRect/>
          </a:stretch>
        </p:blipFill>
        <p:spPr>
          <a:xfrm>
            <a:off x="7069955" y="2970376"/>
            <a:ext cx="3875472" cy="783297"/>
          </a:xfrm>
          <a:prstGeom prst="rect">
            <a:avLst/>
          </a:prstGeom>
        </p:spPr>
      </p:pic>
      <p:pic>
        <p:nvPicPr>
          <p:cNvPr id="12" name="Picture 11">
            <a:extLst>
              <a:ext uri="{FF2B5EF4-FFF2-40B4-BE49-F238E27FC236}">
                <a16:creationId xmlns:a16="http://schemas.microsoft.com/office/drawing/2014/main" id="{63AC7156-AFB0-452B-AABE-6574EEA3DCF2}"/>
              </a:ext>
            </a:extLst>
          </p:cNvPr>
          <p:cNvPicPr/>
          <p:nvPr/>
        </p:nvPicPr>
        <p:blipFill>
          <a:blip r:embed="rId5"/>
          <a:stretch>
            <a:fillRect/>
          </a:stretch>
        </p:blipFill>
        <p:spPr>
          <a:xfrm>
            <a:off x="7069214" y="3904840"/>
            <a:ext cx="3875471" cy="667159"/>
          </a:xfrm>
          <a:prstGeom prst="rect">
            <a:avLst/>
          </a:prstGeom>
        </p:spPr>
      </p:pic>
      <p:pic>
        <p:nvPicPr>
          <p:cNvPr id="13" name="Picture 12">
            <a:extLst>
              <a:ext uri="{FF2B5EF4-FFF2-40B4-BE49-F238E27FC236}">
                <a16:creationId xmlns:a16="http://schemas.microsoft.com/office/drawing/2014/main" id="{5C0C6674-C2F8-423B-BB9F-3E10D647B4DD}"/>
              </a:ext>
            </a:extLst>
          </p:cNvPr>
          <p:cNvPicPr/>
          <p:nvPr/>
        </p:nvPicPr>
        <p:blipFill>
          <a:blip r:embed="rId6"/>
          <a:stretch>
            <a:fillRect/>
          </a:stretch>
        </p:blipFill>
        <p:spPr>
          <a:xfrm>
            <a:off x="7069215" y="4849405"/>
            <a:ext cx="3875469" cy="1094196"/>
          </a:xfrm>
          <a:prstGeom prst="rect">
            <a:avLst/>
          </a:prstGeom>
        </p:spPr>
      </p:pic>
    </p:spTree>
    <p:extLst>
      <p:ext uri="{BB962C8B-B14F-4D97-AF65-F5344CB8AC3E}">
        <p14:creationId xmlns:p14="http://schemas.microsoft.com/office/powerpoint/2010/main" val="65804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Built in methods: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3147243416"/>
              </p:ext>
            </p:extLst>
          </p:nvPr>
        </p:nvGraphicFramePr>
        <p:xfrm>
          <a:off x="914400" y="1371601"/>
          <a:ext cx="10031027" cy="4134498"/>
        </p:xfrm>
        <a:graphic>
          <a:graphicData uri="http://schemas.openxmlformats.org/drawingml/2006/table">
            <a:tbl>
              <a:tblPr firstRow="1" bandRow="1">
                <a:tableStyleId>{5C22544A-7EE6-4342-B048-85BDC9FD1C3A}</a:tableStyleId>
              </a:tblPr>
              <a:tblGrid>
                <a:gridCol w="1882207">
                  <a:extLst>
                    <a:ext uri="{9D8B030D-6E8A-4147-A177-3AD203B41FA5}">
                      <a16:colId xmlns:a16="http://schemas.microsoft.com/office/drawing/2014/main" val="673718354"/>
                    </a:ext>
                  </a:extLst>
                </a:gridCol>
                <a:gridCol w="4010614">
                  <a:extLst>
                    <a:ext uri="{9D8B030D-6E8A-4147-A177-3AD203B41FA5}">
                      <a16:colId xmlns:a16="http://schemas.microsoft.com/office/drawing/2014/main" val="1062799064"/>
                    </a:ext>
                  </a:extLst>
                </a:gridCol>
                <a:gridCol w="4138206">
                  <a:extLst>
                    <a:ext uri="{9D8B030D-6E8A-4147-A177-3AD203B41FA5}">
                      <a16:colId xmlns:a16="http://schemas.microsoft.com/office/drawing/2014/main" val="1118455678"/>
                    </a:ext>
                  </a:extLst>
                </a:gridCol>
              </a:tblGrid>
              <a:tr h="572129">
                <a:tc>
                  <a:txBody>
                    <a:bodyPr/>
                    <a:lstStyle/>
                    <a:p>
                      <a:r>
                        <a:rPr lang="en-US" dirty="0">
                          <a:solidFill>
                            <a:schemeClr val="tx1"/>
                          </a:solidFill>
                        </a:rPr>
                        <a:t>Method Name</a:t>
                      </a:r>
                    </a:p>
                  </a:txBody>
                  <a:tcPr/>
                </a:tc>
                <a:tc>
                  <a:txBody>
                    <a:bodyPr/>
                    <a:lstStyle/>
                    <a:p>
                      <a:r>
                        <a:rPr lang="en-US" dirty="0">
                          <a:solidFill>
                            <a:schemeClr val="tx1"/>
                          </a:solidFill>
                        </a:rPr>
                        <a:t>Explanation </a:t>
                      </a:r>
                    </a:p>
                  </a:txBody>
                  <a:tcPr/>
                </a:tc>
                <a:tc>
                  <a:txBody>
                    <a:bodyPr/>
                    <a:lstStyle/>
                    <a:p>
                      <a:r>
                        <a:rPr lang="en-US" dirty="0">
                          <a:solidFill>
                            <a:schemeClr val="tx1"/>
                          </a:solidFill>
                        </a:rPr>
                        <a:t>Code Snippet</a:t>
                      </a:r>
                    </a:p>
                  </a:txBody>
                  <a:tcPr/>
                </a:tc>
                <a:extLst>
                  <a:ext uri="{0D108BD9-81ED-4DB2-BD59-A6C34878D82A}">
                    <a16:rowId xmlns:a16="http://schemas.microsoft.com/office/drawing/2014/main" val="3141267053"/>
                  </a:ext>
                </a:extLst>
              </a:tr>
              <a:tr h="950638">
                <a:tc>
                  <a:txBody>
                    <a:bodyPr/>
                    <a:lstStyle/>
                    <a:p>
                      <a:r>
                        <a:rPr lang="en-IN" sz="1800" kern="1200" dirty="0">
                          <a:solidFill>
                            <a:schemeClr val="dk1"/>
                          </a:solidFill>
                          <a:effectLst/>
                          <a:latin typeface="+mn-lt"/>
                          <a:ea typeface="+mn-ea"/>
                          <a:cs typeface="+mn-cs"/>
                        </a:rPr>
                        <a:t>lower()</a:t>
                      </a:r>
                      <a:endParaRPr lang="en-US" dirty="0"/>
                    </a:p>
                  </a:txBody>
                  <a:tcPr/>
                </a:tc>
                <a:tc>
                  <a:txBody>
                    <a:bodyPr/>
                    <a:lstStyle/>
                    <a:p>
                      <a:r>
                        <a:rPr lang="en-IN" sz="1800" kern="1200" dirty="0">
                          <a:solidFill>
                            <a:schemeClr val="dk1"/>
                          </a:solidFill>
                          <a:effectLst/>
                          <a:latin typeface="+mn-lt"/>
                          <a:ea typeface="+mn-ea"/>
                          <a:cs typeface="+mn-cs"/>
                        </a:rPr>
                        <a:t>Convert and return a string into lower case</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4166810164"/>
                  </a:ext>
                </a:extLst>
              </a:tr>
              <a:tr h="0">
                <a:tc>
                  <a:txBody>
                    <a:bodyPr/>
                    <a:lstStyle/>
                    <a:p>
                      <a:r>
                        <a:rPr lang="en-IN" sz="1800" kern="1200" dirty="0">
                          <a:solidFill>
                            <a:schemeClr val="dk1"/>
                          </a:solidFill>
                          <a:effectLst/>
                          <a:latin typeface="+mn-lt"/>
                          <a:ea typeface="+mn-ea"/>
                          <a:cs typeface="+mn-cs"/>
                        </a:rPr>
                        <a:t>upper()</a:t>
                      </a:r>
                      <a:endParaRPr lang="en-US" dirty="0"/>
                    </a:p>
                  </a:txBody>
                  <a:tcPr/>
                </a:tc>
                <a:tc>
                  <a:txBody>
                    <a:bodyPr/>
                    <a:lstStyle/>
                    <a:p>
                      <a:pPr marL="0" marR="0" algn="just" defTabSz="914400" rtl="0" eaLnBrk="1" latinLnBrk="0" hangingPunct="1">
                        <a:lnSpc>
                          <a:spcPct val="150000"/>
                        </a:lnSpc>
                        <a:spcBef>
                          <a:spcPts val="0"/>
                        </a:spcBef>
                        <a:spcAft>
                          <a:spcPts val="0"/>
                        </a:spcAft>
                      </a:pPr>
                      <a:r>
                        <a:rPr lang="en-IN" sz="1800" kern="1200" dirty="0">
                          <a:solidFill>
                            <a:schemeClr val="dk1"/>
                          </a:solidFill>
                          <a:effectLst/>
                          <a:latin typeface="+mn-lt"/>
                          <a:ea typeface="+mn-ea"/>
                          <a:cs typeface="+mn-cs"/>
                        </a:rPr>
                        <a:t>Convert and return a string into upper case</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r h="1184929">
                <a:tc>
                  <a:txBody>
                    <a:bodyPr/>
                    <a:lstStyle/>
                    <a:p>
                      <a:r>
                        <a:rPr lang="en-IN" sz="1800" kern="1200" dirty="0">
                          <a:solidFill>
                            <a:schemeClr val="dk1"/>
                          </a:solidFill>
                          <a:effectLst/>
                          <a:latin typeface="+mn-lt"/>
                          <a:ea typeface="+mn-ea"/>
                          <a:cs typeface="+mn-cs"/>
                        </a:rPr>
                        <a:t>swapcase()</a:t>
                      </a:r>
                      <a:endParaRPr lang="en-US" dirty="0"/>
                    </a:p>
                  </a:txBody>
                  <a:tcPr/>
                </a:tc>
                <a:tc>
                  <a:txBody>
                    <a:bodyPr/>
                    <a:lstStyle/>
                    <a:p>
                      <a:pPr marL="0" marR="0" algn="just" defTabSz="914400" rtl="0" eaLnBrk="1" latinLnBrk="0" hangingPunct="1">
                        <a:lnSpc>
                          <a:spcPct val="150000"/>
                        </a:lnSpc>
                        <a:spcBef>
                          <a:spcPts val="0"/>
                        </a:spcBef>
                        <a:spcAft>
                          <a:spcPts val="0"/>
                        </a:spcAft>
                      </a:pPr>
                      <a:r>
                        <a:rPr lang="en-IN" sz="1800" kern="1200" dirty="0">
                          <a:solidFill>
                            <a:schemeClr val="dk1"/>
                          </a:solidFill>
                          <a:effectLst/>
                          <a:latin typeface="+mn-lt"/>
                          <a:ea typeface="+mn-ea"/>
                          <a:cs typeface="+mn-cs"/>
                        </a:rPr>
                        <a:t>In swaps cases, the lower case becomes the upper case and vice versa</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txBody>
                  <a:tcPr/>
                </a:tc>
                <a:extLst>
                  <a:ext uri="{0D108BD9-81ED-4DB2-BD59-A6C34878D82A}">
                    <a16:rowId xmlns:a16="http://schemas.microsoft.com/office/drawing/2014/main" val="3846686749"/>
                  </a:ext>
                </a:extLst>
              </a:tr>
            </a:tbl>
          </a:graphicData>
        </a:graphic>
      </p:graphicFrame>
      <p:pic>
        <p:nvPicPr>
          <p:cNvPr id="14" name="Picture 13">
            <a:extLst>
              <a:ext uri="{FF2B5EF4-FFF2-40B4-BE49-F238E27FC236}">
                <a16:creationId xmlns:a16="http://schemas.microsoft.com/office/drawing/2014/main" id="{40D82BFC-EB45-44ED-8E19-F9D87435217B}"/>
              </a:ext>
            </a:extLst>
          </p:cNvPr>
          <p:cNvPicPr/>
          <p:nvPr/>
        </p:nvPicPr>
        <p:blipFill>
          <a:blip r:embed="rId3"/>
          <a:stretch>
            <a:fillRect/>
          </a:stretch>
        </p:blipFill>
        <p:spPr>
          <a:xfrm>
            <a:off x="7467600" y="2057400"/>
            <a:ext cx="2971800" cy="838200"/>
          </a:xfrm>
          <a:prstGeom prst="rect">
            <a:avLst/>
          </a:prstGeom>
        </p:spPr>
      </p:pic>
      <p:pic>
        <p:nvPicPr>
          <p:cNvPr id="16" name="Picture 15">
            <a:extLst>
              <a:ext uri="{FF2B5EF4-FFF2-40B4-BE49-F238E27FC236}">
                <a16:creationId xmlns:a16="http://schemas.microsoft.com/office/drawing/2014/main" id="{2B83A46A-5E0A-450E-AB86-14F4C13B82A3}"/>
              </a:ext>
            </a:extLst>
          </p:cNvPr>
          <p:cNvPicPr/>
          <p:nvPr/>
        </p:nvPicPr>
        <p:blipFill>
          <a:blip r:embed="rId4"/>
          <a:stretch>
            <a:fillRect/>
          </a:stretch>
        </p:blipFill>
        <p:spPr>
          <a:xfrm>
            <a:off x="7467600" y="3259243"/>
            <a:ext cx="2971800" cy="838200"/>
          </a:xfrm>
          <a:prstGeom prst="rect">
            <a:avLst/>
          </a:prstGeom>
        </p:spPr>
      </p:pic>
      <p:pic>
        <p:nvPicPr>
          <p:cNvPr id="17" name="Picture 16">
            <a:extLst>
              <a:ext uri="{FF2B5EF4-FFF2-40B4-BE49-F238E27FC236}">
                <a16:creationId xmlns:a16="http://schemas.microsoft.com/office/drawing/2014/main" id="{ECF3F663-8EDB-4D2B-A492-AF76E626B5C0}"/>
              </a:ext>
            </a:extLst>
          </p:cNvPr>
          <p:cNvPicPr/>
          <p:nvPr/>
        </p:nvPicPr>
        <p:blipFill>
          <a:blip r:embed="rId5"/>
          <a:stretch>
            <a:fillRect/>
          </a:stretch>
        </p:blipFill>
        <p:spPr>
          <a:xfrm>
            <a:off x="7467600" y="4461086"/>
            <a:ext cx="2971800" cy="838200"/>
          </a:xfrm>
          <a:prstGeom prst="rect">
            <a:avLst/>
          </a:prstGeom>
        </p:spPr>
      </p:pic>
    </p:spTree>
    <p:extLst>
      <p:ext uri="{BB962C8B-B14F-4D97-AF65-F5344CB8AC3E}">
        <p14:creationId xmlns:p14="http://schemas.microsoft.com/office/powerpoint/2010/main" val="511824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Built in methods: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3242495389"/>
              </p:ext>
            </p:extLst>
          </p:nvPr>
        </p:nvGraphicFramePr>
        <p:xfrm>
          <a:off x="914400" y="1371601"/>
          <a:ext cx="10031027" cy="4686929"/>
        </p:xfrm>
        <a:graphic>
          <a:graphicData uri="http://schemas.openxmlformats.org/drawingml/2006/table">
            <a:tbl>
              <a:tblPr firstRow="1" bandRow="1">
                <a:tableStyleId>{5C22544A-7EE6-4342-B048-85BDC9FD1C3A}</a:tableStyleId>
              </a:tblPr>
              <a:tblGrid>
                <a:gridCol w="1882207">
                  <a:extLst>
                    <a:ext uri="{9D8B030D-6E8A-4147-A177-3AD203B41FA5}">
                      <a16:colId xmlns:a16="http://schemas.microsoft.com/office/drawing/2014/main" val="673718354"/>
                    </a:ext>
                  </a:extLst>
                </a:gridCol>
                <a:gridCol w="4010614">
                  <a:extLst>
                    <a:ext uri="{9D8B030D-6E8A-4147-A177-3AD203B41FA5}">
                      <a16:colId xmlns:a16="http://schemas.microsoft.com/office/drawing/2014/main" val="1062799064"/>
                    </a:ext>
                  </a:extLst>
                </a:gridCol>
                <a:gridCol w="4138206">
                  <a:extLst>
                    <a:ext uri="{9D8B030D-6E8A-4147-A177-3AD203B41FA5}">
                      <a16:colId xmlns:a16="http://schemas.microsoft.com/office/drawing/2014/main" val="1118455678"/>
                    </a:ext>
                  </a:extLst>
                </a:gridCol>
              </a:tblGrid>
              <a:tr h="572129">
                <a:tc>
                  <a:txBody>
                    <a:bodyPr/>
                    <a:lstStyle/>
                    <a:p>
                      <a:r>
                        <a:rPr lang="en-US" dirty="0">
                          <a:solidFill>
                            <a:schemeClr val="tx1"/>
                          </a:solidFill>
                        </a:rPr>
                        <a:t>Method Name</a:t>
                      </a:r>
                    </a:p>
                  </a:txBody>
                  <a:tcPr/>
                </a:tc>
                <a:tc>
                  <a:txBody>
                    <a:bodyPr/>
                    <a:lstStyle/>
                    <a:p>
                      <a:r>
                        <a:rPr lang="en-US" dirty="0">
                          <a:solidFill>
                            <a:schemeClr val="tx1"/>
                          </a:solidFill>
                        </a:rPr>
                        <a:t>Explanation </a:t>
                      </a:r>
                    </a:p>
                  </a:txBody>
                  <a:tcPr/>
                </a:tc>
                <a:tc>
                  <a:txBody>
                    <a:bodyPr/>
                    <a:lstStyle/>
                    <a:p>
                      <a:r>
                        <a:rPr lang="en-US" dirty="0">
                          <a:solidFill>
                            <a:schemeClr val="tx1"/>
                          </a:solidFill>
                        </a:rPr>
                        <a:t>Code Snippet</a:t>
                      </a:r>
                    </a:p>
                  </a:txBody>
                  <a:tcPr/>
                </a:tc>
                <a:extLst>
                  <a:ext uri="{0D108BD9-81ED-4DB2-BD59-A6C34878D82A}">
                    <a16:rowId xmlns:a16="http://schemas.microsoft.com/office/drawing/2014/main" val="3141267053"/>
                  </a:ext>
                </a:extLst>
              </a:tr>
              <a:tr h="950638">
                <a:tc>
                  <a:txBody>
                    <a:bodyPr/>
                    <a:lstStyle/>
                    <a:p>
                      <a:r>
                        <a:rPr lang="en-IN" sz="1800" kern="1200" dirty="0">
                          <a:solidFill>
                            <a:schemeClr val="dk1"/>
                          </a:solidFill>
                          <a:effectLst/>
                          <a:latin typeface="+mn-lt"/>
                          <a:ea typeface="+mn-ea"/>
                          <a:cs typeface="+mn-cs"/>
                        </a:rPr>
                        <a:t>title()</a:t>
                      </a:r>
                      <a:endParaRPr lang="en-US" dirty="0"/>
                    </a:p>
                  </a:txBody>
                  <a:tcPr/>
                </a:tc>
                <a:tc>
                  <a:txBody>
                    <a:bodyPr/>
                    <a:lstStyle/>
                    <a:p>
                      <a:r>
                        <a:rPr lang="en-IN" sz="1800" kern="1200" dirty="0">
                          <a:solidFill>
                            <a:schemeClr val="dk1"/>
                          </a:solidFill>
                          <a:effectLst/>
                          <a:latin typeface="+mn-lt"/>
                          <a:ea typeface="+mn-ea"/>
                          <a:cs typeface="+mn-cs"/>
                        </a:rPr>
                        <a:t>Converts the first character of each word to upper case.</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4166810164"/>
                  </a:ext>
                </a:extLst>
              </a:tr>
              <a:tr h="0">
                <a:tc>
                  <a:txBody>
                    <a:bodyPr/>
                    <a:lstStyle/>
                    <a:p>
                      <a:r>
                        <a:rPr lang="en-IN" sz="1800" kern="1200" dirty="0">
                          <a:solidFill>
                            <a:schemeClr val="dk1"/>
                          </a:solidFill>
                          <a:effectLst/>
                          <a:latin typeface="+mn-lt"/>
                          <a:ea typeface="+mn-ea"/>
                          <a:cs typeface="+mn-cs"/>
                        </a:rPr>
                        <a:t>replace()</a:t>
                      </a:r>
                      <a:endParaRPr lang="en-US" dirty="0"/>
                    </a:p>
                  </a:txBody>
                  <a:tcPr/>
                </a:tc>
                <a:tc>
                  <a:txBody>
                    <a:bodyPr/>
                    <a:lstStyle/>
                    <a:p>
                      <a:pPr marL="0" marR="0" algn="just" defTabSz="914400" rtl="0" eaLnBrk="1" latinLnBrk="0" hangingPunct="1">
                        <a:lnSpc>
                          <a:spcPct val="150000"/>
                        </a:lnSpc>
                        <a:spcBef>
                          <a:spcPts val="0"/>
                        </a:spcBef>
                        <a:spcAft>
                          <a:spcPts val="0"/>
                        </a:spcAft>
                      </a:pPr>
                      <a:r>
                        <a:rPr lang="en-IN" sz="1800" kern="1200" dirty="0">
                          <a:solidFill>
                            <a:schemeClr val="dk1"/>
                          </a:solidFill>
                          <a:effectLst/>
                          <a:latin typeface="+mn-lt"/>
                          <a:ea typeface="+mn-ea"/>
                          <a:cs typeface="+mn-cs"/>
                        </a:rPr>
                        <a:t>Returns a string after replacing old substring with new substring.</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r h="1184929">
                <a:tc>
                  <a:txBody>
                    <a:bodyPr/>
                    <a:lstStyle/>
                    <a:p>
                      <a:r>
                        <a:rPr lang="en-IN" sz="1800" kern="1200" dirty="0">
                          <a:solidFill>
                            <a:schemeClr val="dk1"/>
                          </a:solidFill>
                          <a:effectLst/>
                          <a:latin typeface="+mn-lt"/>
                          <a:ea typeface="+mn-ea"/>
                          <a:cs typeface="+mn-cs"/>
                        </a:rPr>
                        <a:t>split()</a:t>
                      </a:r>
                      <a:endParaRPr lang="en-US" dirty="0"/>
                    </a:p>
                  </a:txBody>
                  <a:tcPr/>
                </a:tc>
                <a:tc>
                  <a:txBody>
                    <a:bodyPr/>
                    <a:lstStyle/>
                    <a:p>
                      <a:r>
                        <a:rPr lang="en-IN" sz="1800" kern="1200" dirty="0">
                          <a:solidFill>
                            <a:schemeClr val="dk1"/>
                          </a:solidFill>
                          <a:effectLst/>
                          <a:latin typeface="+mn-lt"/>
                          <a:ea typeface="+mn-ea"/>
                          <a:cs typeface="+mn-cs"/>
                        </a:rPr>
                        <a:t>Splits the string from given separator and returns a list of substring.</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Note – </a:t>
                      </a:r>
                      <a:endParaRPr lang="en-US" sz="1800" kern="1200" dirty="0">
                        <a:solidFill>
                          <a:schemeClr val="dk1"/>
                        </a:solidFill>
                        <a:effectLst/>
                        <a:latin typeface="+mn-lt"/>
                        <a:ea typeface="+mn-ea"/>
                        <a:cs typeface="+mn-cs"/>
                      </a:endParaRPr>
                    </a:p>
                    <a:p>
                      <a:pPr lvl="0"/>
                      <a:r>
                        <a:rPr lang="en-IN" sz="1800" kern="1200" dirty="0">
                          <a:solidFill>
                            <a:schemeClr val="dk1"/>
                          </a:solidFill>
                          <a:effectLst/>
                          <a:latin typeface="+mn-lt"/>
                          <a:ea typeface="+mn-ea"/>
                          <a:cs typeface="+mn-cs"/>
                        </a:rPr>
                        <a:t>By default, value of separator is a whitespace</a:t>
                      </a:r>
                    </a:p>
                    <a:p>
                      <a:pPr lvl="0"/>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3846686749"/>
                  </a:ext>
                </a:extLst>
              </a:tr>
            </a:tbl>
          </a:graphicData>
        </a:graphic>
      </p:graphicFrame>
      <p:pic>
        <p:nvPicPr>
          <p:cNvPr id="9" name="Picture 8">
            <a:extLst>
              <a:ext uri="{FF2B5EF4-FFF2-40B4-BE49-F238E27FC236}">
                <a16:creationId xmlns:a16="http://schemas.microsoft.com/office/drawing/2014/main" id="{BF28715E-3CA0-46A3-8A68-AE229F8D5A13}"/>
              </a:ext>
            </a:extLst>
          </p:cNvPr>
          <p:cNvPicPr/>
          <p:nvPr/>
        </p:nvPicPr>
        <p:blipFill>
          <a:blip r:embed="rId3"/>
          <a:stretch>
            <a:fillRect/>
          </a:stretch>
        </p:blipFill>
        <p:spPr>
          <a:xfrm>
            <a:off x="7162800" y="2057400"/>
            <a:ext cx="3352800" cy="838200"/>
          </a:xfrm>
          <a:prstGeom prst="rect">
            <a:avLst/>
          </a:prstGeom>
        </p:spPr>
      </p:pic>
      <p:pic>
        <p:nvPicPr>
          <p:cNvPr id="10" name="Picture 9">
            <a:extLst>
              <a:ext uri="{FF2B5EF4-FFF2-40B4-BE49-F238E27FC236}">
                <a16:creationId xmlns:a16="http://schemas.microsoft.com/office/drawing/2014/main" id="{FEE51F5E-D279-468D-B5D3-D639552FB03F}"/>
              </a:ext>
            </a:extLst>
          </p:cNvPr>
          <p:cNvPicPr/>
          <p:nvPr/>
        </p:nvPicPr>
        <p:blipFill>
          <a:blip r:embed="rId4"/>
          <a:stretch>
            <a:fillRect/>
          </a:stretch>
        </p:blipFill>
        <p:spPr>
          <a:xfrm>
            <a:off x="7162801" y="3276600"/>
            <a:ext cx="3352800" cy="896659"/>
          </a:xfrm>
          <a:prstGeom prst="rect">
            <a:avLst/>
          </a:prstGeom>
        </p:spPr>
      </p:pic>
      <p:pic>
        <p:nvPicPr>
          <p:cNvPr id="11" name="Picture 10">
            <a:extLst>
              <a:ext uri="{FF2B5EF4-FFF2-40B4-BE49-F238E27FC236}">
                <a16:creationId xmlns:a16="http://schemas.microsoft.com/office/drawing/2014/main" id="{1A088C45-4EA1-4E39-95D9-6AA52A6220A5}"/>
              </a:ext>
            </a:extLst>
          </p:cNvPr>
          <p:cNvPicPr/>
          <p:nvPr/>
        </p:nvPicPr>
        <p:blipFill>
          <a:blip r:embed="rId5"/>
          <a:stretch>
            <a:fillRect/>
          </a:stretch>
        </p:blipFill>
        <p:spPr>
          <a:xfrm>
            <a:off x="7162800" y="4419620"/>
            <a:ext cx="3352800" cy="685779"/>
          </a:xfrm>
          <a:prstGeom prst="rect">
            <a:avLst/>
          </a:prstGeom>
        </p:spPr>
      </p:pic>
      <p:pic>
        <p:nvPicPr>
          <p:cNvPr id="12" name="Picture 11">
            <a:extLst>
              <a:ext uri="{FF2B5EF4-FFF2-40B4-BE49-F238E27FC236}">
                <a16:creationId xmlns:a16="http://schemas.microsoft.com/office/drawing/2014/main" id="{9FF20345-1972-48B8-9E32-3C3092D6EDEA}"/>
              </a:ext>
            </a:extLst>
          </p:cNvPr>
          <p:cNvPicPr/>
          <p:nvPr/>
        </p:nvPicPr>
        <p:blipFill>
          <a:blip r:embed="rId6"/>
          <a:stretch>
            <a:fillRect/>
          </a:stretch>
        </p:blipFill>
        <p:spPr>
          <a:xfrm>
            <a:off x="7162800" y="5183003"/>
            <a:ext cx="3352800" cy="760597"/>
          </a:xfrm>
          <a:prstGeom prst="rect">
            <a:avLst/>
          </a:prstGeom>
        </p:spPr>
      </p:pic>
    </p:spTree>
    <p:extLst>
      <p:ext uri="{BB962C8B-B14F-4D97-AF65-F5344CB8AC3E}">
        <p14:creationId xmlns:p14="http://schemas.microsoft.com/office/powerpoint/2010/main" val="1319175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Built in methods: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1684789317"/>
              </p:ext>
            </p:extLst>
          </p:nvPr>
        </p:nvGraphicFramePr>
        <p:xfrm>
          <a:off x="433137" y="1160057"/>
          <a:ext cx="10031027" cy="4686929"/>
        </p:xfrm>
        <a:graphic>
          <a:graphicData uri="http://schemas.openxmlformats.org/drawingml/2006/table">
            <a:tbl>
              <a:tblPr firstRow="1" bandRow="1">
                <a:tableStyleId>{5C22544A-7EE6-4342-B048-85BDC9FD1C3A}</a:tableStyleId>
              </a:tblPr>
              <a:tblGrid>
                <a:gridCol w="1882207">
                  <a:extLst>
                    <a:ext uri="{9D8B030D-6E8A-4147-A177-3AD203B41FA5}">
                      <a16:colId xmlns:a16="http://schemas.microsoft.com/office/drawing/2014/main" val="673718354"/>
                    </a:ext>
                  </a:extLst>
                </a:gridCol>
                <a:gridCol w="4010614">
                  <a:extLst>
                    <a:ext uri="{9D8B030D-6E8A-4147-A177-3AD203B41FA5}">
                      <a16:colId xmlns:a16="http://schemas.microsoft.com/office/drawing/2014/main" val="1062799064"/>
                    </a:ext>
                  </a:extLst>
                </a:gridCol>
                <a:gridCol w="4138206">
                  <a:extLst>
                    <a:ext uri="{9D8B030D-6E8A-4147-A177-3AD203B41FA5}">
                      <a16:colId xmlns:a16="http://schemas.microsoft.com/office/drawing/2014/main" val="1118455678"/>
                    </a:ext>
                  </a:extLst>
                </a:gridCol>
              </a:tblGrid>
              <a:tr h="572129">
                <a:tc>
                  <a:txBody>
                    <a:bodyPr/>
                    <a:lstStyle/>
                    <a:p>
                      <a:r>
                        <a:rPr lang="en-US" dirty="0">
                          <a:solidFill>
                            <a:schemeClr val="tx1"/>
                          </a:solidFill>
                        </a:rPr>
                        <a:t>Method Name</a:t>
                      </a:r>
                    </a:p>
                  </a:txBody>
                  <a:tcPr/>
                </a:tc>
                <a:tc>
                  <a:txBody>
                    <a:bodyPr/>
                    <a:lstStyle/>
                    <a:p>
                      <a:r>
                        <a:rPr lang="en-US" dirty="0">
                          <a:solidFill>
                            <a:schemeClr val="tx1"/>
                          </a:solidFill>
                        </a:rPr>
                        <a:t>Explanation </a:t>
                      </a:r>
                    </a:p>
                  </a:txBody>
                  <a:tcPr/>
                </a:tc>
                <a:tc>
                  <a:txBody>
                    <a:bodyPr/>
                    <a:lstStyle/>
                    <a:p>
                      <a:r>
                        <a:rPr lang="en-US" dirty="0">
                          <a:solidFill>
                            <a:schemeClr val="tx1"/>
                          </a:solidFill>
                        </a:rPr>
                        <a:t>Code Snippet</a:t>
                      </a:r>
                    </a:p>
                  </a:txBody>
                  <a:tcPr/>
                </a:tc>
                <a:extLst>
                  <a:ext uri="{0D108BD9-81ED-4DB2-BD59-A6C34878D82A}">
                    <a16:rowId xmlns:a16="http://schemas.microsoft.com/office/drawing/2014/main" val="3141267053"/>
                  </a:ext>
                </a:extLst>
              </a:tr>
              <a:tr h="950638">
                <a:tc>
                  <a:txBody>
                    <a:bodyPr/>
                    <a:lstStyle/>
                    <a:p>
                      <a:r>
                        <a:rPr lang="en-IN" sz="1800" kern="1200" dirty="0">
                          <a:solidFill>
                            <a:schemeClr val="dk1"/>
                          </a:solidFill>
                          <a:effectLst/>
                          <a:latin typeface="+mn-lt"/>
                          <a:ea typeface="+mn-ea"/>
                          <a:cs typeface="+mn-cs"/>
                        </a:rPr>
                        <a:t>join()</a:t>
                      </a:r>
                      <a:endParaRPr lang="en-US" dirty="0"/>
                    </a:p>
                  </a:txBody>
                  <a:tcPr/>
                </a:tc>
                <a:tc>
                  <a:txBody>
                    <a:bodyPr/>
                    <a:lstStyle/>
                    <a:p>
                      <a:r>
                        <a:rPr lang="en-IN" sz="1800" kern="1200" dirty="0">
                          <a:solidFill>
                            <a:schemeClr val="dk1"/>
                          </a:solidFill>
                          <a:effectLst/>
                          <a:latin typeface="+mn-lt"/>
                          <a:ea typeface="+mn-ea"/>
                          <a:cs typeface="+mn-cs"/>
                        </a:rPr>
                        <a:t>Concatenate any number of strings.</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The string whose method is called is inserted in between each given string.</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The result is returned as a new string</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4166810164"/>
                  </a:ext>
                </a:extLst>
              </a:tr>
              <a:tr h="0">
                <a:tc>
                  <a:txBody>
                    <a:bodyPr/>
                    <a:lstStyle/>
                    <a:p>
                      <a:r>
                        <a:rPr lang="en-IN" sz="1800" kern="1200" dirty="0">
                          <a:solidFill>
                            <a:schemeClr val="dk1"/>
                          </a:solidFill>
                          <a:effectLst/>
                          <a:latin typeface="+mn-lt"/>
                          <a:ea typeface="+mn-ea"/>
                          <a:cs typeface="+mn-cs"/>
                        </a:rPr>
                        <a:t>strip()</a:t>
                      </a:r>
                      <a:endParaRPr lang="en-US" dirty="0"/>
                    </a:p>
                  </a:txBody>
                  <a:tcPr/>
                </a:tc>
                <a:tc>
                  <a:txBody>
                    <a:bodyPr/>
                    <a:lstStyle/>
                    <a:p>
                      <a:pPr marL="0" marR="0" algn="just" defTabSz="914400" rtl="0" eaLnBrk="1" latinLnBrk="0" hangingPunct="1">
                        <a:lnSpc>
                          <a:spcPct val="150000"/>
                        </a:lnSpc>
                        <a:spcBef>
                          <a:spcPts val="0"/>
                        </a:spcBef>
                        <a:spcAft>
                          <a:spcPts val="0"/>
                        </a:spcAft>
                      </a:pPr>
                      <a:r>
                        <a:rPr lang="en-IN" sz="1800" kern="1200" dirty="0">
                          <a:solidFill>
                            <a:schemeClr val="dk1"/>
                          </a:solidFill>
                          <a:effectLst/>
                          <a:latin typeface="+mn-lt"/>
                          <a:ea typeface="+mn-ea"/>
                          <a:cs typeface="+mn-cs"/>
                        </a:rPr>
                        <a:t>Return a copy of the string with leading and trailing whitespace removed.</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r h="1184929">
                <a:tc>
                  <a:txBody>
                    <a:bodyPr/>
                    <a:lstStyle/>
                    <a:p>
                      <a:r>
                        <a:rPr lang="en-IN" sz="1800" kern="1200" dirty="0">
                          <a:solidFill>
                            <a:schemeClr val="dk1"/>
                          </a:solidFill>
                          <a:effectLst/>
                          <a:latin typeface="+mn-lt"/>
                          <a:ea typeface="+mn-ea"/>
                          <a:cs typeface="+mn-cs"/>
                        </a:rPr>
                        <a:t>isalnum()</a:t>
                      </a:r>
                      <a:endParaRPr lang="en-US" dirty="0"/>
                    </a:p>
                  </a:txBody>
                  <a:tcPr/>
                </a:tc>
                <a:tc>
                  <a:txBody>
                    <a:bodyPr/>
                    <a:lstStyle/>
                    <a:p>
                      <a:r>
                        <a:rPr lang="en-IN" sz="1800" kern="1200" dirty="0">
                          <a:solidFill>
                            <a:schemeClr val="dk1"/>
                          </a:solidFill>
                          <a:effectLst/>
                          <a:latin typeface="+mn-lt"/>
                          <a:ea typeface="+mn-ea"/>
                          <a:cs typeface="+mn-cs"/>
                        </a:rPr>
                        <a:t>Return true if the string is alphanumeric (Combination of a-z, A-Z, 0-9)</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Note – It will return false only if string contains special character.</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3846686749"/>
                  </a:ext>
                </a:extLst>
              </a:tr>
            </a:tbl>
          </a:graphicData>
        </a:graphic>
      </p:graphicFrame>
      <p:pic>
        <p:nvPicPr>
          <p:cNvPr id="13" name="Picture 12">
            <a:extLst>
              <a:ext uri="{FF2B5EF4-FFF2-40B4-BE49-F238E27FC236}">
                <a16:creationId xmlns:a16="http://schemas.microsoft.com/office/drawing/2014/main" id="{1F6D6D1D-DC49-494F-A5DC-D933EC344D0B}"/>
              </a:ext>
            </a:extLst>
          </p:cNvPr>
          <p:cNvPicPr/>
          <p:nvPr/>
        </p:nvPicPr>
        <p:blipFill>
          <a:blip r:embed="rId3"/>
          <a:stretch>
            <a:fillRect/>
          </a:stretch>
        </p:blipFill>
        <p:spPr>
          <a:xfrm>
            <a:off x="6566188" y="1741869"/>
            <a:ext cx="3657599" cy="1017712"/>
          </a:xfrm>
          <a:prstGeom prst="rect">
            <a:avLst/>
          </a:prstGeom>
        </p:spPr>
      </p:pic>
      <p:pic>
        <p:nvPicPr>
          <p:cNvPr id="14" name="Picture 13">
            <a:extLst>
              <a:ext uri="{FF2B5EF4-FFF2-40B4-BE49-F238E27FC236}">
                <a16:creationId xmlns:a16="http://schemas.microsoft.com/office/drawing/2014/main" id="{72BA1CAC-9437-4A51-AECD-1194CE2472E0}"/>
              </a:ext>
            </a:extLst>
          </p:cNvPr>
          <p:cNvPicPr/>
          <p:nvPr/>
        </p:nvPicPr>
        <p:blipFill>
          <a:blip r:embed="rId4"/>
          <a:stretch>
            <a:fillRect/>
          </a:stretch>
        </p:blipFill>
        <p:spPr>
          <a:xfrm>
            <a:off x="6573115" y="2968986"/>
            <a:ext cx="3581401" cy="1017713"/>
          </a:xfrm>
          <a:prstGeom prst="rect">
            <a:avLst/>
          </a:prstGeom>
        </p:spPr>
      </p:pic>
      <p:pic>
        <p:nvPicPr>
          <p:cNvPr id="16" name="Picture 15">
            <a:extLst>
              <a:ext uri="{FF2B5EF4-FFF2-40B4-BE49-F238E27FC236}">
                <a16:creationId xmlns:a16="http://schemas.microsoft.com/office/drawing/2014/main" id="{2E98CD64-453D-4FBB-9036-FFF326F65215}"/>
              </a:ext>
            </a:extLst>
          </p:cNvPr>
          <p:cNvPicPr/>
          <p:nvPr/>
        </p:nvPicPr>
        <p:blipFill>
          <a:blip r:embed="rId5"/>
          <a:stretch>
            <a:fillRect/>
          </a:stretch>
        </p:blipFill>
        <p:spPr>
          <a:xfrm>
            <a:off x="6642387" y="4225089"/>
            <a:ext cx="3581400" cy="750338"/>
          </a:xfrm>
          <a:prstGeom prst="rect">
            <a:avLst/>
          </a:prstGeom>
        </p:spPr>
      </p:pic>
      <p:pic>
        <p:nvPicPr>
          <p:cNvPr id="17" name="Picture 16">
            <a:extLst>
              <a:ext uri="{FF2B5EF4-FFF2-40B4-BE49-F238E27FC236}">
                <a16:creationId xmlns:a16="http://schemas.microsoft.com/office/drawing/2014/main" id="{AB278BBA-6578-4BF8-A1BC-17E83D97D3D2}"/>
              </a:ext>
            </a:extLst>
          </p:cNvPr>
          <p:cNvPicPr/>
          <p:nvPr/>
        </p:nvPicPr>
        <p:blipFill>
          <a:blip r:embed="rId6"/>
          <a:stretch>
            <a:fillRect/>
          </a:stretch>
        </p:blipFill>
        <p:spPr>
          <a:xfrm>
            <a:off x="6642387" y="5046248"/>
            <a:ext cx="3555938" cy="750338"/>
          </a:xfrm>
          <a:prstGeom prst="rect">
            <a:avLst/>
          </a:prstGeom>
        </p:spPr>
      </p:pic>
    </p:spTree>
    <p:extLst>
      <p:ext uri="{BB962C8B-B14F-4D97-AF65-F5344CB8AC3E}">
        <p14:creationId xmlns:p14="http://schemas.microsoft.com/office/powerpoint/2010/main" val="1463125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Built in methods: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1706999239"/>
              </p:ext>
            </p:extLst>
          </p:nvPr>
        </p:nvGraphicFramePr>
        <p:xfrm>
          <a:off x="453919" y="1166886"/>
          <a:ext cx="10031027" cy="4872806"/>
        </p:xfrm>
        <a:graphic>
          <a:graphicData uri="http://schemas.openxmlformats.org/drawingml/2006/table">
            <a:tbl>
              <a:tblPr firstRow="1" bandRow="1">
                <a:tableStyleId>{5C22544A-7EE6-4342-B048-85BDC9FD1C3A}</a:tableStyleId>
              </a:tblPr>
              <a:tblGrid>
                <a:gridCol w="1882207">
                  <a:extLst>
                    <a:ext uri="{9D8B030D-6E8A-4147-A177-3AD203B41FA5}">
                      <a16:colId xmlns:a16="http://schemas.microsoft.com/office/drawing/2014/main" val="673718354"/>
                    </a:ext>
                  </a:extLst>
                </a:gridCol>
                <a:gridCol w="4010614">
                  <a:extLst>
                    <a:ext uri="{9D8B030D-6E8A-4147-A177-3AD203B41FA5}">
                      <a16:colId xmlns:a16="http://schemas.microsoft.com/office/drawing/2014/main" val="1062799064"/>
                    </a:ext>
                  </a:extLst>
                </a:gridCol>
                <a:gridCol w="4138206">
                  <a:extLst>
                    <a:ext uri="{9D8B030D-6E8A-4147-A177-3AD203B41FA5}">
                      <a16:colId xmlns:a16="http://schemas.microsoft.com/office/drawing/2014/main" val="1118455678"/>
                    </a:ext>
                  </a:extLst>
                </a:gridCol>
              </a:tblGrid>
              <a:tr h="483686">
                <a:tc>
                  <a:txBody>
                    <a:bodyPr/>
                    <a:lstStyle/>
                    <a:p>
                      <a:r>
                        <a:rPr lang="en-US" dirty="0">
                          <a:solidFill>
                            <a:schemeClr val="tx1"/>
                          </a:solidFill>
                        </a:rPr>
                        <a:t>Method Name</a:t>
                      </a:r>
                    </a:p>
                  </a:txBody>
                  <a:tcPr/>
                </a:tc>
                <a:tc>
                  <a:txBody>
                    <a:bodyPr/>
                    <a:lstStyle/>
                    <a:p>
                      <a:r>
                        <a:rPr lang="en-US" dirty="0">
                          <a:solidFill>
                            <a:schemeClr val="tx1"/>
                          </a:solidFill>
                        </a:rPr>
                        <a:t>Explanation </a:t>
                      </a:r>
                    </a:p>
                  </a:txBody>
                  <a:tcPr/>
                </a:tc>
                <a:tc>
                  <a:txBody>
                    <a:bodyPr/>
                    <a:lstStyle/>
                    <a:p>
                      <a:r>
                        <a:rPr lang="en-US" dirty="0">
                          <a:solidFill>
                            <a:schemeClr val="tx1"/>
                          </a:solidFill>
                        </a:rPr>
                        <a:t>Code Snippet</a:t>
                      </a:r>
                    </a:p>
                  </a:txBody>
                  <a:tcPr/>
                </a:tc>
                <a:extLst>
                  <a:ext uri="{0D108BD9-81ED-4DB2-BD59-A6C34878D82A}">
                    <a16:rowId xmlns:a16="http://schemas.microsoft.com/office/drawing/2014/main" val="3141267053"/>
                  </a:ext>
                </a:extLst>
              </a:tr>
              <a:tr h="1004961">
                <a:tc>
                  <a:txBody>
                    <a:bodyPr/>
                    <a:lstStyle/>
                    <a:p>
                      <a:r>
                        <a:rPr lang="en-IN" sz="1800" kern="1200" dirty="0">
                          <a:solidFill>
                            <a:schemeClr val="dk1"/>
                          </a:solidFill>
                          <a:effectLst/>
                          <a:latin typeface="+mn-lt"/>
                          <a:ea typeface="+mn-ea"/>
                          <a:cs typeface="+mn-cs"/>
                        </a:rPr>
                        <a:t>isalpha()</a:t>
                      </a:r>
                      <a:endParaRPr lang="en-US" dirty="0"/>
                    </a:p>
                  </a:txBody>
                  <a:tcPr/>
                </a:tc>
                <a:tc>
                  <a:txBody>
                    <a:bodyPr/>
                    <a:lstStyle/>
                    <a:p>
                      <a:r>
                        <a:rPr lang="en-IN" sz="1800" kern="1200" dirty="0">
                          <a:solidFill>
                            <a:schemeClr val="dk1"/>
                          </a:solidFill>
                          <a:effectLst/>
                          <a:latin typeface="+mn-lt"/>
                          <a:ea typeface="+mn-ea"/>
                          <a:cs typeface="+mn-cs"/>
                        </a:rPr>
                        <a:t>Return true if the string contains only alphabets(Combination of a-z, A-Z)</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4166810164"/>
                  </a:ext>
                </a:extLst>
              </a:tr>
              <a:tr h="1004961">
                <a:tc>
                  <a:txBody>
                    <a:bodyPr/>
                    <a:lstStyle/>
                    <a:p>
                      <a:r>
                        <a:rPr lang="en-IN" sz="1800" kern="1200" dirty="0">
                          <a:solidFill>
                            <a:schemeClr val="dk1"/>
                          </a:solidFill>
                          <a:effectLst/>
                          <a:latin typeface="+mn-lt"/>
                          <a:ea typeface="+mn-ea"/>
                          <a:cs typeface="+mn-cs"/>
                        </a:rPr>
                        <a:t>isdecimal()</a:t>
                      </a:r>
                      <a:endParaRPr lang="en-US" dirty="0"/>
                    </a:p>
                  </a:txBody>
                  <a:tcPr/>
                </a:tc>
                <a:tc>
                  <a:txBody>
                    <a:bodyPr/>
                    <a:lstStyle/>
                    <a:p>
                      <a:pPr marL="0" marR="0" algn="just" defTabSz="914400" rtl="0" eaLnBrk="1" latinLnBrk="0" hangingPunct="1">
                        <a:lnSpc>
                          <a:spcPct val="150000"/>
                        </a:lnSpc>
                        <a:spcBef>
                          <a:spcPts val="0"/>
                        </a:spcBef>
                        <a:spcAft>
                          <a:spcPts val="0"/>
                        </a:spcAft>
                      </a:pPr>
                      <a:r>
                        <a:rPr lang="en-IN" sz="1800" kern="1200" dirty="0">
                          <a:solidFill>
                            <a:schemeClr val="dk1"/>
                          </a:solidFill>
                          <a:effectLst/>
                          <a:latin typeface="+mn-lt"/>
                          <a:ea typeface="+mn-ea"/>
                          <a:cs typeface="+mn-cs"/>
                        </a:rPr>
                        <a:t>Returns True if all characters in the string are decimals</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r h="1468790">
                <a:tc>
                  <a:txBody>
                    <a:bodyPr/>
                    <a:lstStyle/>
                    <a:p>
                      <a:r>
                        <a:rPr lang="en-IN" sz="1800" kern="1200" dirty="0">
                          <a:solidFill>
                            <a:schemeClr val="dk1"/>
                          </a:solidFill>
                          <a:effectLst/>
                          <a:latin typeface="+mn-lt"/>
                          <a:ea typeface="+mn-ea"/>
                          <a:cs typeface="+mn-cs"/>
                        </a:rPr>
                        <a:t>islower()</a:t>
                      </a:r>
                      <a:endParaRPr lang="en-US" dirty="0"/>
                    </a:p>
                  </a:txBody>
                  <a:tcPr/>
                </a:tc>
                <a:tc>
                  <a:txBody>
                    <a:bodyPr/>
                    <a:lstStyle/>
                    <a:p>
                      <a:r>
                        <a:rPr lang="en-IN" sz="1800" kern="1200" dirty="0">
                          <a:solidFill>
                            <a:schemeClr val="dk1"/>
                          </a:solidFill>
                          <a:effectLst/>
                          <a:latin typeface="+mn-lt"/>
                          <a:ea typeface="+mn-ea"/>
                          <a:cs typeface="+mn-cs"/>
                        </a:rPr>
                        <a:t>Returns True if all characters in the string are lower case</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3846686749"/>
                  </a:ext>
                </a:extLst>
              </a:tr>
            </a:tbl>
          </a:graphicData>
        </a:graphic>
      </p:graphicFrame>
      <p:pic>
        <p:nvPicPr>
          <p:cNvPr id="10" name="Picture 9">
            <a:extLst>
              <a:ext uri="{FF2B5EF4-FFF2-40B4-BE49-F238E27FC236}">
                <a16:creationId xmlns:a16="http://schemas.microsoft.com/office/drawing/2014/main" id="{E9CC02F3-BAEC-4505-9FB5-861AA86B372E}"/>
              </a:ext>
            </a:extLst>
          </p:cNvPr>
          <p:cNvPicPr/>
          <p:nvPr/>
        </p:nvPicPr>
        <p:blipFill>
          <a:blip r:embed="rId3"/>
          <a:stretch>
            <a:fillRect/>
          </a:stretch>
        </p:blipFill>
        <p:spPr>
          <a:xfrm>
            <a:off x="6568527" y="1793128"/>
            <a:ext cx="3657600" cy="838199"/>
          </a:xfrm>
          <a:prstGeom prst="rect">
            <a:avLst/>
          </a:prstGeom>
        </p:spPr>
      </p:pic>
      <p:pic>
        <p:nvPicPr>
          <p:cNvPr id="11" name="Picture 10">
            <a:extLst>
              <a:ext uri="{FF2B5EF4-FFF2-40B4-BE49-F238E27FC236}">
                <a16:creationId xmlns:a16="http://schemas.microsoft.com/office/drawing/2014/main" id="{E03E04D8-2FD9-470F-895D-5B147C13B33E}"/>
              </a:ext>
            </a:extLst>
          </p:cNvPr>
          <p:cNvPicPr/>
          <p:nvPr/>
        </p:nvPicPr>
        <p:blipFill>
          <a:blip r:embed="rId4"/>
          <a:stretch>
            <a:fillRect/>
          </a:stretch>
        </p:blipFill>
        <p:spPr>
          <a:xfrm>
            <a:off x="6470650" y="2812985"/>
            <a:ext cx="3657600" cy="665165"/>
          </a:xfrm>
          <a:prstGeom prst="rect">
            <a:avLst/>
          </a:prstGeom>
        </p:spPr>
      </p:pic>
      <p:pic>
        <p:nvPicPr>
          <p:cNvPr id="12" name="Picture 11">
            <a:extLst>
              <a:ext uri="{FF2B5EF4-FFF2-40B4-BE49-F238E27FC236}">
                <a16:creationId xmlns:a16="http://schemas.microsoft.com/office/drawing/2014/main" id="{84BFF6E0-AD3B-48BD-A1ED-1CFF54BBCEAB}"/>
              </a:ext>
            </a:extLst>
          </p:cNvPr>
          <p:cNvPicPr/>
          <p:nvPr/>
        </p:nvPicPr>
        <p:blipFill>
          <a:blip r:embed="rId5"/>
          <a:stretch>
            <a:fillRect/>
          </a:stretch>
        </p:blipFill>
        <p:spPr>
          <a:xfrm>
            <a:off x="6470650" y="3587929"/>
            <a:ext cx="3657600" cy="665165"/>
          </a:xfrm>
          <a:prstGeom prst="rect">
            <a:avLst/>
          </a:prstGeom>
        </p:spPr>
      </p:pic>
      <p:pic>
        <p:nvPicPr>
          <p:cNvPr id="18" name="Picture 17">
            <a:extLst>
              <a:ext uri="{FF2B5EF4-FFF2-40B4-BE49-F238E27FC236}">
                <a16:creationId xmlns:a16="http://schemas.microsoft.com/office/drawing/2014/main" id="{55690264-0AB1-4BDF-89D0-20D747F7500D}"/>
              </a:ext>
            </a:extLst>
          </p:cNvPr>
          <p:cNvPicPr/>
          <p:nvPr/>
        </p:nvPicPr>
        <p:blipFill>
          <a:blip r:embed="rId6"/>
          <a:stretch>
            <a:fillRect/>
          </a:stretch>
        </p:blipFill>
        <p:spPr>
          <a:xfrm>
            <a:off x="6561600" y="4417384"/>
            <a:ext cx="3657600" cy="736655"/>
          </a:xfrm>
          <a:prstGeom prst="rect">
            <a:avLst/>
          </a:prstGeom>
        </p:spPr>
      </p:pic>
      <p:pic>
        <p:nvPicPr>
          <p:cNvPr id="20" name="Picture 19">
            <a:extLst>
              <a:ext uri="{FF2B5EF4-FFF2-40B4-BE49-F238E27FC236}">
                <a16:creationId xmlns:a16="http://schemas.microsoft.com/office/drawing/2014/main" id="{8BD58024-9A9F-4073-B9A0-68E51BCE92A5}"/>
              </a:ext>
            </a:extLst>
          </p:cNvPr>
          <p:cNvPicPr/>
          <p:nvPr/>
        </p:nvPicPr>
        <p:blipFill>
          <a:blip r:embed="rId7"/>
          <a:stretch>
            <a:fillRect/>
          </a:stretch>
        </p:blipFill>
        <p:spPr>
          <a:xfrm>
            <a:off x="6568527" y="5264207"/>
            <a:ext cx="3643544" cy="629752"/>
          </a:xfrm>
          <a:prstGeom prst="rect">
            <a:avLst/>
          </a:prstGeom>
        </p:spPr>
      </p:pic>
    </p:spTree>
    <p:extLst>
      <p:ext uri="{BB962C8B-B14F-4D97-AF65-F5344CB8AC3E}">
        <p14:creationId xmlns:p14="http://schemas.microsoft.com/office/powerpoint/2010/main" val="157221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Built in methods: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3632009175"/>
              </p:ext>
            </p:extLst>
          </p:nvPr>
        </p:nvGraphicFramePr>
        <p:xfrm>
          <a:off x="838200" y="1371601"/>
          <a:ext cx="9982201" cy="1576744"/>
        </p:xfrm>
        <a:graphic>
          <a:graphicData uri="http://schemas.openxmlformats.org/drawingml/2006/table">
            <a:tbl>
              <a:tblPr firstRow="1" bandRow="1">
                <a:tableStyleId>{5C22544A-7EE6-4342-B048-85BDC9FD1C3A}</a:tableStyleId>
              </a:tblPr>
              <a:tblGrid>
                <a:gridCol w="1873045">
                  <a:extLst>
                    <a:ext uri="{9D8B030D-6E8A-4147-A177-3AD203B41FA5}">
                      <a16:colId xmlns:a16="http://schemas.microsoft.com/office/drawing/2014/main" val="673718354"/>
                    </a:ext>
                  </a:extLst>
                </a:gridCol>
                <a:gridCol w="3991093">
                  <a:extLst>
                    <a:ext uri="{9D8B030D-6E8A-4147-A177-3AD203B41FA5}">
                      <a16:colId xmlns:a16="http://schemas.microsoft.com/office/drawing/2014/main" val="1062799064"/>
                    </a:ext>
                  </a:extLst>
                </a:gridCol>
                <a:gridCol w="4118063">
                  <a:extLst>
                    <a:ext uri="{9D8B030D-6E8A-4147-A177-3AD203B41FA5}">
                      <a16:colId xmlns:a16="http://schemas.microsoft.com/office/drawing/2014/main" val="1118455678"/>
                    </a:ext>
                  </a:extLst>
                </a:gridCol>
              </a:tblGrid>
              <a:tr h="388024">
                <a:tc>
                  <a:txBody>
                    <a:bodyPr/>
                    <a:lstStyle/>
                    <a:p>
                      <a:r>
                        <a:rPr lang="en-US" dirty="0">
                          <a:solidFill>
                            <a:schemeClr val="tx1"/>
                          </a:solidFill>
                        </a:rPr>
                        <a:t>Method Name</a:t>
                      </a:r>
                    </a:p>
                  </a:txBody>
                  <a:tcPr/>
                </a:tc>
                <a:tc>
                  <a:txBody>
                    <a:bodyPr/>
                    <a:lstStyle/>
                    <a:p>
                      <a:r>
                        <a:rPr lang="en-US" dirty="0">
                          <a:solidFill>
                            <a:schemeClr val="tx1"/>
                          </a:solidFill>
                        </a:rPr>
                        <a:t>Explanation </a:t>
                      </a:r>
                    </a:p>
                  </a:txBody>
                  <a:tcPr/>
                </a:tc>
                <a:tc>
                  <a:txBody>
                    <a:bodyPr/>
                    <a:lstStyle/>
                    <a:p>
                      <a:r>
                        <a:rPr lang="en-US" dirty="0">
                          <a:solidFill>
                            <a:schemeClr val="tx1"/>
                          </a:solidFill>
                        </a:rPr>
                        <a:t>Code Snippet</a:t>
                      </a:r>
                    </a:p>
                  </a:txBody>
                  <a:tcPr/>
                </a:tc>
                <a:extLst>
                  <a:ext uri="{0D108BD9-81ED-4DB2-BD59-A6C34878D82A}">
                    <a16:rowId xmlns:a16="http://schemas.microsoft.com/office/drawing/2014/main" val="3141267053"/>
                  </a:ext>
                </a:extLst>
              </a:tr>
              <a:tr h="1050610">
                <a:tc>
                  <a:txBody>
                    <a:bodyPr/>
                    <a:lstStyle/>
                    <a:p>
                      <a:r>
                        <a:rPr lang="en-IN" sz="1800" kern="1200" dirty="0">
                          <a:solidFill>
                            <a:schemeClr val="dk1"/>
                          </a:solidFill>
                          <a:effectLst/>
                          <a:latin typeface="+mn-lt"/>
                          <a:ea typeface="+mn-ea"/>
                          <a:cs typeface="+mn-cs"/>
                        </a:rPr>
                        <a:t>len()</a:t>
                      </a:r>
                      <a:endParaRPr lang="en-US" dirty="0"/>
                    </a:p>
                  </a:txBody>
                  <a:tcPr/>
                </a:tc>
                <a:tc>
                  <a:txBody>
                    <a:bodyPr/>
                    <a:lstStyle/>
                    <a:p>
                      <a:r>
                        <a:rPr lang="en-IN" sz="1800" kern="1200" dirty="0">
                          <a:solidFill>
                            <a:schemeClr val="dk1"/>
                          </a:solidFill>
                          <a:effectLst/>
                          <a:latin typeface="+mn-lt"/>
                          <a:ea typeface="+mn-ea"/>
                          <a:cs typeface="+mn-cs"/>
                        </a:rPr>
                        <a:t>Return length(No of character) of a given string. This is a generic function.</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4166810164"/>
                  </a:ext>
                </a:extLst>
              </a:tr>
            </a:tbl>
          </a:graphicData>
        </a:graphic>
      </p:graphicFrame>
      <p:pic>
        <p:nvPicPr>
          <p:cNvPr id="13" name="Picture 12">
            <a:extLst>
              <a:ext uri="{FF2B5EF4-FFF2-40B4-BE49-F238E27FC236}">
                <a16:creationId xmlns:a16="http://schemas.microsoft.com/office/drawing/2014/main" id="{8A54DB81-F999-4664-8E38-C3B8A17EBF2D}"/>
              </a:ext>
            </a:extLst>
          </p:cNvPr>
          <p:cNvPicPr/>
          <p:nvPr/>
        </p:nvPicPr>
        <p:blipFill>
          <a:blip r:embed="rId3"/>
          <a:stretch>
            <a:fillRect/>
          </a:stretch>
        </p:blipFill>
        <p:spPr>
          <a:xfrm>
            <a:off x="6918324" y="1905000"/>
            <a:ext cx="3673475" cy="838200"/>
          </a:xfrm>
          <a:prstGeom prst="rect">
            <a:avLst/>
          </a:prstGeom>
        </p:spPr>
      </p:pic>
    </p:spTree>
    <p:extLst>
      <p:ext uri="{BB962C8B-B14F-4D97-AF65-F5344CB8AC3E}">
        <p14:creationId xmlns:p14="http://schemas.microsoft.com/office/powerpoint/2010/main" val="137612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Basic Operations in String: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C02ABA1A-4E38-400E-AE70-EBD37DC74674}"/>
              </a:ext>
            </a:extLst>
          </p:cNvPr>
          <p:cNvSpPr txBox="1"/>
          <p:nvPr/>
        </p:nvSpPr>
        <p:spPr>
          <a:xfrm>
            <a:off x="685800" y="1334571"/>
            <a:ext cx="11125200" cy="3816429"/>
          </a:xfrm>
          <a:prstGeom prst="rect">
            <a:avLst/>
          </a:prstGeom>
          <a:noFill/>
        </p:spPr>
        <p:txBody>
          <a:bodyPr wrap="square" rtlCol="0">
            <a:spAutoFit/>
          </a:bodyPr>
          <a:lstStyle/>
          <a:p>
            <a:pPr marL="342900" indent="-342900" algn="just">
              <a:buFont typeface="Wingdings" panose="05000000000000000000" pitchFamily="2" charset="2"/>
              <a:buChar char="q"/>
            </a:pPr>
            <a:r>
              <a:rPr lang="en-IN" sz="2400" dirty="0">
                <a:solidFill>
                  <a:srgbClr val="000000"/>
                </a:solidFill>
                <a:effectLst/>
                <a:latin typeface="+mj-lt"/>
                <a:ea typeface="Calibri" panose="020F0502020204030204" pitchFamily="34" charset="0"/>
              </a:rPr>
              <a:t>Strings in Python support basic operations like </a:t>
            </a:r>
            <a:r>
              <a:rPr lang="en-IN" sz="2400" b="1" dirty="0">
                <a:solidFill>
                  <a:srgbClr val="000000"/>
                </a:solidFill>
                <a:effectLst/>
                <a:latin typeface="+mj-lt"/>
                <a:ea typeface="Calibri" panose="020F0502020204030204" pitchFamily="34" charset="0"/>
              </a:rPr>
              <a:t>concatenation</a:t>
            </a:r>
            <a:r>
              <a:rPr lang="en-IN" sz="2400" dirty="0">
                <a:solidFill>
                  <a:srgbClr val="000000"/>
                </a:solidFill>
                <a:effectLst/>
                <a:latin typeface="+mj-lt"/>
                <a:ea typeface="Calibri" panose="020F0502020204030204" pitchFamily="34" charset="0"/>
              </a:rPr>
              <a:t>, </a:t>
            </a:r>
            <a:r>
              <a:rPr lang="en-IN" sz="2400" b="1" dirty="0">
                <a:solidFill>
                  <a:srgbClr val="000000"/>
                </a:solidFill>
                <a:effectLst/>
                <a:latin typeface="+mj-lt"/>
                <a:ea typeface="Calibri" panose="020F0502020204030204" pitchFamily="34" charset="0"/>
              </a:rPr>
              <a:t>replication and membership</a:t>
            </a:r>
          </a:p>
          <a:p>
            <a:pPr algn="just"/>
            <a:endParaRPr lang="en-IN" sz="2000" b="1" dirty="0">
              <a:solidFill>
                <a:srgbClr val="000000"/>
              </a:solidFill>
              <a:effectLst/>
              <a:latin typeface="+mj-lt"/>
              <a:ea typeface="Calibri" panose="020F0502020204030204" pitchFamily="34" charset="0"/>
            </a:endParaRPr>
          </a:p>
          <a:p>
            <a:pPr marL="800100" lvl="1" indent="-342900" algn="just">
              <a:lnSpc>
                <a:spcPct val="150000"/>
              </a:lnSpc>
              <a:spcBef>
                <a:spcPts val="0"/>
              </a:spcBef>
              <a:spcAft>
                <a:spcPts val="0"/>
              </a:spcAft>
              <a:buFont typeface="Wingdings" panose="05000000000000000000" pitchFamily="2" charset="2"/>
              <a:buChar char="Ø"/>
            </a:pPr>
            <a:r>
              <a:rPr lang="en-IN" sz="2400" b="1" dirty="0">
                <a:solidFill>
                  <a:srgbClr val="000000"/>
                </a:solidFill>
                <a:effectLst/>
                <a:latin typeface="Calibri" panose="020F0502020204030204" pitchFamily="34" charset="0"/>
                <a:ea typeface="Times New Roman" panose="02020603050405020304" pitchFamily="18" charset="0"/>
              </a:rPr>
              <a:t>Concatenation</a:t>
            </a:r>
            <a:r>
              <a:rPr lang="en-IN" sz="2400" dirty="0">
                <a:solidFill>
                  <a:srgbClr val="000000"/>
                </a:solidFill>
                <a:effectLst/>
                <a:latin typeface="Calibri" panose="020F0502020204030204" pitchFamily="34" charset="0"/>
                <a:ea typeface="Times New Roman" panose="02020603050405020304" pitchFamily="18" charset="0"/>
              </a:rPr>
              <a:t> means joining/combining two string into one.</a:t>
            </a:r>
            <a:endParaRPr lang="en-US" sz="2400" dirty="0">
              <a:effectLst/>
              <a:latin typeface="Times New Roman" panose="02020603050405020304" pitchFamily="18" charset="0"/>
              <a:ea typeface="Times New Roman" panose="02020603050405020304" pitchFamily="18" charset="0"/>
            </a:endParaRPr>
          </a:p>
          <a:p>
            <a:pPr marL="800100" lvl="1" indent="-342900" algn="just">
              <a:lnSpc>
                <a:spcPct val="150000"/>
              </a:lnSpc>
              <a:spcBef>
                <a:spcPts val="0"/>
              </a:spcBef>
              <a:spcAft>
                <a:spcPts val="0"/>
              </a:spcAft>
              <a:buFont typeface="Wingdings" panose="05000000000000000000" pitchFamily="2" charset="2"/>
              <a:buChar char="Ø"/>
            </a:pPr>
            <a:r>
              <a:rPr lang="en-IN" sz="2400" b="1" dirty="0">
                <a:solidFill>
                  <a:srgbClr val="000000"/>
                </a:solidFill>
                <a:effectLst/>
                <a:latin typeface="Calibri" panose="020F0502020204030204" pitchFamily="34" charset="0"/>
                <a:ea typeface="Times New Roman" panose="02020603050405020304" pitchFamily="18" charset="0"/>
              </a:rPr>
              <a:t>Replication</a:t>
            </a:r>
            <a:r>
              <a:rPr lang="en-IN" sz="2400" dirty="0">
                <a:solidFill>
                  <a:srgbClr val="000000"/>
                </a:solidFill>
                <a:effectLst/>
                <a:latin typeface="Calibri" panose="020F0502020204030204" pitchFamily="34" charset="0"/>
                <a:ea typeface="Times New Roman" panose="02020603050405020304" pitchFamily="18" charset="0"/>
              </a:rPr>
              <a:t> means repeating same string multiple times. </a:t>
            </a:r>
            <a:endParaRPr lang="en-US" sz="2400" dirty="0">
              <a:effectLst/>
              <a:latin typeface="Times New Roman" panose="02020603050405020304" pitchFamily="18" charset="0"/>
              <a:ea typeface="Times New Roman" panose="02020603050405020304" pitchFamily="18" charset="0"/>
            </a:endParaRPr>
          </a:p>
          <a:p>
            <a:pPr marL="800100" lvl="1" indent="-342900" algn="just">
              <a:lnSpc>
                <a:spcPct val="150000"/>
              </a:lnSpc>
              <a:spcBef>
                <a:spcPts val="0"/>
              </a:spcBef>
              <a:spcAft>
                <a:spcPts val="0"/>
              </a:spcAft>
              <a:buFont typeface="Wingdings" panose="05000000000000000000" pitchFamily="2" charset="2"/>
              <a:buChar char="Ø"/>
            </a:pPr>
            <a:r>
              <a:rPr lang="en-IN" sz="2400" b="1" dirty="0">
                <a:solidFill>
                  <a:srgbClr val="000000"/>
                </a:solidFill>
                <a:effectLst/>
                <a:latin typeface="Calibri" panose="020F0502020204030204" pitchFamily="34" charset="0"/>
                <a:ea typeface="Times New Roman" panose="02020603050405020304" pitchFamily="18" charset="0"/>
              </a:rPr>
              <a:t>Membership</a:t>
            </a:r>
            <a:r>
              <a:rPr lang="en-IN" sz="2400" dirty="0">
                <a:solidFill>
                  <a:srgbClr val="000000"/>
                </a:solidFill>
                <a:effectLst/>
                <a:latin typeface="Calibri" panose="020F0502020204030204" pitchFamily="34" charset="0"/>
                <a:ea typeface="Times New Roman" panose="02020603050405020304" pitchFamily="18" charset="0"/>
              </a:rPr>
              <a:t> tells a given string is member of another string or not.</a:t>
            </a:r>
            <a:endParaRPr lang="en-US" sz="2400" dirty="0">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Ø"/>
            </a:pPr>
            <a:endParaRPr lang="en-IN" sz="2400" b="1" dirty="0">
              <a:solidFill>
                <a:srgbClr val="000000"/>
              </a:solidFill>
              <a:effectLst/>
              <a:latin typeface="+mj-lt"/>
              <a:ea typeface="Calibri" panose="020F0502020204030204" pitchFamily="34" charset="0"/>
            </a:endParaRPr>
          </a:p>
          <a:p>
            <a:endParaRPr lang="en-IN" sz="2400" b="1" dirty="0">
              <a:solidFill>
                <a:srgbClr val="000000"/>
              </a:solidFill>
              <a:latin typeface="Calibri" panose="020F0502020204030204" pitchFamily="34" charset="0"/>
            </a:endParaRPr>
          </a:p>
          <a:p>
            <a:endParaRPr lang="en-US" dirty="0"/>
          </a:p>
        </p:txBody>
      </p:sp>
    </p:spTree>
    <p:extLst>
      <p:ext uri="{BB962C8B-B14F-4D97-AF65-F5344CB8AC3E}">
        <p14:creationId xmlns:p14="http://schemas.microsoft.com/office/powerpoint/2010/main" val="3914720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Operations in String: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3593934627"/>
              </p:ext>
            </p:extLst>
          </p:nvPr>
        </p:nvGraphicFramePr>
        <p:xfrm>
          <a:off x="990600" y="1143000"/>
          <a:ext cx="9954827" cy="5101407"/>
        </p:xfrm>
        <a:graphic>
          <a:graphicData uri="http://schemas.openxmlformats.org/drawingml/2006/table">
            <a:tbl>
              <a:tblPr firstRow="1" bandRow="1">
                <a:tableStyleId>{5C22544A-7EE6-4342-B048-85BDC9FD1C3A}</a:tableStyleId>
              </a:tblPr>
              <a:tblGrid>
                <a:gridCol w="1867909">
                  <a:extLst>
                    <a:ext uri="{9D8B030D-6E8A-4147-A177-3AD203B41FA5}">
                      <a16:colId xmlns:a16="http://schemas.microsoft.com/office/drawing/2014/main" val="673718354"/>
                    </a:ext>
                  </a:extLst>
                </a:gridCol>
                <a:gridCol w="3980148">
                  <a:extLst>
                    <a:ext uri="{9D8B030D-6E8A-4147-A177-3AD203B41FA5}">
                      <a16:colId xmlns:a16="http://schemas.microsoft.com/office/drawing/2014/main" val="1062799064"/>
                    </a:ext>
                  </a:extLst>
                </a:gridCol>
                <a:gridCol w="4106770">
                  <a:extLst>
                    <a:ext uri="{9D8B030D-6E8A-4147-A177-3AD203B41FA5}">
                      <a16:colId xmlns:a16="http://schemas.microsoft.com/office/drawing/2014/main" val="1118455678"/>
                    </a:ext>
                  </a:extLst>
                </a:gridCol>
              </a:tblGrid>
              <a:tr h="506377">
                <a:tc>
                  <a:txBody>
                    <a:bodyPr/>
                    <a:lstStyle/>
                    <a:p>
                      <a:r>
                        <a:rPr lang="en-US" dirty="0">
                          <a:solidFill>
                            <a:schemeClr val="tx1"/>
                          </a:solidFill>
                        </a:rPr>
                        <a:t>Method Name</a:t>
                      </a:r>
                    </a:p>
                  </a:txBody>
                  <a:tcPr/>
                </a:tc>
                <a:tc>
                  <a:txBody>
                    <a:bodyPr/>
                    <a:lstStyle/>
                    <a:p>
                      <a:r>
                        <a:rPr lang="en-US" dirty="0">
                          <a:solidFill>
                            <a:schemeClr val="tx1"/>
                          </a:solidFill>
                        </a:rPr>
                        <a:t>Explanation </a:t>
                      </a:r>
                    </a:p>
                  </a:txBody>
                  <a:tcPr/>
                </a:tc>
                <a:tc>
                  <a:txBody>
                    <a:bodyPr/>
                    <a:lstStyle/>
                    <a:p>
                      <a:r>
                        <a:rPr lang="en-US" dirty="0">
                          <a:solidFill>
                            <a:schemeClr val="tx1"/>
                          </a:solidFill>
                        </a:rPr>
                        <a:t>Code Snippet</a:t>
                      </a:r>
                    </a:p>
                  </a:txBody>
                  <a:tcPr/>
                </a:tc>
                <a:extLst>
                  <a:ext uri="{0D108BD9-81ED-4DB2-BD59-A6C34878D82A}">
                    <a16:rowId xmlns:a16="http://schemas.microsoft.com/office/drawing/2014/main" val="3141267053"/>
                  </a:ext>
                </a:extLst>
              </a:tr>
              <a:tr h="1244487">
                <a:tc>
                  <a:txBody>
                    <a:bodyPr/>
                    <a:lstStyle/>
                    <a:p>
                      <a:r>
                        <a:rPr lang="en-US" dirty="0"/>
                        <a:t>+</a:t>
                      </a:r>
                    </a:p>
                  </a:txBody>
                  <a:tcPr/>
                </a:tc>
                <a:tc>
                  <a:txBody>
                    <a:bodyPr/>
                    <a:lstStyle/>
                    <a:p>
                      <a:pPr algn="just"/>
                      <a:r>
                        <a:rPr lang="en-IN" sz="1800" kern="1200" dirty="0">
                          <a:solidFill>
                            <a:schemeClr val="dk1"/>
                          </a:solidFill>
                          <a:effectLst/>
                          <a:latin typeface="+mn-lt"/>
                          <a:ea typeface="+mn-ea"/>
                          <a:cs typeface="+mn-cs"/>
                        </a:rPr>
                        <a:t>Concatenation</a:t>
                      </a:r>
                      <a:endParaRPr lang="en-US" sz="1800" kern="1200" dirty="0">
                        <a:solidFill>
                          <a:schemeClr val="dk1"/>
                        </a:solidFill>
                        <a:effectLst/>
                        <a:latin typeface="+mn-lt"/>
                        <a:ea typeface="+mn-ea"/>
                        <a:cs typeface="+mn-cs"/>
                      </a:endParaRPr>
                    </a:p>
                    <a:p>
                      <a:pPr algn="just"/>
                      <a:r>
                        <a:rPr lang="en-IN" sz="1800" kern="1200" dirty="0">
                          <a:solidFill>
                            <a:schemeClr val="dk1"/>
                          </a:solidFill>
                          <a:effectLst/>
                          <a:latin typeface="+mn-lt"/>
                          <a:ea typeface="+mn-ea"/>
                          <a:cs typeface="+mn-cs"/>
                        </a:rPr>
                        <a:t> </a:t>
                      </a:r>
                      <a:endParaRPr lang="en-US" sz="1800" kern="1200" dirty="0">
                        <a:solidFill>
                          <a:schemeClr val="dk1"/>
                        </a:solidFill>
                        <a:effectLst/>
                        <a:latin typeface="+mn-lt"/>
                        <a:ea typeface="+mn-ea"/>
                        <a:cs typeface="+mn-cs"/>
                      </a:endParaRPr>
                    </a:p>
                    <a:p>
                      <a:pPr algn="just"/>
                      <a:r>
                        <a:rPr lang="en-IN" sz="1800" kern="1200" dirty="0">
                          <a:solidFill>
                            <a:schemeClr val="dk1"/>
                          </a:solidFill>
                          <a:effectLst/>
                          <a:latin typeface="+mn-lt"/>
                          <a:ea typeface="+mn-ea"/>
                          <a:cs typeface="+mn-cs"/>
                        </a:rPr>
                        <a:t>It will merge/join second string at the end of first string and return.</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4166810164"/>
                  </a:ext>
                </a:extLst>
              </a:tr>
              <a:tr h="1531677">
                <a:tc>
                  <a:txBody>
                    <a:bodyPr/>
                    <a:lstStyle/>
                    <a:p>
                      <a:r>
                        <a:rPr lang="en-IN" sz="1800" kern="1200" dirty="0">
                          <a:solidFill>
                            <a:schemeClr val="dk1"/>
                          </a:solidFill>
                          <a:effectLst/>
                          <a:latin typeface="+mn-lt"/>
                          <a:ea typeface="+mn-ea"/>
                          <a:cs typeface="+mn-cs"/>
                        </a:rPr>
                        <a:t>*</a:t>
                      </a:r>
                      <a:endParaRPr lang="en-US" dirty="0"/>
                    </a:p>
                  </a:txBody>
                  <a:tcPr/>
                </a:tc>
                <a:tc>
                  <a:txBody>
                    <a:bodyPr/>
                    <a:lstStyle/>
                    <a:p>
                      <a:r>
                        <a:rPr lang="en-IN" sz="1800" kern="1200" dirty="0">
                          <a:solidFill>
                            <a:schemeClr val="dk1"/>
                          </a:solidFill>
                          <a:effectLst/>
                          <a:latin typeface="+mn-lt"/>
                          <a:ea typeface="+mn-ea"/>
                          <a:cs typeface="+mn-cs"/>
                        </a:rPr>
                        <a:t>Multiply (Replicas)</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It will repeat same string multiple times and return.</a:t>
                      </a:r>
                      <a:endParaRPr lang="en-US" sz="1800" kern="1200" dirty="0">
                        <a:solidFill>
                          <a:schemeClr val="dk1"/>
                        </a:solidFill>
                        <a:effectLst/>
                        <a:latin typeface="+mn-lt"/>
                        <a:ea typeface="+mn-ea"/>
                        <a:cs typeface="+mn-cs"/>
                      </a:endParaRPr>
                    </a:p>
                    <a:p>
                      <a:pPr algn="just"/>
                      <a:r>
                        <a:rPr lang="en-IN" sz="1800" kern="1200" dirty="0">
                          <a:solidFill>
                            <a:schemeClr val="dk1"/>
                          </a:solidFill>
                          <a:effectLst/>
                          <a:latin typeface="+mn-lt"/>
                          <a:ea typeface="+mn-ea"/>
                          <a:cs typeface="+mn-cs"/>
                        </a:rPr>
                        <a:t>Note – multiply string only with integer number.</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r h="1818866">
                <a:tc>
                  <a:txBody>
                    <a:bodyPr/>
                    <a:lstStyle/>
                    <a:p>
                      <a:r>
                        <a:rPr lang="en-IN" sz="1800" kern="1200" dirty="0">
                          <a:solidFill>
                            <a:schemeClr val="dk1"/>
                          </a:solidFill>
                          <a:effectLst/>
                          <a:latin typeface="+mn-lt"/>
                          <a:ea typeface="+mn-ea"/>
                          <a:cs typeface="+mn-cs"/>
                        </a:rPr>
                        <a:t>in</a:t>
                      </a:r>
                      <a:endParaRPr lang="en-US" dirty="0"/>
                    </a:p>
                  </a:txBody>
                  <a:tcPr/>
                </a:tc>
                <a:tc>
                  <a:txBody>
                    <a:bodyPr/>
                    <a:lstStyle/>
                    <a:p>
                      <a:r>
                        <a:rPr lang="en-IN" sz="1800" kern="1200" dirty="0">
                          <a:solidFill>
                            <a:schemeClr val="dk1"/>
                          </a:solidFill>
                          <a:effectLst/>
                          <a:latin typeface="+mn-lt"/>
                          <a:ea typeface="+mn-ea"/>
                          <a:cs typeface="+mn-cs"/>
                        </a:rPr>
                        <a:t>Membership</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It will check a given substring is present in another string or not.</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Note – gives bool value (True/False)</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3846686749"/>
                  </a:ext>
                </a:extLst>
              </a:tr>
            </a:tbl>
          </a:graphicData>
        </a:graphic>
      </p:graphicFrame>
      <p:pic>
        <p:nvPicPr>
          <p:cNvPr id="13" name="Picture 12">
            <a:extLst>
              <a:ext uri="{FF2B5EF4-FFF2-40B4-BE49-F238E27FC236}">
                <a16:creationId xmlns:a16="http://schemas.microsoft.com/office/drawing/2014/main" id="{E00F9EF2-171E-43E8-B71D-C4AA7FF96872}"/>
              </a:ext>
            </a:extLst>
          </p:cNvPr>
          <p:cNvPicPr/>
          <p:nvPr/>
        </p:nvPicPr>
        <p:blipFill>
          <a:blip r:embed="rId3"/>
          <a:stretch>
            <a:fillRect/>
          </a:stretch>
        </p:blipFill>
        <p:spPr>
          <a:xfrm>
            <a:off x="7010400" y="1752601"/>
            <a:ext cx="3733800" cy="914400"/>
          </a:xfrm>
          <a:prstGeom prst="rect">
            <a:avLst/>
          </a:prstGeom>
        </p:spPr>
      </p:pic>
      <p:pic>
        <p:nvPicPr>
          <p:cNvPr id="14" name="Picture 13">
            <a:extLst>
              <a:ext uri="{FF2B5EF4-FFF2-40B4-BE49-F238E27FC236}">
                <a16:creationId xmlns:a16="http://schemas.microsoft.com/office/drawing/2014/main" id="{C33473FD-4014-49D3-8794-35154EA59E93}"/>
              </a:ext>
            </a:extLst>
          </p:cNvPr>
          <p:cNvPicPr/>
          <p:nvPr/>
        </p:nvPicPr>
        <p:blipFill>
          <a:blip r:embed="rId4"/>
          <a:stretch>
            <a:fillRect/>
          </a:stretch>
        </p:blipFill>
        <p:spPr>
          <a:xfrm>
            <a:off x="7010400" y="2972264"/>
            <a:ext cx="3733800" cy="1066335"/>
          </a:xfrm>
          <a:prstGeom prst="rect">
            <a:avLst/>
          </a:prstGeom>
        </p:spPr>
      </p:pic>
      <p:pic>
        <p:nvPicPr>
          <p:cNvPr id="16" name="Picture 15">
            <a:extLst>
              <a:ext uri="{FF2B5EF4-FFF2-40B4-BE49-F238E27FC236}">
                <a16:creationId xmlns:a16="http://schemas.microsoft.com/office/drawing/2014/main" id="{19993602-081A-4966-AF89-2240EEE433E0}"/>
              </a:ext>
            </a:extLst>
          </p:cNvPr>
          <p:cNvPicPr/>
          <p:nvPr/>
        </p:nvPicPr>
        <p:blipFill>
          <a:blip r:embed="rId5"/>
          <a:stretch>
            <a:fillRect/>
          </a:stretch>
        </p:blipFill>
        <p:spPr>
          <a:xfrm>
            <a:off x="7010400" y="4495800"/>
            <a:ext cx="3733800" cy="838200"/>
          </a:xfrm>
          <a:prstGeom prst="rect">
            <a:avLst/>
          </a:prstGeom>
        </p:spPr>
      </p:pic>
      <p:pic>
        <p:nvPicPr>
          <p:cNvPr id="17" name="Picture 16">
            <a:extLst>
              <a:ext uri="{FF2B5EF4-FFF2-40B4-BE49-F238E27FC236}">
                <a16:creationId xmlns:a16="http://schemas.microsoft.com/office/drawing/2014/main" id="{5A7FF523-ECA0-41F3-9F01-1A49AFFECBC7}"/>
              </a:ext>
            </a:extLst>
          </p:cNvPr>
          <p:cNvPicPr/>
          <p:nvPr/>
        </p:nvPicPr>
        <p:blipFill>
          <a:blip r:embed="rId6"/>
          <a:stretch>
            <a:fillRect/>
          </a:stretch>
        </p:blipFill>
        <p:spPr>
          <a:xfrm>
            <a:off x="7010400" y="5413557"/>
            <a:ext cx="3733800" cy="682443"/>
          </a:xfrm>
          <a:prstGeom prst="rect">
            <a:avLst/>
          </a:prstGeom>
        </p:spPr>
      </p:pic>
    </p:spTree>
    <p:extLst>
      <p:ext uri="{BB962C8B-B14F-4D97-AF65-F5344CB8AC3E}">
        <p14:creationId xmlns:p14="http://schemas.microsoft.com/office/powerpoint/2010/main" val="3962144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Operations in String: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4081641233"/>
              </p:ext>
            </p:extLst>
          </p:nvPr>
        </p:nvGraphicFramePr>
        <p:xfrm>
          <a:off x="990600" y="1143000"/>
          <a:ext cx="9954827" cy="1750864"/>
        </p:xfrm>
        <a:graphic>
          <a:graphicData uri="http://schemas.openxmlformats.org/drawingml/2006/table">
            <a:tbl>
              <a:tblPr firstRow="1" bandRow="1">
                <a:tableStyleId>{5C22544A-7EE6-4342-B048-85BDC9FD1C3A}</a:tableStyleId>
              </a:tblPr>
              <a:tblGrid>
                <a:gridCol w="1867909">
                  <a:extLst>
                    <a:ext uri="{9D8B030D-6E8A-4147-A177-3AD203B41FA5}">
                      <a16:colId xmlns:a16="http://schemas.microsoft.com/office/drawing/2014/main" val="673718354"/>
                    </a:ext>
                  </a:extLst>
                </a:gridCol>
                <a:gridCol w="3980148">
                  <a:extLst>
                    <a:ext uri="{9D8B030D-6E8A-4147-A177-3AD203B41FA5}">
                      <a16:colId xmlns:a16="http://schemas.microsoft.com/office/drawing/2014/main" val="1062799064"/>
                    </a:ext>
                  </a:extLst>
                </a:gridCol>
                <a:gridCol w="4106770">
                  <a:extLst>
                    <a:ext uri="{9D8B030D-6E8A-4147-A177-3AD203B41FA5}">
                      <a16:colId xmlns:a16="http://schemas.microsoft.com/office/drawing/2014/main" val="1118455678"/>
                    </a:ext>
                  </a:extLst>
                </a:gridCol>
              </a:tblGrid>
              <a:tr h="506377">
                <a:tc>
                  <a:txBody>
                    <a:bodyPr/>
                    <a:lstStyle/>
                    <a:p>
                      <a:r>
                        <a:rPr lang="en-US" dirty="0">
                          <a:solidFill>
                            <a:schemeClr val="tx1"/>
                          </a:solidFill>
                        </a:rPr>
                        <a:t>Method Name</a:t>
                      </a:r>
                    </a:p>
                  </a:txBody>
                  <a:tcPr/>
                </a:tc>
                <a:tc>
                  <a:txBody>
                    <a:bodyPr/>
                    <a:lstStyle/>
                    <a:p>
                      <a:r>
                        <a:rPr lang="en-US" dirty="0">
                          <a:solidFill>
                            <a:schemeClr val="tx1"/>
                          </a:solidFill>
                        </a:rPr>
                        <a:t>Explanation </a:t>
                      </a:r>
                    </a:p>
                  </a:txBody>
                  <a:tcPr/>
                </a:tc>
                <a:tc>
                  <a:txBody>
                    <a:bodyPr/>
                    <a:lstStyle/>
                    <a:p>
                      <a:r>
                        <a:rPr lang="en-US" dirty="0">
                          <a:solidFill>
                            <a:schemeClr val="tx1"/>
                          </a:solidFill>
                        </a:rPr>
                        <a:t>Code Snippet</a:t>
                      </a:r>
                    </a:p>
                  </a:txBody>
                  <a:tcPr/>
                </a:tc>
                <a:extLst>
                  <a:ext uri="{0D108BD9-81ED-4DB2-BD59-A6C34878D82A}">
                    <a16:rowId xmlns:a16="http://schemas.microsoft.com/office/drawing/2014/main" val="3141267053"/>
                  </a:ext>
                </a:extLst>
              </a:tr>
              <a:tr h="1244487">
                <a:tc>
                  <a:txBody>
                    <a:bodyPr/>
                    <a:lstStyle/>
                    <a:p>
                      <a:r>
                        <a:rPr lang="en-US" dirty="0"/>
                        <a:t>Not in</a:t>
                      </a:r>
                    </a:p>
                  </a:txBody>
                  <a:tcPr/>
                </a:tc>
                <a:tc>
                  <a:txBody>
                    <a:bodyPr/>
                    <a:lstStyle/>
                    <a:p>
                      <a:pPr algn="just"/>
                      <a:r>
                        <a:rPr lang="en-IN" sz="1800" kern="1200" dirty="0">
                          <a:solidFill>
                            <a:schemeClr val="dk1"/>
                          </a:solidFill>
                          <a:effectLst/>
                          <a:latin typeface="+mn-lt"/>
                          <a:ea typeface="+mn-ea"/>
                          <a:cs typeface="+mn-cs"/>
                        </a:rPr>
                        <a:t>It's reverse of Membership</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4166810164"/>
                  </a:ext>
                </a:extLst>
              </a:tr>
            </a:tbl>
          </a:graphicData>
        </a:graphic>
      </p:graphicFrame>
      <p:pic>
        <p:nvPicPr>
          <p:cNvPr id="10" name="Picture 9">
            <a:extLst>
              <a:ext uri="{FF2B5EF4-FFF2-40B4-BE49-F238E27FC236}">
                <a16:creationId xmlns:a16="http://schemas.microsoft.com/office/drawing/2014/main" id="{3E2425E6-9D92-4D16-A512-7900CBE938E1}"/>
              </a:ext>
            </a:extLst>
          </p:cNvPr>
          <p:cNvPicPr/>
          <p:nvPr/>
        </p:nvPicPr>
        <p:blipFill>
          <a:blip r:embed="rId3"/>
          <a:stretch>
            <a:fillRect/>
          </a:stretch>
        </p:blipFill>
        <p:spPr>
          <a:xfrm>
            <a:off x="7086600" y="1752600"/>
            <a:ext cx="3352800" cy="990600"/>
          </a:xfrm>
          <a:prstGeom prst="rect">
            <a:avLst/>
          </a:prstGeom>
        </p:spPr>
      </p:pic>
    </p:spTree>
    <p:extLst>
      <p:ext uri="{BB962C8B-B14F-4D97-AF65-F5344CB8AC3E}">
        <p14:creationId xmlns:p14="http://schemas.microsoft.com/office/powerpoint/2010/main" val="2881095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39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Formatters: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C02ABA1A-4E38-400E-AE70-EBD37DC74674}"/>
              </a:ext>
            </a:extLst>
          </p:cNvPr>
          <p:cNvSpPr txBox="1"/>
          <p:nvPr/>
        </p:nvSpPr>
        <p:spPr>
          <a:xfrm>
            <a:off x="685800" y="1371600"/>
            <a:ext cx="11125200" cy="1107996"/>
          </a:xfrm>
          <a:prstGeom prst="rect">
            <a:avLst/>
          </a:prstGeom>
          <a:noFill/>
        </p:spPr>
        <p:txBody>
          <a:bodyPr wrap="square" rtlCol="0">
            <a:spAutoFit/>
          </a:bodyPr>
          <a:lstStyle/>
          <a:p>
            <a:endParaRPr lang="en-IN" sz="2400" b="1" dirty="0">
              <a:solidFill>
                <a:srgbClr val="000000"/>
              </a:solidFill>
              <a:effectLst/>
              <a:latin typeface="+mj-lt"/>
              <a:ea typeface="Calibri" panose="020F0502020204030204" pitchFamily="34" charset="0"/>
            </a:endParaRPr>
          </a:p>
          <a:p>
            <a:endParaRPr lang="en-IN" sz="2400" b="1" dirty="0">
              <a:solidFill>
                <a:srgbClr val="000000"/>
              </a:solidFill>
              <a:latin typeface="Calibri" panose="020F0502020204030204" pitchFamily="34" charset="0"/>
            </a:endParaRPr>
          </a:p>
          <a:p>
            <a:endParaRPr lang="en-US" dirty="0"/>
          </a:p>
        </p:txBody>
      </p:sp>
      <p:sp>
        <p:nvSpPr>
          <p:cNvPr id="12" name="TextBox 11">
            <a:extLst>
              <a:ext uri="{FF2B5EF4-FFF2-40B4-BE49-F238E27FC236}">
                <a16:creationId xmlns:a16="http://schemas.microsoft.com/office/drawing/2014/main" id="{0A771EDB-5CAA-4E0E-899A-124737CF4F79}"/>
              </a:ext>
            </a:extLst>
          </p:cNvPr>
          <p:cNvSpPr txBox="1"/>
          <p:nvPr/>
        </p:nvSpPr>
        <p:spPr>
          <a:xfrm>
            <a:off x="685800" y="1295400"/>
            <a:ext cx="10633229" cy="4431983"/>
          </a:xfrm>
          <a:prstGeom prst="rect">
            <a:avLst/>
          </a:prstGeom>
          <a:noFill/>
        </p:spPr>
        <p:txBody>
          <a:bodyPr wrap="square" rtlCol="0">
            <a:spAutoFit/>
          </a:bodyPr>
          <a:lstStyle/>
          <a:p>
            <a:pPr marL="342900" indent="-342900">
              <a:buFont typeface="Wingdings" panose="05000000000000000000" pitchFamily="2" charset="2"/>
              <a:buChar char="q"/>
            </a:pPr>
            <a:r>
              <a:rPr lang="en-US" sz="2000" i="0" dirty="0">
                <a:solidFill>
                  <a:srgbClr val="273239"/>
                </a:solidFill>
                <a:effectLst/>
                <a:latin typeface="+mj-lt"/>
              </a:rPr>
              <a:t>String formatting is the process of infusing things in the string dynamically and presenting the string</a:t>
            </a:r>
            <a:r>
              <a:rPr lang="en-US" sz="2000" b="0" i="0" dirty="0">
                <a:solidFill>
                  <a:srgbClr val="273239"/>
                </a:solidFill>
                <a:effectLst/>
                <a:latin typeface="urw-din"/>
              </a:rPr>
              <a:t>.</a:t>
            </a:r>
            <a:endParaRPr lang="en-IN" sz="2000" dirty="0">
              <a:solidFill>
                <a:srgbClr val="000000"/>
              </a:solidFill>
              <a:effectLst/>
              <a:latin typeface="+mj-lt"/>
              <a:ea typeface="Calibri" panose="020F0502020204030204" pitchFamily="34" charset="0"/>
            </a:endParaRPr>
          </a:p>
          <a:p>
            <a:endParaRPr lang="en-IN" sz="2000" dirty="0">
              <a:solidFill>
                <a:srgbClr val="000000"/>
              </a:solidFill>
              <a:latin typeface="+mj-lt"/>
              <a:ea typeface="Calibri" panose="020F0502020204030204" pitchFamily="34" charset="0"/>
            </a:endParaRPr>
          </a:p>
          <a:p>
            <a:pPr algn="ctr"/>
            <a:r>
              <a:rPr lang="en-IN" sz="2000" dirty="0">
                <a:solidFill>
                  <a:srgbClr val="C00000"/>
                </a:solidFill>
                <a:latin typeface="+mj-lt"/>
                <a:ea typeface="Calibri" panose="020F0502020204030204" pitchFamily="34" charset="0"/>
              </a:rPr>
              <a:t> </a:t>
            </a:r>
            <a:r>
              <a:rPr lang="en-IN" sz="2400" b="1" dirty="0">
                <a:solidFill>
                  <a:srgbClr val="C00000"/>
                </a:solidFill>
                <a:latin typeface="+mj-lt"/>
                <a:ea typeface="Calibri" panose="020F0502020204030204" pitchFamily="34" charset="0"/>
              </a:rPr>
              <a:t>Why to use String Formatter??</a:t>
            </a:r>
          </a:p>
          <a:p>
            <a:pPr algn="ctr"/>
            <a:endParaRPr lang="en-IN" sz="2400" dirty="0">
              <a:solidFill>
                <a:srgbClr val="C00000"/>
              </a:solidFill>
              <a:latin typeface="+mj-lt"/>
              <a:ea typeface="Calibri" panose="020F0502020204030204" pitchFamily="34" charset="0"/>
            </a:endParaRPr>
          </a:p>
          <a:p>
            <a:endParaRPr lang="en-IN" sz="2000" dirty="0">
              <a:solidFill>
                <a:srgbClr val="000000"/>
              </a:solidFill>
              <a:latin typeface="+mj-lt"/>
              <a:ea typeface="Calibri" panose="020F0502020204030204" pitchFamily="34" charset="0"/>
            </a:endParaRPr>
          </a:p>
          <a:p>
            <a:pPr marL="342900" indent="-342900" algn="just">
              <a:buFont typeface="Wingdings" panose="05000000000000000000" pitchFamily="2" charset="2"/>
              <a:buChar char="Ø"/>
            </a:pPr>
            <a:r>
              <a:rPr lang="en-IN" sz="2000" dirty="0">
                <a:solidFill>
                  <a:srgbClr val="000000"/>
                </a:solidFill>
                <a:effectLst/>
                <a:latin typeface="+mj-lt"/>
                <a:ea typeface="Calibri" panose="020F0502020204030204" pitchFamily="34" charset="0"/>
              </a:rPr>
              <a:t>For </a:t>
            </a:r>
            <a:r>
              <a:rPr lang="en-IN" sz="2000" dirty="0">
                <a:solidFill>
                  <a:srgbClr val="C00000"/>
                </a:solidFill>
                <a:effectLst/>
                <a:latin typeface="+mj-lt"/>
                <a:ea typeface="Calibri" panose="020F0502020204030204" pitchFamily="34" charset="0"/>
              </a:rPr>
              <a:t>different types </a:t>
            </a:r>
            <a:r>
              <a:rPr lang="en-IN" sz="2000" dirty="0">
                <a:solidFill>
                  <a:srgbClr val="000000"/>
                </a:solidFill>
                <a:effectLst/>
                <a:latin typeface="+mj-lt"/>
                <a:ea typeface="Calibri" panose="020F0502020204030204" pitchFamily="34" charset="0"/>
              </a:rPr>
              <a:t>of requirement to print the string in a </a:t>
            </a:r>
            <a:r>
              <a:rPr lang="en-IN" sz="2000" dirty="0">
                <a:solidFill>
                  <a:srgbClr val="C00000"/>
                </a:solidFill>
                <a:effectLst/>
                <a:latin typeface="+mj-lt"/>
                <a:ea typeface="Calibri" panose="020F0502020204030204" pitchFamily="34" charset="0"/>
              </a:rPr>
              <a:t>formatted manner. </a:t>
            </a:r>
          </a:p>
          <a:p>
            <a:pPr marL="342900" indent="-342900" algn="just">
              <a:buFont typeface="Wingdings" panose="05000000000000000000" pitchFamily="2" charset="2"/>
              <a:buChar char="Ø"/>
            </a:pPr>
            <a:endParaRPr lang="en-IN" sz="2000" dirty="0">
              <a:solidFill>
                <a:srgbClr val="000000"/>
              </a:solidFill>
              <a:effectLst/>
              <a:latin typeface="+mj-lt"/>
              <a:ea typeface="Calibri" panose="020F0502020204030204" pitchFamily="34" charset="0"/>
            </a:endParaRPr>
          </a:p>
          <a:p>
            <a:pPr marL="342900" indent="-342900" algn="just">
              <a:buFont typeface="Wingdings" panose="05000000000000000000" pitchFamily="2" charset="2"/>
              <a:buChar char="Ø"/>
            </a:pPr>
            <a:r>
              <a:rPr lang="en-IN" sz="2000" dirty="0">
                <a:solidFill>
                  <a:srgbClr val="000000"/>
                </a:solidFill>
                <a:latin typeface="+mj-lt"/>
                <a:ea typeface="Calibri" panose="020F0502020204030204" pitchFamily="34" charset="0"/>
              </a:rPr>
              <a:t>H</a:t>
            </a:r>
            <a:r>
              <a:rPr lang="en-IN" sz="2000" dirty="0">
                <a:solidFill>
                  <a:srgbClr val="000000"/>
                </a:solidFill>
                <a:effectLst/>
                <a:latin typeface="+mj-lt"/>
                <a:ea typeface="Calibri" panose="020F0502020204030204" pitchFamily="34" charset="0"/>
              </a:rPr>
              <a:t>ere,</a:t>
            </a:r>
            <a:r>
              <a:rPr lang="en-IN" sz="2000" dirty="0">
                <a:solidFill>
                  <a:srgbClr val="C00000"/>
                </a:solidFill>
                <a:effectLst/>
                <a:latin typeface="+mj-lt"/>
                <a:ea typeface="Calibri" panose="020F0502020204030204" pitchFamily="34" charset="0"/>
              </a:rPr>
              <a:t> format </a:t>
            </a:r>
            <a:r>
              <a:rPr lang="en-IN" sz="2000" dirty="0">
                <a:solidFill>
                  <a:srgbClr val="000000"/>
                </a:solidFill>
                <a:effectLst/>
                <a:latin typeface="+mj-lt"/>
                <a:ea typeface="Calibri" panose="020F0502020204030204" pitchFamily="34" charset="0"/>
              </a:rPr>
              <a:t>implies that in what look and feel we want our strings to get printed.</a:t>
            </a:r>
          </a:p>
          <a:p>
            <a:pPr algn="just"/>
            <a:endParaRPr lang="en-IN" sz="2000" dirty="0">
              <a:solidFill>
                <a:srgbClr val="000000"/>
              </a:solidFill>
              <a:effectLst/>
              <a:latin typeface="+mj-lt"/>
              <a:ea typeface="Calibri" panose="020F0502020204030204" pitchFamily="34" charset="0"/>
            </a:endParaRPr>
          </a:p>
          <a:p>
            <a:pPr marL="342900" indent="-342900" algn="just">
              <a:buFont typeface="Wingdings" panose="05000000000000000000" pitchFamily="2" charset="2"/>
              <a:buChar char="Ø"/>
            </a:pPr>
            <a:r>
              <a:rPr lang="en-IN" sz="2000" dirty="0">
                <a:solidFill>
                  <a:srgbClr val="000000"/>
                </a:solidFill>
                <a:latin typeface="+mj-lt"/>
                <a:ea typeface="Calibri" panose="020F0502020204030204" pitchFamily="34" charset="0"/>
              </a:rPr>
              <a:t>P</a:t>
            </a:r>
            <a:r>
              <a:rPr lang="en-IN" sz="2000" dirty="0">
                <a:solidFill>
                  <a:srgbClr val="000000"/>
                </a:solidFill>
                <a:effectLst/>
                <a:latin typeface="+mj-lt"/>
                <a:ea typeface="Calibri" panose="020F0502020204030204" pitchFamily="34" charset="0"/>
              </a:rPr>
              <a:t>ython string provides a number of options for </a:t>
            </a:r>
            <a:r>
              <a:rPr lang="en-IN" sz="2000" dirty="0">
                <a:solidFill>
                  <a:srgbClr val="C00000"/>
                </a:solidFill>
                <a:effectLst/>
                <a:latin typeface="+mj-lt"/>
                <a:ea typeface="Calibri" panose="020F0502020204030204" pitchFamily="34" charset="0"/>
              </a:rPr>
              <a:t>formatting.</a:t>
            </a:r>
          </a:p>
          <a:p>
            <a:pPr marL="285750" indent="-285750" algn="just">
              <a:buFont typeface="Wingdings" panose="05000000000000000000" pitchFamily="2" charset="2"/>
              <a:buChar char="Ø"/>
            </a:pPr>
            <a:endParaRPr lang="en-IN" dirty="0">
              <a:solidFill>
                <a:srgbClr val="000000"/>
              </a:solidFill>
              <a:latin typeface="Calibri" panose="020F0502020204030204" pitchFamily="34" charset="0"/>
            </a:endParaRPr>
          </a:p>
          <a:p>
            <a:pPr marL="285750" indent="-285750" algn="just">
              <a:buFont typeface="Wingdings" panose="05000000000000000000" pitchFamily="2" charset="2"/>
              <a:buChar char="Ø"/>
            </a:pPr>
            <a:endParaRPr lang="en-IN" dirty="0">
              <a:solidFill>
                <a:srgbClr val="000000"/>
              </a:solidFill>
              <a:latin typeface="Calibri" panose="020F0502020204030204" pitchFamily="34" charset="0"/>
            </a:endParaRPr>
          </a:p>
          <a:p>
            <a:endParaRPr lang="en-US" dirty="0"/>
          </a:p>
        </p:txBody>
      </p:sp>
    </p:spTree>
    <p:extLst>
      <p:ext uri="{BB962C8B-B14F-4D97-AF65-F5344CB8AC3E}">
        <p14:creationId xmlns:p14="http://schemas.microsoft.com/office/powerpoint/2010/main" val="267460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4A027AEE-9833-4A29-9E2C-3ECD49AA1A43}" type="slidenum">
              <a:rPr lang="en-US" altLang="en-US" sz="1200">
                <a:solidFill>
                  <a:schemeClr val="bg1"/>
                </a:solidFill>
              </a:rPr>
              <a:pPr>
                <a:spcBef>
                  <a:spcPct val="0"/>
                </a:spcBef>
                <a:buClrTx/>
                <a:buFontTx/>
                <a:buNone/>
              </a:pPr>
              <a:t>4</a:t>
            </a:fld>
            <a:endParaRPr lang="en-US" altLang="en-US" sz="1200">
              <a:solidFill>
                <a:schemeClr val="bg1"/>
              </a:solidFill>
            </a:endParaRPr>
          </a:p>
        </p:txBody>
      </p:sp>
      <p:sp>
        <p:nvSpPr>
          <p:cNvPr id="12292" name="Line 5"/>
          <p:cNvSpPr>
            <a:spLocks noChangeShapeType="1"/>
          </p:cNvSpPr>
          <p:nvPr/>
        </p:nvSpPr>
        <p:spPr bwMode="auto">
          <a:xfrm>
            <a:off x="5765800" y="1066800"/>
            <a:ext cx="0" cy="5257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a:lstStyle/>
          <a:p>
            <a:endParaRPr lang="en-US"/>
          </a:p>
        </p:txBody>
      </p:sp>
      <p:sp>
        <p:nvSpPr>
          <p:cNvPr id="12293" name="Line 6"/>
          <p:cNvSpPr>
            <a:spLocks noChangeShapeType="1"/>
          </p:cNvSpPr>
          <p:nvPr/>
        </p:nvSpPr>
        <p:spPr bwMode="auto">
          <a:xfrm>
            <a:off x="1268830" y="4016406"/>
            <a:ext cx="957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a:lstStyle/>
          <a:p>
            <a:endParaRPr lang="en-US"/>
          </a:p>
        </p:txBody>
      </p:sp>
      <p:sp>
        <p:nvSpPr>
          <p:cNvPr id="2" name="Title 1"/>
          <p:cNvSpPr>
            <a:spLocks noGrp="1"/>
          </p:cNvSpPr>
          <p:nvPr>
            <p:ph type="title"/>
          </p:nvPr>
        </p:nvSpPr>
        <p:spPr>
          <a:xfrm>
            <a:off x="304800" y="-31555"/>
            <a:ext cx="9914188" cy="1017922"/>
          </a:xfrm>
          <a:effectLst/>
        </p:spPr>
        <p:txBody>
          <a:bodyPr/>
          <a:lstStyle/>
          <a:p>
            <a:r>
              <a:rPr lang="en-US" sz="3600" dirty="0">
                <a:solidFill>
                  <a:schemeClr val="accent6">
                    <a:lumMod val="75000"/>
                  </a:schemeClr>
                </a:solidFill>
              </a:rPr>
              <a:t>Topics Covered</a:t>
            </a:r>
          </a:p>
        </p:txBody>
      </p:sp>
      <p:grpSp>
        <p:nvGrpSpPr>
          <p:cNvPr id="8" name="Group 7">
            <a:extLst>
              <a:ext uri="{FF2B5EF4-FFF2-40B4-BE49-F238E27FC236}">
                <a16:creationId xmlns:a16="http://schemas.microsoft.com/office/drawing/2014/main" id="{AF3C017E-0178-4680-8E1A-92F164BF73EC}"/>
              </a:ext>
            </a:extLst>
          </p:cNvPr>
          <p:cNvGrpSpPr/>
          <p:nvPr/>
        </p:nvGrpSpPr>
        <p:grpSpPr>
          <a:xfrm>
            <a:off x="112202" y="1267493"/>
            <a:ext cx="2871186" cy="685801"/>
            <a:chOff x="0" y="448682"/>
            <a:chExt cx="2635708" cy="1054283"/>
          </a:xfrm>
        </p:grpSpPr>
        <p:sp>
          <p:nvSpPr>
            <p:cNvPr id="9" name="Rectangle 8">
              <a:extLst>
                <a:ext uri="{FF2B5EF4-FFF2-40B4-BE49-F238E27FC236}">
                  <a16:creationId xmlns:a16="http://schemas.microsoft.com/office/drawing/2014/main" id="{ECDD2BF0-FCCD-4727-8D71-DAE94E7B79A7}"/>
                </a:ext>
              </a:extLst>
            </p:cNvPr>
            <p:cNvSpPr/>
            <p:nvPr/>
          </p:nvSpPr>
          <p:spPr>
            <a:xfrm>
              <a:off x="0" y="448682"/>
              <a:ext cx="2635708" cy="1054283"/>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8F72CB83-16EE-4041-8CA2-73EDD4786F7F}"/>
                </a:ext>
              </a:extLst>
            </p:cNvPr>
            <p:cNvSpPr txBox="1"/>
            <p:nvPr/>
          </p:nvSpPr>
          <p:spPr>
            <a:xfrm>
              <a:off x="0" y="448682"/>
              <a:ext cx="2635708" cy="10542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Day 1</a:t>
              </a:r>
            </a:p>
          </p:txBody>
        </p:sp>
      </p:grpSp>
      <p:sp>
        <p:nvSpPr>
          <p:cNvPr id="5" name="Rectangle 4">
            <a:extLst>
              <a:ext uri="{FF2B5EF4-FFF2-40B4-BE49-F238E27FC236}">
                <a16:creationId xmlns:a16="http://schemas.microsoft.com/office/drawing/2014/main" id="{AD773858-3120-4053-B611-2F3AD67B2876}"/>
              </a:ext>
            </a:extLst>
          </p:cNvPr>
          <p:cNvSpPr/>
          <p:nvPr/>
        </p:nvSpPr>
        <p:spPr bwMode="auto">
          <a:xfrm>
            <a:off x="1478281" y="30481"/>
            <a:ext cx="45719" cy="4571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1800" b="0" i="0" u="none" strike="noStrike" cap="none" normalizeH="0" baseline="0">
              <a:ln>
                <a:noFill/>
              </a:ln>
              <a:solidFill>
                <a:schemeClr val="tx1"/>
              </a:solidFill>
              <a:effectLst/>
              <a:latin typeface="Courier New" pitchFamily="49" charset="0"/>
            </a:endParaRPr>
          </a:p>
        </p:txBody>
      </p:sp>
      <p:sp>
        <p:nvSpPr>
          <p:cNvPr id="6" name="Rectangle 5">
            <a:extLst>
              <a:ext uri="{FF2B5EF4-FFF2-40B4-BE49-F238E27FC236}">
                <a16:creationId xmlns:a16="http://schemas.microsoft.com/office/drawing/2014/main" id="{23BD5D8A-F4F6-439A-8021-D54C1E849D40}"/>
              </a:ext>
            </a:extLst>
          </p:cNvPr>
          <p:cNvSpPr/>
          <p:nvPr/>
        </p:nvSpPr>
        <p:spPr bwMode="auto">
          <a:xfrm>
            <a:off x="179156" y="1981200"/>
            <a:ext cx="2871186" cy="342899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685800" lvl="1" indent="-457200" algn="l" defTabSz="889000">
              <a:lnSpc>
                <a:spcPct val="90000"/>
              </a:lnSpc>
              <a:spcBef>
                <a:spcPct val="0"/>
              </a:spcBef>
              <a:spcAft>
                <a:spcPct val="15000"/>
              </a:spcAft>
              <a:buFont typeface="+mj-lt"/>
              <a:buAutoNum type="arabicPeriod"/>
            </a:pPr>
            <a:endParaRPr lang="en-US" sz="2000" b="1" kern="1200" dirty="0">
              <a:latin typeface="+mn-lt"/>
            </a:endParaRPr>
          </a:p>
          <a:p>
            <a:pPr marL="228600" lvl="1" algn="l" defTabSz="889000">
              <a:lnSpc>
                <a:spcPct val="90000"/>
              </a:lnSpc>
              <a:spcBef>
                <a:spcPct val="0"/>
              </a:spcBef>
              <a:spcAft>
                <a:spcPct val="15000"/>
              </a:spcAft>
            </a:pPr>
            <a:r>
              <a:rPr lang="en-US" sz="2000" b="1" kern="1200" dirty="0">
                <a:latin typeface="+mn-lt"/>
              </a:rPr>
              <a:t>3.1 Introduction</a:t>
            </a:r>
          </a:p>
          <a:p>
            <a:pPr marL="571500" lvl="1" indent="-342900" algn="l" defTabSz="889000">
              <a:lnSpc>
                <a:spcPct val="90000"/>
              </a:lnSpc>
              <a:spcBef>
                <a:spcPct val="0"/>
              </a:spcBef>
              <a:spcAft>
                <a:spcPct val="15000"/>
              </a:spcAft>
              <a:buFont typeface="Arial" panose="020B0604020202020204" pitchFamily="34" charset="0"/>
              <a:buChar char="•"/>
            </a:pPr>
            <a:r>
              <a:rPr lang="en-US" sz="2000" b="1" kern="1200" dirty="0">
                <a:latin typeface="+mn-lt"/>
              </a:rPr>
              <a:t>3.2 String</a:t>
            </a:r>
          </a:p>
          <a:p>
            <a:pPr marL="1028700" lvl="2" indent="-342900" defTabSz="889000">
              <a:lnSpc>
                <a:spcPct val="90000"/>
              </a:lnSpc>
              <a:spcAft>
                <a:spcPct val="15000"/>
              </a:spcAft>
              <a:buFont typeface="Arial" panose="020B0604020202020204" pitchFamily="34" charset="0"/>
              <a:buChar char="•"/>
            </a:pPr>
            <a:r>
              <a:rPr lang="en-US" sz="2000" b="1" kern="1200" dirty="0">
                <a:latin typeface="+mn-lt"/>
              </a:rPr>
              <a:t>Creation of String</a:t>
            </a:r>
          </a:p>
          <a:p>
            <a:pPr marL="1028700" lvl="2" indent="-342900" defTabSz="889000">
              <a:lnSpc>
                <a:spcPct val="90000"/>
              </a:lnSpc>
              <a:spcAft>
                <a:spcPct val="15000"/>
              </a:spcAft>
              <a:buFont typeface="Arial" panose="020B0604020202020204" pitchFamily="34" charset="0"/>
              <a:buChar char="•"/>
            </a:pPr>
            <a:r>
              <a:rPr lang="en-US" sz="2000" b="1" dirty="0">
                <a:latin typeface="+mn-lt"/>
              </a:rPr>
              <a:t>Accessing the String</a:t>
            </a:r>
            <a:endParaRPr lang="en-US" sz="2000" b="1" kern="1200" dirty="0">
              <a:latin typeface="+mn-lt"/>
            </a:endParaRPr>
          </a:p>
          <a:p>
            <a:pPr marL="228600" lvl="1" algn="l" defTabSz="889000">
              <a:lnSpc>
                <a:spcPct val="90000"/>
              </a:lnSpc>
              <a:spcBef>
                <a:spcPct val="0"/>
              </a:spcBef>
              <a:spcAft>
                <a:spcPct val="15000"/>
              </a:spcAft>
            </a:pPr>
            <a:endParaRPr lang="en-US" sz="2000" b="1" dirty="0">
              <a:latin typeface="+mn-lt"/>
            </a:endParaRPr>
          </a:p>
          <a:p>
            <a:pPr marL="228600" lvl="1" algn="l" defTabSz="889000">
              <a:lnSpc>
                <a:spcPct val="90000"/>
              </a:lnSpc>
              <a:spcBef>
                <a:spcPct val="0"/>
              </a:spcBef>
              <a:spcAft>
                <a:spcPct val="15000"/>
              </a:spcAft>
            </a:pPr>
            <a:endParaRPr lang="en-US" sz="2000" b="1" kern="1200" dirty="0">
              <a:latin typeface="+mn-lt"/>
            </a:endParaRPr>
          </a:p>
          <a:p>
            <a:pPr marL="228600" lvl="1" algn="l" defTabSz="889000">
              <a:lnSpc>
                <a:spcPct val="90000"/>
              </a:lnSpc>
              <a:spcBef>
                <a:spcPct val="0"/>
              </a:spcBef>
              <a:spcAft>
                <a:spcPct val="15000"/>
              </a:spcAft>
            </a:pPr>
            <a:endParaRPr lang="en-US" sz="2000" b="1" kern="1200" dirty="0">
              <a:latin typeface="+mn-lt"/>
            </a:endParaRPr>
          </a:p>
          <a:p>
            <a:pPr marL="228600" lvl="1" algn="l" defTabSz="889000">
              <a:lnSpc>
                <a:spcPct val="90000"/>
              </a:lnSpc>
              <a:spcBef>
                <a:spcPct val="0"/>
              </a:spcBef>
              <a:spcAft>
                <a:spcPct val="15000"/>
              </a:spcAft>
            </a:pPr>
            <a:endParaRPr lang="en-US" sz="2000" b="1" kern="1200" dirty="0">
              <a:latin typeface="+mn-lt"/>
            </a:endParaRPr>
          </a:p>
          <a:p>
            <a:pPr marL="228600" lvl="1" algn="l" defTabSz="889000">
              <a:lnSpc>
                <a:spcPct val="90000"/>
              </a:lnSpc>
              <a:spcBef>
                <a:spcPct val="0"/>
              </a:spcBef>
              <a:spcAft>
                <a:spcPct val="15000"/>
              </a:spcAft>
            </a:pPr>
            <a:endParaRPr lang="en-US" sz="2000" b="1" kern="1200" dirty="0">
              <a:latin typeface="+mn-lt"/>
            </a:endParaRPr>
          </a:p>
          <a:p>
            <a:endParaRPr lang="en-US" sz="2000" dirty="0">
              <a:latin typeface="+mn-lt"/>
            </a:endParaRPr>
          </a:p>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2000" b="0" i="0" u="none" strike="noStrike" cap="none" normalizeH="0" baseline="0" dirty="0">
              <a:ln>
                <a:noFill/>
              </a:ln>
              <a:solidFill>
                <a:schemeClr val="tx1"/>
              </a:solidFill>
              <a:effectLst/>
              <a:latin typeface="+mn-lt"/>
            </a:endParaRPr>
          </a:p>
        </p:txBody>
      </p:sp>
      <p:grpSp>
        <p:nvGrpSpPr>
          <p:cNvPr id="34" name="Group 33">
            <a:extLst>
              <a:ext uri="{FF2B5EF4-FFF2-40B4-BE49-F238E27FC236}">
                <a16:creationId xmlns:a16="http://schemas.microsoft.com/office/drawing/2014/main" id="{567CAB84-25C9-45C8-9681-B83DCF0ACD6A}"/>
              </a:ext>
            </a:extLst>
          </p:cNvPr>
          <p:cNvGrpSpPr/>
          <p:nvPr/>
        </p:nvGrpSpPr>
        <p:grpSpPr>
          <a:xfrm>
            <a:off x="3146886" y="1253438"/>
            <a:ext cx="2871186" cy="685801"/>
            <a:chOff x="0" y="448682"/>
            <a:chExt cx="2635708" cy="1054283"/>
          </a:xfrm>
        </p:grpSpPr>
        <p:sp>
          <p:nvSpPr>
            <p:cNvPr id="35" name="Rectangle 34">
              <a:extLst>
                <a:ext uri="{FF2B5EF4-FFF2-40B4-BE49-F238E27FC236}">
                  <a16:creationId xmlns:a16="http://schemas.microsoft.com/office/drawing/2014/main" id="{98F46480-9282-4C04-9A67-BCBE6CD1E462}"/>
                </a:ext>
              </a:extLst>
            </p:cNvPr>
            <p:cNvSpPr/>
            <p:nvPr/>
          </p:nvSpPr>
          <p:spPr>
            <a:xfrm>
              <a:off x="0" y="448682"/>
              <a:ext cx="2635708" cy="1054283"/>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E90E2DD1-E0D9-48EF-81BE-E116547F265B}"/>
                </a:ext>
              </a:extLst>
            </p:cNvPr>
            <p:cNvSpPr txBox="1"/>
            <p:nvPr/>
          </p:nvSpPr>
          <p:spPr>
            <a:xfrm>
              <a:off x="0" y="448682"/>
              <a:ext cx="2635708" cy="10542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Day 2</a:t>
              </a:r>
            </a:p>
          </p:txBody>
        </p:sp>
      </p:grpSp>
      <p:sp>
        <p:nvSpPr>
          <p:cNvPr id="37" name="Rectangle 36">
            <a:extLst>
              <a:ext uri="{FF2B5EF4-FFF2-40B4-BE49-F238E27FC236}">
                <a16:creationId xmlns:a16="http://schemas.microsoft.com/office/drawing/2014/main" id="{918F17D7-9290-49CF-8E25-A59E0C7AE8D9}"/>
              </a:ext>
            </a:extLst>
          </p:cNvPr>
          <p:cNvSpPr/>
          <p:nvPr/>
        </p:nvSpPr>
        <p:spPr bwMode="auto">
          <a:xfrm>
            <a:off x="3146886" y="1939239"/>
            <a:ext cx="2871186" cy="342899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685800" lvl="1" indent="-457200" algn="l" defTabSz="889000">
              <a:lnSpc>
                <a:spcPct val="90000"/>
              </a:lnSpc>
              <a:spcBef>
                <a:spcPct val="0"/>
              </a:spcBef>
              <a:spcAft>
                <a:spcPct val="15000"/>
              </a:spcAft>
              <a:buFont typeface="+mj-lt"/>
              <a:buAutoNum type="arabicPeriod"/>
            </a:pPr>
            <a:endParaRPr lang="en-US" sz="2000" b="1" kern="1200" dirty="0">
              <a:latin typeface="+mn-lt"/>
            </a:endParaRPr>
          </a:p>
          <a:p>
            <a:pPr marL="228600" lvl="1" algn="l" defTabSz="889000">
              <a:lnSpc>
                <a:spcPct val="90000"/>
              </a:lnSpc>
              <a:spcBef>
                <a:spcPct val="0"/>
              </a:spcBef>
              <a:spcAft>
                <a:spcPct val="15000"/>
              </a:spcAft>
            </a:pPr>
            <a:r>
              <a:rPr lang="en-US" sz="2000" b="1" kern="1200" dirty="0">
                <a:latin typeface="+mn-lt"/>
              </a:rPr>
              <a:t>3.2 String</a:t>
            </a:r>
          </a:p>
          <a:p>
            <a:pPr marL="1028700" lvl="2" indent="-342900" algn="just" defTabSz="889000">
              <a:lnSpc>
                <a:spcPct val="90000"/>
              </a:lnSpc>
              <a:spcAft>
                <a:spcPct val="15000"/>
              </a:spcAft>
              <a:buFont typeface="Arial" panose="020B0604020202020204" pitchFamily="34" charset="0"/>
              <a:buChar char="•"/>
            </a:pPr>
            <a:r>
              <a:rPr lang="en-US" sz="2000" b="1" dirty="0">
                <a:latin typeface="+mn-lt"/>
              </a:rPr>
              <a:t>Updation</a:t>
            </a:r>
          </a:p>
          <a:p>
            <a:pPr marL="1028700" lvl="2" indent="-342900" algn="just" defTabSz="889000">
              <a:lnSpc>
                <a:spcPct val="90000"/>
              </a:lnSpc>
              <a:spcAft>
                <a:spcPct val="15000"/>
              </a:spcAft>
              <a:buFont typeface="Arial" panose="020B0604020202020204" pitchFamily="34" charset="0"/>
              <a:buChar char="•"/>
            </a:pPr>
            <a:r>
              <a:rPr lang="en-US" sz="2000" b="1" kern="1200" dirty="0">
                <a:latin typeface="+mn-lt"/>
              </a:rPr>
              <a:t>Deletion</a:t>
            </a:r>
          </a:p>
          <a:p>
            <a:pPr marL="1028700" lvl="2" indent="-342900" algn="just" defTabSz="889000">
              <a:lnSpc>
                <a:spcPct val="90000"/>
              </a:lnSpc>
              <a:spcAft>
                <a:spcPct val="15000"/>
              </a:spcAft>
              <a:buFont typeface="Arial" panose="020B0604020202020204" pitchFamily="34" charset="0"/>
              <a:buChar char="•"/>
            </a:pPr>
            <a:r>
              <a:rPr lang="en-US" sz="2000" b="1" dirty="0">
                <a:latin typeface="+mn-lt"/>
              </a:rPr>
              <a:t>Built-in-methods</a:t>
            </a:r>
          </a:p>
          <a:p>
            <a:pPr marL="1028700" lvl="2" indent="-342900" algn="just" defTabSz="889000">
              <a:lnSpc>
                <a:spcPct val="90000"/>
              </a:lnSpc>
              <a:spcAft>
                <a:spcPct val="15000"/>
              </a:spcAft>
              <a:buFont typeface="Arial" panose="020B0604020202020204" pitchFamily="34" charset="0"/>
              <a:buChar char="•"/>
            </a:pPr>
            <a:r>
              <a:rPr lang="en-US" sz="2000" b="1" kern="1200" dirty="0">
                <a:latin typeface="+mn-lt"/>
              </a:rPr>
              <a:t>Operati</a:t>
            </a:r>
            <a:r>
              <a:rPr lang="en-US" sz="2000" b="1" dirty="0">
                <a:latin typeface="+mn-lt"/>
              </a:rPr>
              <a:t>ons</a:t>
            </a:r>
          </a:p>
          <a:p>
            <a:pPr marL="1028700" lvl="2" indent="-342900" algn="just" defTabSz="889000">
              <a:lnSpc>
                <a:spcPct val="90000"/>
              </a:lnSpc>
              <a:spcAft>
                <a:spcPct val="15000"/>
              </a:spcAft>
              <a:buFont typeface="Arial" panose="020B0604020202020204" pitchFamily="34" charset="0"/>
              <a:buChar char="•"/>
            </a:pPr>
            <a:r>
              <a:rPr lang="en-US" sz="2000" b="1" kern="1200" dirty="0">
                <a:latin typeface="+mn-lt"/>
              </a:rPr>
              <a:t>String Formatters</a:t>
            </a:r>
          </a:p>
          <a:p>
            <a:pPr marL="1028700" lvl="2" indent="-342900" algn="just" defTabSz="889000">
              <a:lnSpc>
                <a:spcPct val="90000"/>
              </a:lnSpc>
              <a:spcAft>
                <a:spcPct val="15000"/>
              </a:spcAft>
              <a:buFont typeface="Arial" panose="020B0604020202020204" pitchFamily="34" charset="0"/>
              <a:buChar char="•"/>
            </a:pPr>
            <a:r>
              <a:rPr lang="en-US" sz="2000" b="1" dirty="0">
                <a:latin typeface="+mn-lt"/>
              </a:rPr>
              <a:t>Loops with Strings</a:t>
            </a:r>
            <a:endParaRPr lang="en-US" sz="2000" b="1" kern="1200" dirty="0">
              <a:latin typeface="+mn-lt"/>
            </a:endParaRPr>
          </a:p>
          <a:p>
            <a:endParaRPr lang="en-US" sz="2000" dirty="0">
              <a:latin typeface="+mn-lt"/>
            </a:endParaRPr>
          </a:p>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2000" b="1" i="0" u="none" strike="noStrike" cap="none" normalizeH="0" baseline="0" dirty="0">
              <a:ln>
                <a:noFill/>
              </a:ln>
              <a:solidFill>
                <a:schemeClr val="tx1"/>
              </a:solidFill>
              <a:effectLst/>
              <a:latin typeface="+mn-lt"/>
            </a:endParaRPr>
          </a:p>
        </p:txBody>
      </p:sp>
      <p:grpSp>
        <p:nvGrpSpPr>
          <p:cNvPr id="38" name="Group 37">
            <a:extLst>
              <a:ext uri="{FF2B5EF4-FFF2-40B4-BE49-F238E27FC236}">
                <a16:creationId xmlns:a16="http://schemas.microsoft.com/office/drawing/2014/main" id="{17E8C6F4-A5C3-471C-8E43-F5E5E151A72A}"/>
              </a:ext>
            </a:extLst>
          </p:cNvPr>
          <p:cNvGrpSpPr/>
          <p:nvPr/>
        </p:nvGrpSpPr>
        <p:grpSpPr>
          <a:xfrm>
            <a:off x="6172015" y="1253438"/>
            <a:ext cx="2871186" cy="685801"/>
            <a:chOff x="0" y="448682"/>
            <a:chExt cx="2635708" cy="1054283"/>
          </a:xfrm>
        </p:grpSpPr>
        <p:sp>
          <p:nvSpPr>
            <p:cNvPr id="39" name="Rectangle 38">
              <a:extLst>
                <a:ext uri="{FF2B5EF4-FFF2-40B4-BE49-F238E27FC236}">
                  <a16:creationId xmlns:a16="http://schemas.microsoft.com/office/drawing/2014/main" id="{11ECA0A7-D38F-42FF-AA17-5BEAC0F957C6}"/>
                </a:ext>
              </a:extLst>
            </p:cNvPr>
            <p:cNvSpPr/>
            <p:nvPr/>
          </p:nvSpPr>
          <p:spPr>
            <a:xfrm>
              <a:off x="0" y="448682"/>
              <a:ext cx="2635708" cy="1054283"/>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40" name="TextBox 39">
              <a:extLst>
                <a:ext uri="{FF2B5EF4-FFF2-40B4-BE49-F238E27FC236}">
                  <a16:creationId xmlns:a16="http://schemas.microsoft.com/office/drawing/2014/main" id="{8B5E7BBE-13D8-4151-B7AA-5FF22FA03C3C}"/>
                </a:ext>
              </a:extLst>
            </p:cNvPr>
            <p:cNvSpPr txBox="1"/>
            <p:nvPr/>
          </p:nvSpPr>
          <p:spPr>
            <a:xfrm>
              <a:off x="0" y="448682"/>
              <a:ext cx="2635708" cy="10542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Day 3</a:t>
              </a:r>
            </a:p>
          </p:txBody>
        </p:sp>
      </p:grpSp>
      <p:sp>
        <p:nvSpPr>
          <p:cNvPr id="41" name="Rectangle 40">
            <a:extLst>
              <a:ext uri="{FF2B5EF4-FFF2-40B4-BE49-F238E27FC236}">
                <a16:creationId xmlns:a16="http://schemas.microsoft.com/office/drawing/2014/main" id="{AC460AC5-6A5E-4C35-AACC-2568ED80EF7D}"/>
              </a:ext>
            </a:extLst>
          </p:cNvPr>
          <p:cNvSpPr/>
          <p:nvPr/>
        </p:nvSpPr>
        <p:spPr bwMode="auto">
          <a:xfrm>
            <a:off x="6172015" y="1939239"/>
            <a:ext cx="2871186" cy="342899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228600" lvl="1" algn="l" defTabSz="889000">
              <a:lnSpc>
                <a:spcPct val="90000"/>
              </a:lnSpc>
              <a:spcBef>
                <a:spcPct val="0"/>
              </a:spcBef>
              <a:spcAft>
                <a:spcPct val="15000"/>
              </a:spcAft>
            </a:pPr>
            <a:r>
              <a:rPr lang="en-US" sz="2000" dirty="0">
                <a:latin typeface="+mn-lt"/>
              </a:rPr>
              <a:t> </a:t>
            </a:r>
            <a:endParaRPr lang="en-US" sz="2000" b="1" dirty="0">
              <a:latin typeface="+mn-lt"/>
            </a:endParaRPr>
          </a:p>
          <a:p>
            <a:pPr marL="228600" lvl="1" algn="l" defTabSz="889000">
              <a:lnSpc>
                <a:spcPct val="90000"/>
              </a:lnSpc>
              <a:spcBef>
                <a:spcPct val="0"/>
              </a:spcBef>
              <a:spcAft>
                <a:spcPct val="15000"/>
              </a:spcAft>
            </a:pPr>
            <a:r>
              <a:rPr lang="en-US" sz="2000" b="1" kern="1200" dirty="0">
                <a:latin typeface="+mn-lt"/>
              </a:rPr>
              <a:t>3.3 List</a:t>
            </a:r>
          </a:p>
          <a:p>
            <a:pPr marL="1028700" lvl="2" indent="-342900" defTabSz="889000">
              <a:lnSpc>
                <a:spcPct val="90000"/>
              </a:lnSpc>
              <a:spcAft>
                <a:spcPct val="15000"/>
              </a:spcAft>
              <a:buFont typeface="Arial" panose="020B0604020202020204" pitchFamily="34" charset="0"/>
              <a:buChar char="•"/>
            </a:pPr>
            <a:r>
              <a:rPr lang="en-US" sz="2000" b="1" dirty="0">
                <a:latin typeface="+mn-lt"/>
              </a:rPr>
              <a:t>Creation</a:t>
            </a:r>
          </a:p>
          <a:p>
            <a:pPr marL="1028700" lvl="2" indent="-342900" defTabSz="889000">
              <a:lnSpc>
                <a:spcPct val="90000"/>
              </a:lnSpc>
              <a:spcAft>
                <a:spcPct val="15000"/>
              </a:spcAft>
              <a:buFont typeface="Arial" panose="020B0604020202020204" pitchFamily="34" charset="0"/>
              <a:buChar char="•"/>
            </a:pPr>
            <a:r>
              <a:rPr lang="en-US" sz="2000" b="1" dirty="0">
                <a:latin typeface="+mn-lt"/>
              </a:rPr>
              <a:t>Accessing</a:t>
            </a:r>
          </a:p>
          <a:p>
            <a:pPr marL="1028700" lvl="2" indent="-342900" defTabSz="889000">
              <a:lnSpc>
                <a:spcPct val="90000"/>
              </a:lnSpc>
              <a:spcAft>
                <a:spcPct val="15000"/>
              </a:spcAft>
              <a:buFont typeface="Arial" panose="020B0604020202020204" pitchFamily="34" charset="0"/>
              <a:buChar char="•"/>
            </a:pPr>
            <a:r>
              <a:rPr lang="en-US" sz="2000" b="1" kern="1200" dirty="0">
                <a:latin typeface="+mn-lt"/>
              </a:rPr>
              <a:t>Update</a:t>
            </a:r>
          </a:p>
          <a:p>
            <a:pPr marL="1028700" lvl="2" indent="-342900" defTabSz="889000">
              <a:lnSpc>
                <a:spcPct val="90000"/>
              </a:lnSpc>
              <a:spcAft>
                <a:spcPct val="15000"/>
              </a:spcAft>
              <a:buFont typeface="Arial" panose="020B0604020202020204" pitchFamily="34" charset="0"/>
              <a:buChar char="•"/>
            </a:pPr>
            <a:r>
              <a:rPr lang="en-US" sz="2000" b="1" dirty="0">
                <a:latin typeface="+mn-lt"/>
              </a:rPr>
              <a:t>Built in methods</a:t>
            </a:r>
            <a:r>
              <a:rPr lang="en-US" sz="2000" b="1" kern="1200" dirty="0">
                <a:latin typeface="+mn-lt"/>
              </a:rPr>
              <a:t> </a:t>
            </a:r>
            <a:endParaRPr lang="en-US" sz="2000" b="1" dirty="0">
              <a:latin typeface="+mn-lt"/>
            </a:endParaRPr>
          </a:p>
          <a:p>
            <a:endParaRPr kumimoji="0" lang="en-US" sz="2000" b="0" i="0" u="none" strike="noStrike" cap="none" normalizeH="0" baseline="0" dirty="0">
              <a:ln>
                <a:noFill/>
              </a:ln>
              <a:solidFill>
                <a:schemeClr val="tx1"/>
              </a:solidFill>
              <a:effectLst/>
              <a:latin typeface="+mn-lt"/>
            </a:endParaRPr>
          </a:p>
        </p:txBody>
      </p:sp>
      <p:grpSp>
        <p:nvGrpSpPr>
          <p:cNvPr id="42" name="Group 41">
            <a:extLst>
              <a:ext uri="{FF2B5EF4-FFF2-40B4-BE49-F238E27FC236}">
                <a16:creationId xmlns:a16="http://schemas.microsoft.com/office/drawing/2014/main" id="{4EF6796B-5E1B-48FB-883B-E1B1A0B2E0EA}"/>
              </a:ext>
            </a:extLst>
          </p:cNvPr>
          <p:cNvGrpSpPr/>
          <p:nvPr/>
        </p:nvGrpSpPr>
        <p:grpSpPr>
          <a:xfrm>
            <a:off x="9161633" y="1253438"/>
            <a:ext cx="2871186" cy="685801"/>
            <a:chOff x="0" y="448682"/>
            <a:chExt cx="2635708" cy="1054283"/>
          </a:xfrm>
        </p:grpSpPr>
        <p:sp>
          <p:nvSpPr>
            <p:cNvPr id="43" name="Rectangle 42">
              <a:extLst>
                <a:ext uri="{FF2B5EF4-FFF2-40B4-BE49-F238E27FC236}">
                  <a16:creationId xmlns:a16="http://schemas.microsoft.com/office/drawing/2014/main" id="{AAA5EEEB-73E8-4B76-A60D-9FC2501B8C24}"/>
                </a:ext>
              </a:extLst>
            </p:cNvPr>
            <p:cNvSpPr/>
            <p:nvPr/>
          </p:nvSpPr>
          <p:spPr>
            <a:xfrm>
              <a:off x="0" y="448682"/>
              <a:ext cx="2635708" cy="1054283"/>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62CF9C8C-66ED-4E76-B0B8-F18B1CF48C15}"/>
                </a:ext>
              </a:extLst>
            </p:cNvPr>
            <p:cNvSpPr txBox="1"/>
            <p:nvPr/>
          </p:nvSpPr>
          <p:spPr>
            <a:xfrm>
              <a:off x="0" y="448682"/>
              <a:ext cx="2635708" cy="10542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Day 4</a:t>
              </a:r>
            </a:p>
          </p:txBody>
        </p:sp>
      </p:grpSp>
      <p:sp>
        <p:nvSpPr>
          <p:cNvPr id="45" name="Rectangle 44">
            <a:extLst>
              <a:ext uri="{FF2B5EF4-FFF2-40B4-BE49-F238E27FC236}">
                <a16:creationId xmlns:a16="http://schemas.microsoft.com/office/drawing/2014/main" id="{7E964F02-28B4-4BE9-B91E-FAA02A597C62}"/>
              </a:ext>
            </a:extLst>
          </p:cNvPr>
          <p:cNvSpPr/>
          <p:nvPr/>
        </p:nvSpPr>
        <p:spPr bwMode="auto">
          <a:xfrm>
            <a:off x="9161633" y="1939239"/>
            <a:ext cx="2871186" cy="342899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endParaRPr lang="en-US" sz="2000" b="1" dirty="0">
              <a:latin typeface="+mn-lt"/>
            </a:endParaRPr>
          </a:p>
          <a:p>
            <a:pPr marL="228600" lvl="1" algn="l" defTabSz="889000">
              <a:lnSpc>
                <a:spcPct val="90000"/>
              </a:lnSpc>
              <a:spcBef>
                <a:spcPct val="0"/>
              </a:spcBef>
              <a:spcAft>
                <a:spcPct val="15000"/>
              </a:spcAft>
            </a:pPr>
            <a:r>
              <a:rPr lang="en-US" sz="2000" b="1" kern="1200" dirty="0">
                <a:latin typeface="+mn-lt"/>
              </a:rPr>
              <a:t>3.3 List</a:t>
            </a:r>
          </a:p>
          <a:p>
            <a:pPr marL="1028700" lvl="2" indent="-342900" defTabSz="889000">
              <a:lnSpc>
                <a:spcPct val="90000"/>
              </a:lnSpc>
              <a:spcAft>
                <a:spcPct val="15000"/>
              </a:spcAft>
              <a:buFont typeface="Arial" panose="020B0604020202020204" pitchFamily="34" charset="0"/>
              <a:buChar char="•"/>
            </a:pPr>
            <a:r>
              <a:rPr lang="en-US" sz="2000" b="1" dirty="0">
                <a:latin typeface="+mn-lt"/>
              </a:rPr>
              <a:t>Loops</a:t>
            </a:r>
          </a:p>
          <a:p>
            <a:pPr marL="1028700" lvl="2" indent="-342900" defTabSz="889000">
              <a:lnSpc>
                <a:spcPct val="90000"/>
              </a:lnSpc>
              <a:spcAft>
                <a:spcPct val="15000"/>
              </a:spcAft>
              <a:buFont typeface="Arial" panose="020B0604020202020204" pitchFamily="34" charset="0"/>
              <a:buChar char="•"/>
            </a:pPr>
            <a:r>
              <a:rPr lang="en-US" sz="2000" b="1" dirty="0">
                <a:latin typeface="+mn-lt"/>
              </a:rPr>
              <a:t>Nested List</a:t>
            </a:r>
          </a:p>
          <a:p>
            <a:pPr marL="1028700" lvl="2" indent="-342900" defTabSz="889000">
              <a:lnSpc>
                <a:spcPct val="90000"/>
              </a:lnSpc>
              <a:spcAft>
                <a:spcPct val="15000"/>
              </a:spcAft>
              <a:buFont typeface="Arial" panose="020B0604020202020204" pitchFamily="34" charset="0"/>
              <a:buChar char="•"/>
            </a:pPr>
            <a:r>
              <a:rPr lang="en-US" sz="2000" b="1" kern="1200" dirty="0">
                <a:latin typeface="+mn-lt"/>
              </a:rPr>
              <a:t>List Comprehensions</a:t>
            </a:r>
          </a:p>
          <a:p>
            <a:pPr marL="228600" lvl="1" algn="l" defTabSz="889000">
              <a:lnSpc>
                <a:spcPct val="90000"/>
              </a:lnSpc>
              <a:spcBef>
                <a:spcPct val="0"/>
              </a:spcBef>
              <a:spcAft>
                <a:spcPct val="15000"/>
              </a:spcAft>
            </a:pPr>
            <a:r>
              <a:rPr lang="en-US" sz="2000" b="1" kern="1200" dirty="0">
                <a:latin typeface="+mn-lt"/>
              </a:rPr>
              <a:t> </a:t>
            </a:r>
            <a:endParaRPr lang="en-US" sz="2000" b="1" dirty="0">
              <a:latin typeface="+mn-lt"/>
            </a:endParaRPr>
          </a:p>
        </p:txBody>
      </p:sp>
    </p:spTree>
    <p:extLst>
      <p:ext uri="{BB962C8B-B14F-4D97-AF65-F5344CB8AC3E}">
        <p14:creationId xmlns:p14="http://schemas.microsoft.com/office/powerpoint/2010/main" val="904414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40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Formatters: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C02ABA1A-4E38-400E-AE70-EBD37DC74674}"/>
              </a:ext>
            </a:extLst>
          </p:cNvPr>
          <p:cNvSpPr txBox="1"/>
          <p:nvPr/>
        </p:nvSpPr>
        <p:spPr>
          <a:xfrm>
            <a:off x="685800" y="1371600"/>
            <a:ext cx="11125200" cy="1107996"/>
          </a:xfrm>
          <a:prstGeom prst="rect">
            <a:avLst/>
          </a:prstGeom>
          <a:noFill/>
        </p:spPr>
        <p:txBody>
          <a:bodyPr wrap="square" rtlCol="0">
            <a:spAutoFit/>
          </a:bodyPr>
          <a:lstStyle/>
          <a:p>
            <a:endParaRPr lang="en-IN" sz="2400" b="1" dirty="0">
              <a:solidFill>
                <a:srgbClr val="000000"/>
              </a:solidFill>
              <a:effectLst/>
              <a:latin typeface="+mj-lt"/>
              <a:ea typeface="Calibri" panose="020F0502020204030204" pitchFamily="34" charset="0"/>
            </a:endParaRPr>
          </a:p>
          <a:p>
            <a:endParaRPr lang="en-IN" sz="2400" b="1" dirty="0">
              <a:solidFill>
                <a:srgbClr val="000000"/>
              </a:solidFill>
              <a:latin typeface="Calibri" panose="020F0502020204030204" pitchFamily="34" charset="0"/>
            </a:endParaRPr>
          </a:p>
          <a:p>
            <a:endParaRPr lang="en-US" dirty="0"/>
          </a:p>
        </p:txBody>
      </p:sp>
      <p:sp>
        <p:nvSpPr>
          <p:cNvPr id="12" name="TextBox 11">
            <a:extLst>
              <a:ext uri="{FF2B5EF4-FFF2-40B4-BE49-F238E27FC236}">
                <a16:creationId xmlns:a16="http://schemas.microsoft.com/office/drawing/2014/main" id="{0A771EDB-5CAA-4E0E-899A-124737CF4F79}"/>
              </a:ext>
            </a:extLst>
          </p:cNvPr>
          <p:cNvSpPr txBox="1"/>
          <p:nvPr/>
        </p:nvSpPr>
        <p:spPr>
          <a:xfrm>
            <a:off x="685800" y="1295400"/>
            <a:ext cx="10633229" cy="4431983"/>
          </a:xfrm>
          <a:prstGeom prst="rect">
            <a:avLst/>
          </a:prstGeom>
          <a:noFill/>
        </p:spPr>
        <p:txBody>
          <a:bodyPr wrap="square" rtlCol="0">
            <a:spAutoFit/>
          </a:bodyPr>
          <a:lstStyle/>
          <a:p>
            <a:pPr marL="342900" indent="-342900">
              <a:buFont typeface="Wingdings" panose="05000000000000000000" pitchFamily="2" charset="2"/>
              <a:buChar char="q"/>
            </a:pPr>
            <a:r>
              <a:rPr lang="en-US" sz="2000" i="0" dirty="0">
                <a:solidFill>
                  <a:srgbClr val="273239"/>
                </a:solidFill>
                <a:effectLst/>
                <a:latin typeface="+mj-lt"/>
              </a:rPr>
              <a:t>String formatting is the process of infusing things in the string dynamically and presenting the string</a:t>
            </a:r>
            <a:r>
              <a:rPr lang="en-US" sz="2000" b="0" i="0" dirty="0">
                <a:solidFill>
                  <a:srgbClr val="273239"/>
                </a:solidFill>
                <a:effectLst/>
                <a:latin typeface="urw-din"/>
              </a:rPr>
              <a:t>.</a:t>
            </a:r>
            <a:endParaRPr lang="en-IN" sz="2000" dirty="0">
              <a:solidFill>
                <a:srgbClr val="000000"/>
              </a:solidFill>
              <a:effectLst/>
              <a:latin typeface="+mj-lt"/>
              <a:ea typeface="Calibri" panose="020F0502020204030204" pitchFamily="34" charset="0"/>
            </a:endParaRPr>
          </a:p>
          <a:p>
            <a:endParaRPr lang="en-IN" sz="2000" dirty="0">
              <a:solidFill>
                <a:srgbClr val="000000"/>
              </a:solidFill>
              <a:latin typeface="+mj-lt"/>
              <a:ea typeface="Calibri" panose="020F0502020204030204" pitchFamily="34" charset="0"/>
            </a:endParaRPr>
          </a:p>
          <a:p>
            <a:pPr algn="ctr"/>
            <a:r>
              <a:rPr lang="en-IN" sz="2000" dirty="0">
                <a:solidFill>
                  <a:srgbClr val="C00000"/>
                </a:solidFill>
                <a:latin typeface="+mj-lt"/>
                <a:ea typeface="Calibri" panose="020F0502020204030204" pitchFamily="34" charset="0"/>
              </a:rPr>
              <a:t> </a:t>
            </a:r>
            <a:r>
              <a:rPr lang="en-IN" sz="2400" b="1" dirty="0">
                <a:solidFill>
                  <a:srgbClr val="C00000"/>
                </a:solidFill>
                <a:latin typeface="+mj-lt"/>
                <a:ea typeface="Calibri" panose="020F0502020204030204" pitchFamily="34" charset="0"/>
              </a:rPr>
              <a:t>Why to use String Formatter??</a:t>
            </a:r>
          </a:p>
          <a:p>
            <a:pPr algn="ctr"/>
            <a:endParaRPr lang="en-IN" sz="2400" dirty="0">
              <a:solidFill>
                <a:srgbClr val="C00000"/>
              </a:solidFill>
              <a:latin typeface="+mj-lt"/>
              <a:ea typeface="Calibri" panose="020F0502020204030204" pitchFamily="34" charset="0"/>
            </a:endParaRPr>
          </a:p>
          <a:p>
            <a:endParaRPr lang="en-IN" sz="2000" dirty="0">
              <a:solidFill>
                <a:srgbClr val="000000"/>
              </a:solidFill>
              <a:latin typeface="+mj-lt"/>
              <a:ea typeface="Calibri" panose="020F0502020204030204" pitchFamily="34" charset="0"/>
            </a:endParaRPr>
          </a:p>
          <a:p>
            <a:pPr marL="342900" indent="-342900" algn="just">
              <a:buFont typeface="Wingdings" panose="05000000000000000000" pitchFamily="2" charset="2"/>
              <a:buChar char="Ø"/>
            </a:pPr>
            <a:r>
              <a:rPr lang="en-IN" sz="2000" dirty="0">
                <a:solidFill>
                  <a:srgbClr val="000000"/>
                </a:solidFill>
                <a:effectLst/>
                <a:latin typeface="+mj-lt"/>
                <a:ea typeface="Calibri" panose="020F0502020204030204" pitchFamily="34" charset="0"/>
              </a:rPr>
              <a:t>For </a:t>
            </a:r>
            <a:r>
              <a:rPr lang="en-IN" sz="2000" dirty="0">
                <a:solidFill>
                  <a:srgbClr val="C00000"/>
                </a:solidFill>
                <a:effectLst/>
                <a:latin typeface="+mj-lt"/>
                <a:ea typeface="Calibri" panose="020F0502020204030204" pitchFamily="34" charset="0"/>
              </a:rPr>
              <a:t>different types </a:t>
            </a:r>
            <a:r>
              <a:rPr lang="en-IN" sz="2000" dirty="0">
                <a:solidFill>
                  <a:srgbClr val="000000"/>
                </a:solidFill>
                <a:effectLst/>
                <a:latin typeface="+mj-lt"/>
                <a:ea typeface="Calibri" panose="020F0502020204030204" pitchFamily="34" charset="0"/>
              </a:rPr>
              <a:t>of requirement to print the string in a </a:t>
            </a:r>
            <a:r>
              <a:rPr lang="en-IN" sz="2000" dirty="0">
                <a:solidFill>
                  <a:srgbClr val="C00000"/>
                </a:solidFill>
                <a:effectLst/>
                <a:latin typeface="+mj-lt"/>
                <a:ea typeface="Calibri" panose="020F0502020204030204" pitchFamily="34" charset="0"/>
              </a:rPr>
              <a:t>formatted manner. </a:t>
            </a:r>
          </a:p>
          <a:p>
            <a:pPr marL="342900" indent="-342900" algn="just">
              <a:buFont typeface="Wingdings" panose="05000000000000000000" pitchFamily="2" charset="2"/>
              <a:buChar char="Ø"/>
            </a:pPr>
            <a:endParaRPr lang="en-IN" sz="2000" dirty="0">
              <a:solidFill>
                <a:srgbClr val="000000"/>
              </a:solidFill>
              <a:effectLst/>
              <a:latin typeface="+mj-lt"/>
              <a:ea typeface="Calibri" panose="020F0502020204030204" pitchFamily="34" charset="0"/>
            </a:endParaRPr>
          </a:p>
          <a:p>
            <a:pPr marL="342900" indent="-342900" algn="just">
              <a:buFont typeface="Wingdings" panose="05000000000000000000" pitchFamily="2" charset="2"/>
              <a:buChar char="Ø"/>
            </a:pPr>
            <a:r>
              <a:rPr lang="en-IN" sz="2000" dirty="0">
                <a:solidFill>
                  <a:srgbClr val="000000"/>
                </a:solidFill>
                <a:latin typeface="+mj-lt"/>
                <a:ea typeface="Calibri" panose="020F0502020204030204" pitchFamily="34" charset="0"/>
              </a:rPr>
              <a:t>H</a:t>
            </a:r>
            <a:r>
              <a:rPr lang="en-IN" sz="2000" dirty="0">
                <a:solidFill>
                  <a:srgbClr val="000000"/>
                </a:solidFill>
                <a:effectLst/>
                <a:latin typeface="+mj-lt"/>
                <a:ea typeface="Calibri" panose="020F0502020204030204" pitchFamily="34" charset="0"/>
              </a:rPr>
              <a:t>ere,</a:t>
            </a:r>
            <a:r>
              <a:rPr lang="en-IN" sz="2000" dirty="0">
                <a:solidFill>
                  <a:srgbClr val="C00000"/>
                </a:solidFill>
                <a:effectLst/>
                <a:latin typeface="+mj-lt"/>
                <a:ea typeface="Calibri" panose="020F0502020204030204" pitchFamily="34" charset="0"/>
              </a:rPr>
              <a:t> format </a:t>
            </a:r>
            <a:r>
              <a:rPr lang="en-IN" sz="2000" dirty="0">
                <a:solidFill>
                  <a:srgbClr val="000000"/>
                </a:solidFill>
                <a:effectLst/>
                <a:latin typeface="+mj-lt"/>
                <a:ea typeface="Calibri" panose="020F0502020204030204" pitchFamily="34" charset="0"/>
              </a:rPr>
              <a:t>implies that in what look and feel we want our strings to get printed.</a:t>
            </a:r>
          </a:p>
          <a:p>
            <a:pPr algn="just"/>
            <a:endParaRPr lang="en-IN" sz="2000" dirty="0">
              <a:solidFill>
                <a:srgbClr val="000000"/>
              </a:solidFill>
              <a:effectLst/>
              <a:latin typeface="+mj-lt"/>
              <a:ea typeface="Calibri" panose="020F0502020204030204" pitchFamily="34" charset="0"/>
            </a:endParaRPr>
          </a:p>
          <a:p>
            <a:pPr marL="342900" indent="-342900" algn="just">
              <a:buFont typeface="Wingdings" panose="05000000000000000000" pitchFamily="2" charset="2"/>
              <a:buChar char="Ø"/>
            </a:pPr>
            <a:r>
              <a:rPr lang="en-IN" sz="2000" dirty="0">
                <a:solidFill>
                  <a:srgbClr val="000000"/>
                </a:solidFill>
                <a:latin typeface="+mj-lt"/>
                <a:ea typeface="Calibri" panose="020F0502020204030204" pitchFamily="34" charset="0"/>
              </a:rPr>
              <a:t>P</a:t>
            </a:r>
            <a:r>
              <a:rPr lang="en-IN" sz="2000" dirty="0">
                <a:solidFill>
                  <a:srgbClr val="000000"/>
                </a:solidFill>
                <a:effectLst/>
                <a:latin typeface="+mj-lt"/>
                <a:ea typeface="Calibri" panose="020F0502020204030204" pitchFamily="34" charset="0"/>
              </a:rPr>
              <a:t>ython string provides a number of options for </a:t>
            </a:r>
            <a:r>
              <a:rPr lang="en-IN" sz="2000" dirty="0">
                <a:solidFill>
                  <a:srgbClr val="C00000"/>
                </a:solidFill>
                <a:effectLst/>
                <a:latin typeface="+mj-lt"/>
                <a:ea typeface="Calibri" panose="020F0502020204030204" pitchFamily="34" charset="0"/>
              </a:rPr>
              <a:t>formatting.</a:t>
            </a:r>
          </a:p>
          <a:p>
            <a:pPr marL="285750" indent="-285750" algn="just">
              <a:buFont typeface="Wingdings" panose="05000000000000000000" pitchFamily="2" charset="2"/>
              <a:buChar char="Ø"/>
            </a:pPr>
            <a:endParaRPr lang="en-IN" dirty="0">
              <a:solidFill>
                <a:srgbClr val="000000"/>
              </a:solidFill>
              <a:latin typeface="Calibri" panose="020F0502020204030204" pitchFamily="34" charset="0"/>
            </a:endParaRPr>
          </a:p>
          <a:p>
            <a:pPr marL="285750" indent="-285750" algn="just">
              <a:buFont typeface="Wingdings" panose="05000000000000000000" pitchFamily="2" charset="2"/>
              <a:buChar char="Ø"/>
            </a:pPr>
            <a:endParaRPr lang="en-IN" dirty="0">
              <a:solidFill>
                <a:srgbClr val="000000"/>
              </a:solidFill>
              <a:latin typeface="Calibri" panose="020F0502020204030204" pitchFamily="34" charset="0"/>
            </a:endParaRPr>
          </a:p>
          <a:p>
            <a:endParaRPr lang="en-US" dirty="0"/>
          </a:p>
        </p:txBody>
      </p:sp>
    </p:spTree>
    <p:extLst>
      <p:ext uri="{BB962C8B-B14F-4D97-AF65-F5344CB8AC3E}">
        <p14:creationId xmlns:p14="http://schemas.microsoft.com/office/powerpoint/2010/main" val="4008216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41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format Style: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2046387622"/>
              </p:ext>
            </p:extLst>
          </p:nvPr>
        </p:nvGraphicFramePr>
        <p:xfrm>
          <a:off x="446992" y="1091152"/>
          <a:ext cx="9829800" cy="5029200"/>
        </p:xfrm>
        <a:graphic>
          <a:graphicData uri="http://schemas.openxmlformats.org/drawingml/2006/table">
            <a:tbl>
              <a:tblPr firstRow="1" bandRow="1">
                <a:tableStyleId>{5C22544A-7EE6-4342-B048-85BDC9FD1C3A}</a:tableStyleId>
              </a:tblPr>
              <a:tblGrid>
                <a:gridCol w="1844449">
                  <a:extLst>
                    <a:ext uri="{9D8B030D-6E8A-4147-A177-3AD203B41FA5}">
                      <a16:colId xmlns:a16="http://schemas.microsoft.com/office/drawing/2014/main" val="673718354"/>
                    </a:ext>
                  </a:extLst>
                </a:gridCol>
                <a:gridCol w="3930160">
                  <a:extLst>
                    <a:ext uri="{9D8B030D-6E8A-4147-A177-3AD203B41FA5}">
                      <a16:colId xmlns:a16="http://schemas.microsoft.com/office/drawing/2014/main" val="1062799064"/>
                    </a:ext>
                  </a:extLst>
                </a:gridCol>
                <a:gridCol w="4055191">
                  <a:extLst>
                    <a:ext uri="{9D8B030D-6E8A-4147-A177-3AD203B41FA5}">
                      <a16:colId xmlns:a16="http://schemas.microsoft.com/office/drawing/2014/main" val="1118455678"/>
                    </a:ext>
                  </a:extLst>
                </a:gridCol>
              </a:tblGrid>
              <a:tr h="596443">
                <a:tc>
                  <a:txBody>
                    <a:bodyPr/>
                    <a:lstStyle/>
                    <a:p>
                      <a:r>
                        <a:rPr lang="en-US" dirty="0">
                          <a:solidFill>
                            <a:schemeClr val="tx1"/>
                          </a:solidFill>
                        </a:rPr>
                        <a:t>Escape Sequence</a:t>
                      </a:r>
                    </a:p>
                  </a:txBody>
                  <a:tcPr/>
                </a:tc>
                <a:tc>
                  <a:txBody>
                    <a:bodyPr/>
                    <a:lstStyle/>
                    <a:p>
                      <a:r>
                        <a:rPr lang="en-US" dirty="0">
                          <a:solidFill>
                            <a:schemeClr val="tx1"/>
                          </a:solidFill>
                        </a:rPr>
                        <a:t>Explanation </a:t>
                      </a:r>
                    </a:p>
                  </a:txBody>
                  <a:tcPr/>
                </a:tc>
                <a:tc>
                  <a:txBody>
                    <a:bodyPr/>
                    <a:lstStyle/>
                    <a:p>
                      <a:r>
                        <a:rPr lang="en-US" dirty="0">
                          <a:solidFill>
                            <a:schemeClr val="tx1"/>
                          </a:solidFill>
                        </a:rPr>
                        <a:t>Example</a:t>
                      </a:r>
                    </a:p>
                  </a:txBody>
                  <a:tcPr/>
                </a:tc>
                <a:extLst>
                  <a:ext uri="{0D108BD9-81ED-4DB2-BD59-A6C34878D82A}">
                    <a16:rowId xmlns:a16="http://schemas.microsoft.com/office/drawing/2014/main" val="3141267053"/>
                  </a:ext>
                </a:extLst>
              </a:tr>
              <a:tr h="1159644">
                <a:tc>
                  <a:txBody>
                    <a:bodyPr/>
                    <a:lstStyle/>
                    <a:p>
                      <a:r>
                        <a:rPr lang="en-IN" sz="1800" kern="1200" dirty="0">
                          <a:solidFill>
                            <a:schemeClr val="dk1"/>
                          </a:solidFill>
                          <a:effectLst/>
                          <a:latin typeface="+mn-lt"/>
                          <a:ea typeface="+mn-ea"/>
                          <a:cs typeface="+mn-cs"/>
                        </a:rPr>
                        <a:t>\newline</a:t>
                      </a:r>
                      <a:endParaRPr lang="en-US" dirty="0"/>
                    </a:p>
                  </a:txBody>
                  <a:tcPr/>
                </a:tc>
                <a:tc>
                  <a:txBody>
                    <a:bodyPr/>
                    <a:lstStyle/>
                    <a:p>
                      <a:pPr algn="just"/>
                      <a:r>
                        <a:rPr lang="en-IN" sz="1800" kern="1200" dirty="0">
                          <a:solidFill>
                            <a:schemeClr val="dk1"/>
                          </a:solidFill>
                          <a:effectLst/>
                          <a:latin typeface="+mn-lt"/>
                          <a:ea typeface="+mn-ea"/>
                          <a:cs typeface="+mn-cs"/>
                        </a:rPr>
                        <a:t>Ignores newline</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b="1" dirty="0"/>
                    </a:p>
                    <a:p>
                      <a:endParaRPr lang="en-US" dirty="0"/>
                    </a:p>
                  </a:txBody>
                  <a:tcPr/>
                </a:tc>
                <a:extLst>
                  <a:ext uri="{0D108BD9-81ED-4DB2-BD59-A6C34878D82A}">
                    <a16:rowId xmlns:a16="http://schemas.microsoft.com/office/drawing/2014/main" val="4166810164"/>
                  </a:ext>
                </a:extLst>
              </a:tr>
              <a:tr h="1427255">
                <a:tc>
                  <a:txBody>
                    <a:bodyPr/>
                    <a:lstStyle/>
                    <a:p>
                      <a:r>
                        <a:rPr lang="en-IN" sz="1800" kern="1200" dirty="0">
                          <a:solidFill>
                            <a:schemeClr val="dk1"/>
                          </a:solidFill>
                          <a:effectLst/>
                          <a:latin typeface="+mn-lt"/>
                          <a:ea typeface="+mn-ea"/>
                          <a:cs typeface="+mn-cs"/>
                        </a:rPr>
                        <a:t>\\</a:t>
                      </a:r>
                      <a:endParaRPr lang="en-US" dirty="0"/>
                    </a:p>
                  </a:txBody>
                  <a:tcPr/>
                </a:tc>
                <a:tc>
                  <a:txBody>
                    <a:bodyPr/>
                    <a:lstStyle/>
                    <a:p>
                      <a:r>
                        <a:rPr lang="en-IN" sz="1800" kern="1200" dirty="0">
                          <a:solidFill>
                            <a:schemeClr val="dk1"/>
                          </a:solidFill>
                          <a:effectLst/>
                          <a:latin typeface="+mn-lt"/>
                          <a:ea typeface="+mn-ea"/>
                          <a:cs typeface="+mn-cs"/>
                        </a:rPr>
                        <a:t>Backslash</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 </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Write a backslash in string</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r h="1694865">
                <a:tc>
                  <a:txBody>
                    <a:bodyPr/>
                    <a:lstStyle/>
                    <a:p>
                      <a:r>
                        <a:rPr lang="en-IN" sz="1800" kern="1200" dirty="0">
                          <a:solidFill>
                            <a:schemeClr val="dk1"/>
                          </a:solidFill>
                          <a:effectLst/>
                          <a:latin typeface="+mn-lt"/>
                          <a:ea typeface="+mn-ea"/>
                          <a:cs typeface="+mn-cs"/>
                        </a:rPr>
                        <a:t>\'</a:t>
                      </a:r>
                      <a:endParaRPr lang="en-US" dirty="0"/>
                    </a:p>
                  </a:txBody>
                  <a:tcPr/>
                </a:tc>
                <a:tc>
                  <a:txBody>
                    <a:bodyPr/>
                    <a:lstStyle/>
                    <a:p>
                      <a:r>
                        <a:rPr lang="en-IN" sz="1800" kern="1200" dirty="0">
                          <a:solidFill>
                            <a:schemeClr val="dk1"/>
                          </a:solidFill>
                          <a:effectLst/>
                          <a:latin typeface="+mn-lt"/>
                          <a:ea typeface="+mn-ea"/>
                          <a:cs typeface="+mn-cs"/>
                        </a:rPr>
                        <a:t>If we need to use single quotes in our string like</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Good Morning! Mr. 'BOB'</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3846686749"/>
                  </a:ext>
                </a:extLst>
              </a:tr>
            </a:tbl>
          </a:graphicData>
        </a:graphic>
      </p:graphicFrame>
      <p:pic>
        <p:nvPicPr>
          <p:cNvPr id="10" name="Picture 9">
            <a:extLst>
              <a:ext uri="{FF2B5EF4-FFF2-40B4-BE49-F238E27FC236}">
                <a16:creationId xmlns:a16="http://schemas.microsoft.com/office/drawing/2014/main" id="{AA10B1DC-6663-4092-8492-78369EAE4BF3}"/>
              </a:ext>
            </a:extLst>
          </p:cNvPr>
          <p:cNvPicPr/>
          <p:nvPr/>
        </p:nvPicPr>
        <p:blipFill>
          <a:blip r:embed="rId3"/>
          <a:stretch>
            <a:fillRect/>
          </a:stretch>
        </p:blipFill>
        <p:spPr>
          <a:xfrm>
            <a:off x="6470650" y="1770376"/>
            <a:ext cx="3872134" cy="1041695"/>
          </a:xfrm>
          <a:prstGeom prst="rect">
            <a:avLst/>
          </a:prstGeom>
        </p:spPr>
      </p:pic>
      <p:pic>
        <p:nvPicPr>
          <p:cNvPr id="11" name="Picture 10">
            <a:extLst>
              <a:ext uri="{FF2B5EF4-FFF2-40B4-BE49-F238E27FC236}">
                <a16:creationId xmlns:a16="http://schemas.microsoft.com/office/drawing/2014/main" id="{A9E91D05-D25D-40DF-85DD-6BC5F7AE641E}"/>
              </a:ext>
            </a:extLst>
          </p:cNvPr>
          <p:cNvPicPr/>
          <p:nvPr/>
        </p:nvPicPr>
        <p:blipFill>
          <a:blip r:embed="rId4"/>
          <a:stretch>
            <a:fillRect/>
          </a:stretch>
        </p:blipFill>
        <p:spPr>
          <a:xfrm>
            <a:off x="6449868" y="3006236"/>
            <a:ext cx="3684732" cy="1039694"/>
          </a:xfrm>
          <a:prstGeom prst="rect">
            <a:avLst/>
          </a:prstGeom>
        </p:spPr>
      </p:pic>
      <p:pic>
        <p:nvPicPr>
          <p:cNvPr id="12" name="Picture 11">
            <a:extLst>
              <a:ext uri="{FF2B5EF4-FFF2-40B4-BE49-F238E27FC236}">
                <a16:creationId xmlns:a16="http://schemas.microsoft.com/office/drawing/2014/main" id="{B17274BD-6409-453E-ADFB-E53ECD62A5D5}"/>
              </a:ext>
            </a:extLst>
          </p:cNvPr>
          <p:cNvPicPr/>
          <p:nvPr/>
        </p:nvPicPr>
        <p:blipFill>
          <a:blip r:embed="rId5"/>
          <a:stretch>
            <a:fillRect/>
          </a:stretch>
        </p:blipFill>
        <p:spPr>
          <a:xfrm>
            <a:off x="6484505" y="4559383"/>
            <a:ext cx="3650095" cy="1039695"/>
          </a:xfrm>
          <a:prstGeom prst="rect">
            <a:avLst/>
          </a:prstGeom>
        </p:spPr>
      </p:pic>
    </p:spTree>
    <p:extLst>
      <p:ext uri="{BB962C8B-B14F-4D97-AF65-F5344CB8AC3E}">
        <p14:creationId xmlns:p14="http://schemas.microsoft.com/office/powerpoint/2010/main" val="46221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42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format Style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2078664432"/>
              </p:ext>
            </p:extLst>
          </p:nvPr>
        </p:nvGraphicFramePr>
        <p:xfrm>
          <a:off x="914400" y="1181101"/>
          <a:ext cx="9829800" cy="3291840"/>
        </p:xfrm>
        <a:graphic>
          <a:graphicData uri="http://schemas.openxmlformats.org/drawingml/2006/table">
            <a:tbl>
              <a:tblPr firstRow="1" bandRow="1">
                <a:tableStyleId>{5C22544A-7EE6-4342-B048-85BDC9FD1C3A}</a:tableStyleId>
              </a:tblPr>
              <a:tblGrid>
                <a:gridCol w="1844449">
                  <a:extLst>
                    <a:ext uri="{9D8B030D-6E8A-4147-A177-3AD203B41FA5}">
                      <a16:colId xmlns:a16="http://schemas.microsoft.com/office/drawing/2014/main" val="673718354"/>
                    </a:ext>
                  </a:extLst>
                </a:gridCol>
                <a:gridCol w="3930160">
                  <a:extLst>
                    <a:ext uri="{9D8B030D-6E8A-4147-A177-3AD203B41FA5}">
                      <a16:colId xmlns:a16="http://schemas.microsoft.com/office/drawing/2014/main" val="1062799064"/>
                    </a:ext>
                  </a:extLst>
                </a:gridCol>
                <a:gridCol w="4055191">
                  <a:extLst>
                    <a:ext uri="{9D8B030D-6E8A-4147-A177-3AD203B41FA5}">
                      <a16:colId xmlns:a16="http://schemas.microsoft.com/office/drawing/2014/main" val="1118455678"/>
                    </a:ext>
                  </a:extLst>
                </a:gridCol>
              </a:tblGrid>
              <a:tr h="596443">
                <a:tc>
                  <a:txBody>
                    <a:bodyPr/>
                    <a:lstStyle/>
                    <a:p>
                      <a:r>
                        <a:rPr lang="en-US" dirty="0">
                          <a:solidFill>
                            <a:schemeClr val="tx1"/>
                          </a:solidFill>
                        </a:rPr>
                        <a:t>Escape Sequence</a:t>
                      </a:r>
                    </a:p>
                  </a:txBody>
                  <a:tcPr/>
                </a:tc>
                <a:tc>
                  <a:txBody>
                    <a:bodyPr/>
                    <a:lstStyle/>
                    <a:p>
                      <a:r>
                        <a:rPr lang="en-US" dirty="0">
                          <a:solidFill>
                            <a:schemeClr val="tx1"/>
                          </a:solidFill>
                        </a:rPr>
                        <a:t>Explanation </a:t>
                      </a:r>
                    </a:p>
                  </a:txBody>
                  <a:tcPr/>
                </a:tc>
                <a:tc>
                  <a:txBody>
                    <a:bodyPr/>
                    <a:lstStyle/>
                    <a:p>
                      <a:r>
                        <a:rPr lang="en-US" dirty="0">
                          <a:solidFill>
                            <a:schemeClr val="tx1"/>
                          </a:solidFill>
                        </a:rPr>
                        <a:t>Example</a:t>
                      </a:r>
                    </a:p>
                  </a:txBody>
                  <a:tcPr/>
                </a:tc>
                <a:extLst>
                  <a:ext uri="{0D108BD9-81ED-4DB2-BD59-A6C34878D82A}">
                    <a16:rowId xmlns:a16="http://schemas.microsoft.com/office/drawing/2014/main" val="3141267053"/>
                  </a:ext>
                </a:extLst>
              </a:tr>
              <a:tr h="1159644">
                <a:tc>
                  <a:txBody>
                    <a:bodyPr/>
                    <a:lstStyle/>
                    <a:p>
                      <a:r>
                        <a:rPr lang="en-IN" sz="1800" kern="1200" dirty="0">
                          <a:solidFill>
                            <a:schemeClr val="dk1"/>
                          </a:solidFill>
                          <a:effectLst/>
                          <a:latin typeface="+mn-lt"/>
                          <a:ea typeface="+mn-ea"/>
                          <a:cs typeface="+mn-cs"/>
                        </a:rPr>
                        <a:t>\"</a:t>
                      </a:r>
                      <a:endParaRPr lang="en-US" dirty="0"/>
                    </a:p>
                  </a:txBody>
                  <a:tcPr/>
                </a:tc>
                <a:tc>
                  <a:txBody>
                    <a:bodyPr/>
                    <a:lstStyle/>
                    <a:p>
                      <a:r>
                        <a:rPr lang="en-IN" sz="1800" kern="1200" dirty="0">
                          <a:solidFill>
                            <a:schemeClr val="dk1"/>
                          </a:solidFill>
                          <a:effectLst/>
                          <a:latin typeface="+mn-lt"/>
                          <a:ea typeface="+mn-ea"/>
                          <a:cs typeface="+mn-cs"/>
                        </a:rPr>
                        <a:t>If we need to use double quotes in our string like</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Good Morning! Mr. 'BOB'</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b="1" dirty="0"/>
                    </a:p>
                    <a:p>
                      <a:endParaRPr lang="en-US" dirty="0"/>
                    </a:p>
                  </a:txBody>
                  <a:tcPr/>
                </a:tc>
                <a:extLst>
                  <a:ext uri="{0D108BD9-81ED-4DB2-BD59-A6C34878D82A}">
                    <a16:rowId xmlns:a16="http://schemas.microsoft.com/office/drawing/2014/main" val="4166810164"/>
                  </a:ext>
                </a:extLst>
              </a:tr>
              <a:tr h="1427255">
                <a:tc>
                  <a:txBody>
                    <a:bodyPr/>
                    <a:lstStyle/>
                    <a:p>
                      <a:r>
                        <a:rPr lang="en-IN" sz="1800" kern="1200" dirty="0">
                          <a:solidFill>
                            <a:schemeClr val="dk1"/>
                          </a:solidFill>
                          <a:effectLst/>
                          <a:latin typeface="+mn-lt"/>
                          <a:ea typeface="+mn-ea"/>
                          <a:cs typeface="+mn-cs"/>
                        </a:rPr>
                        <a:t>\n</a:t>
                      </a:r>
                      <a:endParaRPr lang="en-US" dirty="0"/>
                    </a:p>
                  </a:txBody>
                  <a:tcPr/>
                </a:tc>
                <a:tc>
                  <a:txBody>
                    <a:bodyPr/>
                    <a:lstStyle/>
                    <a:p>
                      <a:r>
                        <a:rPr lang="en-IN" sz="1800" kern="1200" dirty="0">
                          <a:solidFill>
                            <a:schemeClr val="dk1"/>
                          </a:solidFill>
                          <a:effectLst/>
                          <a:latin typeface="+mn-lt"/>
                          <a:ea typeface="+mn-ea"/>
                          <a:cs typeface="+mn-cs"/>
                        </a:rPr>
                        <a:t>Newline</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bl>
          </a:graphicData>
        </a:graphic>
      </p:graphicFrame>
      <p:pic>
        <p:nvPicPr>
          <p:cNvPr id="9" name="Picture 8">
            <a:extLst>
              <a:ext uri="{FF2B5EF4-FFF2-40B4-BE49-F238E27FC236}">
                <a16:creationId xmlns:a16="http://schemas.microsoft.com/office/drawing/2014/main" id="{407C61D8-3139-4DCE-994A-184DA6CDCB81}"/>
              </a:ext>
            </a:extLst>
          </p:cNvPr>
          <p:cNvPicPr/>
          <p:nvPr/>
        </p:nvPicPr>
        <p:blipFill>
          <a:blip r:embed="rId3"/>
          <a:stretch>
            <a:fillRect/>
          </a:stretch>
        </p:blipFill>
        <p:spPr>
          <a:xfrm>
            <a:off x="6858000" y="1905000"/>
            <a:ext cx="3489325" cy="990600"/>
          </a:xfrm>
          <a:prstGeom prst="rect">
            <a:avLst/>
          </a:prstGeom>
        </p:spPr>
      </p:pic>
      <p:pic>
        <p:nvPicPr>
          <p:cNvPr id="13" name="Picture 12">
            <a:extLst>
              <a:ext uri="{FF2B5EF4-FFF2-40B4-BE49-F238E27FC236}">
                <a16:creationId xmlns:a16="http://schemas.microsoft.com/office/drawing/2014/main" id="{0EAE5437-F9EB-4D13-8DE7-7B74021F514F}"/>
              </a:ext>
            </a:extLst>
          </p:cNvPr>
          <p:cNvPicPr/>
          <p:nvPr/>
        </p:nvPicPr>
        <p:blipFill>
          <a:blip r:embed="rId4"/>
          <a:stretch>
            <a:fillRect/>
          </a:stretch>
        </p:blipFill>
        <p:spPr>
          <a:xfrm>
            <a:off x="6857999" y="3150869"/>
            <a:ext cx="3489325" cy="990600"/>
          </a:xfrm>
          <a:prstGeom prst="rect">
            <a:avLst/>
          </a:prstGeom>
        </p:spPr>
      </p:pic>
    </p:spTree>
    <p:extLst>
      <p:ext uri="{BB962C8B-B14F-4D97-AF65-F5344CB8AC3E}">
        <p14:creationId xmlns:p14="http://schemas.microsoft.com/office/powerpoint/2010/main" val="159846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43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Format()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C02ABA1A-4E38-400E-AE70-EBD37DC74674}"/>
              </a:ext>
            </a:extLst>
          </p:cNvPr>
          <p:cNvSpPr txBox="1"/>
          <p:nvPr/>
        </p:nvSpPr>
        <p:spPr>
          <a:xfrm>
            <a:off x="1066800" y="1371600"/>
            <a:ext cx="10252229" cy="1877437"/>
          </a:xfrm>
          <a:prstGeom prst="rect">
            <a:avLst/>
          </a:prstGeom>
          <a:noFill/>
        </p:spPr>
        <p:txBody>
          <a:bodyPr wrap="square" rtlCol="0">
            <a:spAutoFit/>
          </a:bodyPr>
          <a:lstStyle/>
          <a:p>
            <a:r>
              <a:rPr lang="en-IN" sz="2000" dirty="0">
                <a:solidFill>
                  <a:srgbClr val="000000"/>
                </a:solidFill>
                <a:latin typeface="+mj-lt"/>
                <a:ea typeface="Calibri" panose="020F0502020204030204" pitchFamily="34" charset="0"/>
              </a:rPr>
              <a:t>Method 1: It </a:t>
            </a:r>
            <a:r>
              <a:rPr lang="en-IN" sz="2000" dirty="0">
                <a:solidFill>
                  <a:srgbClr val="000000"/>
                </a:solidFill>
                <a:effectLst/>
                <a:latin typeface="+mj-lt"/>
                <a:ea typeface="Calibri" panose="020F0502020204030204" pitchFamily="34" charset="0"/>
              </a:rPr>
              <a:t>is a beneficial method for formatting strings; it uses {} as a placeholder</a:t>
            </a:r>
            <a:r>
              <a:rPr lang="en-IN" sz="2000" dirty="0">
                <a:solidFill>
                  <a:srgbClr val="000000"/>
                </a:solidFill>
                <a:latin typeface="+mj-lt"/>
                <a:ea typeface="Calibri" panose="020F0502020204030204" pitchFamily="34" charset="0"/>
              </a:rPr>
              <a:t>.</a:t>
            </a:r>
          </a:p>
          <a:p>
            <a:pPr marL="285750" indent="-285750">
              <a:buFont typeface="Wingdings" panose="05000000000000000000" pitchFamily="2" charset="2"/>
              <a:buChar char="q"/>
            </a:pPr>
            <a:endParaRPr lang="en-IN" sz="2000" dirty="0">
              <a:solidFill>
                <a:srgbClr val="000000"/>
              </a:solidFill>
              <a:latin typeface="+mj-lt"/>
              <a:ea typeface="Calibri" panose="020F0502020204030204" pitchFamily="34" charset="0"/>
            </a:endParaRPr>
          </a:p>
          <a:p>
            <a:pPr marL="285750" indent="-285750">
              <a:buFont typeface="Wingdings" panose="05000000000000000000" pitchFamily="2" charset="2"/>
              <a:buChar char="q"/>
            </a:pPr>
            <a:r>
              <a:rPr lang="en-US" sz="2000" dirty="0">
                <a:solidFill>
                  <a:srgbClr val="000000"/>
                </a:solidFill>
                <a:latin typeface="+mj-lt"/>
                <a:ea typeface="Calibri" panose="020F0502020204030204" pitchFamily="34" charset="0"/>
              </a:rPr>
              <a:t>We have placed two curly braces and arguments that give the format method filled in the same output.</a:t>
            </a:r>
          </a:p>
          <a:p>
            <a:endParaRPr lang="en-IN" dirty="0">
              <a:solidFill>
                <a:srgbClr val="000000"/>
              </a:solidFill>
              <a:latin typeface="+mj-lt"/>
              <a:ea typeface="Calibri" panose="020F0502020204030204" pitchFamily="34" charset="0"/>
            </a:endParaRPr>
          </a:p>
          <a:p>
            <a:endParaRPr lang="en-IN" b="1" dirty="0">
              <a:solidFill>
                <a:srgbClr val="000000"/>
              </a:solidFill>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C8E1D51A-9A99-4163-96A1-9BF5D22CB0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895600"/>
            <a:ext cx="7772400" cy="2590800"/>
          </a:xfrm>
          <a:prstGeom prst="rect">
            <a:avLst/>
          </a:prstGeom>
          <a:noFill/>
        </p:spPr>
      </p:pic>
    </p:spTree>
    <p:extLst>
      <p:ext uri="{BB962C8B-B14F-4D97-AF65-F5344CB8AC3E}">
        <p14:creationId xmlns:p14="http://schemas.microsoft.com/office/powerpoint/2010/main" val="70010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44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Format()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C02ABA1A-4E38-400E-AE70-EBD37DC74674}"/>
              </a:ext>
            </a:extLst>
          </p:cNvPr>
          <p:cNvSpPr txBox="1"/>
          <p:nvPr/>
        </p:nvSpPr>
        <p:spPr>
          <a:xfrm>
            <a:off x="1066800" y="1371600"/>
            <a:ext cx="10252229" cy="1877437"/>
          </a:xfrm>
          <a:prstGeom prst="rect">
            <a:avLst/>
          </a:prstGeom>
          <a:noFill/>
        </p:spPr>
        <p:txBody>
          <a:bodyPr wrap="square" rtlCol="0">
            <a:spAutoFit/>
          </a:bodyPr>
          <a:lstStyle/>
          <a:p>
            <a:pPr marL="342900" indent="-342900">
              <a:buFont typeface="Wingdings" panose="05000000000000000000" pitchFamily="2" charset="2"/>
              <a:buChar char="q"/>
            </a:pPr>
            <a:r>
              <a:rPr lang="en-IN" sz="2000" dirty="0">
                <a:solidFill>
                  <a:srgbClr val="000000"/>
                </a:solidFill>
                <a:latin typeface="+mn-lt"/>
                <a:ea typeface="Calibri" panose="020F0502020204030204" pitchFamily="34" charset="0"/>
              </a:rPr>
              <a:t>If we want to change the order of </a:t>
            </a:r>
            <a:r>
              <a:rPr lang="en-US" sz="2000" dirty="0">
                <a:solidFill>
                  <a:srgbClr val="000000"/>
                </a:solidFill>
                <a:latin typeface="+mn-lt"/>
                <a:ea typeface="Calibri" panose="020F0502020204030204" pitchFamily="34" charset="0"/>
              </a:rPr>
              <a:t>, we can give an index of parameters of format method starting with 0th index.</a:t>
            </a:r>
          </a:p>
          <a:p>
            <a:pPr marL="342900" indent="-342900">
              <a:buFont typeface="Wingdings" panose="05000000000000000000" pitchFamily="2" charset="2"/>
              <a:buChar char="q"/>
            </a:pPr>
            <a:endParaRPr lang="en-US" sz="2000" dirty="0">
              <a:solidFill>
                <a:srgbClr val="000000"/>
              </a:solidFill>
              <a:latin typeface="+mn-lt"/>
              <a:ea typeface="Calibri" panose="020F0502020204030204" pitchFamily="34" charset="0"/>
            </a:endParaRPr>
          </a:p>
          <a:p>
            <a:pPr marL="342900" indent="-342900">
              <a:buFont typeface="Wingdings" panose="05000000000000000000" pitchFamily="2" charset="2"/>
              <a:buChar char="q"/>
            </a:pPr>
            <a:endParaRPr lang="en-US" sz="2000" dirty="0">
              <a:solidFill>
                <a:srgbClr val="000000"/>
              </a:solidFill>
              <a:latin typeface="+mn-lt"/>
              <a:ea typeface="Calibri" panose="020F0502020204030204" pitchFamily="34" charset="0"/>
            </a:endParaRPr>
          </a:p>
          <a:p>
            <a:endParaRPr lang="en-IN" dirty="0">
              <a:solidFill>
                <a:srgbClr val="000000"/>
              </a:solidFill>
              <a:latin typeface="+mj-lt"/>
              <a:ea typeface="Calibri" panose="020F0502020204030204" pitchFamily="34" charset="0"/>
            </a:endParaRPr>
          </a:p>
          <a:p>
            <a:endParaRPr lang="en-IN" b="1" dirty="0">
              <a:solidFill>
                <a:srgbClr val="000000"/>
              </a:solidFill>
              <a:latin typeface="Calibri" panose="020F0502020204030204" pitchFamily="34" charset="0"/>
              <a:ea typeface="Calibri" panose="020F0502020204030204" pitchFamily="34" charset="0"/>
            </a:endParaRPr>
          </a:p>
        </p:txBody>
      </p:sp>
      <p:pic>
        <p:nvPicPr>
          <p:cNvPr id="8" name="Picture 7">
            <a:extLst>
              <a:ext uri="{FF2B5EF4-FFF2-40B4-BE49-F238E27FC236}">
                <a16:creationId xmlns:a16="http://schemas.microsoft.com/office/drawing/2014/main" id="{E718C66C-F617-4F5C-9103-CC400D11370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2563236"/>
            <a:ext cx="7010400" cy="2438400"/>
          </a:xfrm>
          <a:prstGeom prst="rect">
            <a:avLst/>
          </a:prstGeom>
          <a:noFill/>
        </p:spPr>
      </p:pic>
    </p:spTree>
    <p:extLst>
      <p:ext uri="{BB962C8B-B14F-4D97-AF65-F5344CB8AC3E}">
        <p14:creationId xmlns:p14="http://schemas.microsoft.com/office/powerpoint/2010/main" val="1931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45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Format()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C02ABA1A-4E38-400E-AE70-EBD37DC74674}"/>
              </a:ext>
            </a:extLst>
          </p:cNvPr>
          <p:cNvSpPr txBox="1"/>
          <p:nvPr/>
        </p:nvSpPr>
        <p:spPr>
          <a:xfrm>
            <a:off x="1066800" y="1371600"/>
            <a:ext cx="10252229" cy="1785104"/>
          </a:xfrm>
          <a:prstGeom prst="rect">
            <a:avLst/>
          </a:prstGeom>
          <a:noFill/>
        </p:spPr>
        <p:txBody>
          <a:bodyPr wrap="square" rtlCol="0">
            <a:spAutoFit/>
          </a:bodyPr>
          <a:lstStyle/>
          <a:p>
            <a:pPr marL="342900" indent="-342900">
              <a:buFont typeface="Wingdings" panose="05000000000000000000" pitchFamily="2" charset="2"/>
              <a:buChar char="q"/>
            </a:pPr>
            <a:r>
              <a:rPr lang="en-IN" sz="2200" dirty="0">
                <a:solidFill>
                  <a:srgbClr val="000000"/>
                </a:solidFill>
                <a:effectLst/>
                <a:latin typeface="+mj-lt"/>
                <a:ea typeface="Calibri" panose="020F0502020204030204" pitchFamily="34" charset="0"/>
              </a:rPr>
              <a:t>We can also use keywords arguments in format method, as shown in the following example, as shown in figure.</a:t>
            </a:r>
          </a:p>
          <a:p>
            <a:endParaRPr lang="en-IN" sz="2400" dirty="0">
              <a:solidFill>
                <a:srgbClr val="000000"/>
              </a:solidFill>
              <a:latin typeface="+mj-lt"/>
              <a:ea typeface="Calibri" panose="020F0502020204030204" pitchFamily="34" charset="0"/>
            </a:endParaRPr>
          </a:p>
          <a:p>
            <a:endParaRPr lang="en-IN" sz="2400" dirty="0">
              <a:solidFill>
                <a:srgbClr val="000000"/>
              </a:solidFill>
              <a:effectLst/>
              <a:latin typeface="+mj-lt"/>
              <a:ea typeface="Calibri" panose="020F0502020204030204" pitchFamily="34" charset="0"/>
            </a:endParaRPr>
          </a:p>
          <a:p>
            <a:endParaRPr lang="en-IN" b="1" dirty="0">
              <a:solidFill>
                <a:srgbClr val="000000"/>
              </a:solidFill>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74D0BF91-8347-4FE0-A55B-49454C2525B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2708564"/>
            <a:ext cx="7608888" cy="2743200"/>
          </a:xfrm>
          <a:prstGeom prst="rect">
            <a:avLst/>
          </a:prstGeom>
          <a:noFill/>
        </p:spPr>
      </p:pic>
    </p:spTree>
    <p:extLst>
      <p:ext uri="{BB962C8B-B14F-4D97-AF65-F5344CB8AC3E}">
        <p14:creationId xmlns:p14="http://schemas.microsoft.com/office/powerpoint/2010/main" val="377211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smtClean="0">
                <a:solidFill>
                  <a:schemeClr val="bg1"/>
                </a:solidFill>
              </a:rPr>
              <a:pPr>
                <a:spcBef>
                  <a:spcPct val="0"/>
                </a:spcBef>
                <a:buClrTx/>
                <a:buFontTx/>
                <a:buNone/>
              </a:pPr>
              <a:t>46</a:t>
            </a:fld>
            <a:r>
              <a:rPr lang="en-US" altLang="en-US" sz="1200" dirty="0" err="1">
                <a:solidFill>
                  <a:schemeClr val="bg1"/>
                </a:solidFill>
              </a:rPr>
              <a:t>i</a:t>
            </a:r>
            <a:endParaRPr lang="en-US" altLang="en-US" sz="1200" dirty="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Format()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C02ABA1A-4E38-400E-AE70-EBD37DC74674}"/>
              </a:ext>
            </a:extLst>
          </p:cNvPr>
          <p:cNvSpPr txBox="1"/>
          <p:nvPr/>
        </p:nvSpPr>
        <p:spPr>
          <a:xfrm>
            <a:off x="685800" y="1295400"/>
            <a:ext cx="10252229" cy="3524042"/>
          </a:xfrm>
          <a:prstGeom prst="rect">
            <a:avLst/>
          </a:prstGeom>
          <a:noFill/>
        </p:spPr>
        <p:txBody>
          <a:bodyPr wrap="square" rtlCol="0">
            <a:spAutoFit/>
          </a:bodyPr>
          <a:lstStyle/>
          <a:p>
            <a:pPr marL="285750" indent="-285750">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We can also use format specifier in format method like in language ‘C’.  Format specifier are used to do following.</a:t>
            </a:r>
          </a:p>
          <a:p>
            <a:endParaRPr lang="en-IN" sz="2000" dirty="0">
              <a:solidFill>
                <a:srgbClr val="000000"/>
              </a:solidFill>
              <a:latin typeface="+mj-lt"/>
              <a:ea typeface="Calibri" panose="020F0502020204030204" pitchFamily="34" charset="0"/>
              <a:cs typeface="Calibri" panose="020F0502020204030204" pitchFamily="34" charset="0"/>
            </a:endParaRPr>
          </a:p>
          <a:p>
            <a:endParaRPr lang="en-IN" sz="2000" dirty="0">
              <a:solidFill>
                <a:srgbClr val="000000"/>
              </a:solidFill>
              <a:effectLst/>
              <a:latin typeface="+mj-lt"/>
              <a:ea typeface="Calibri" panose="020F0502020204030204" pitchFamily="34" charset="0"/>
              <a:cs typeface="Calibri" panose="020F0502020204030204" pitchFamily="34" charset="0"/>
            </a:endParaRPr>
          </a:p>
          <a:p>
            <a:pPr marL="742950" lvl="1" indent="-285750">
              <a:lnSpc>
                <a:spcPct val="150000"/>
              </a:lnSpc>
              <a:spcBef>
                <a:spcPts val="0"/>
              </a:spcBef>
              <a:spcAft>
                <a:spcPts val="0"/>
              </a:spcAft>
              <a:buFont typeface="Wingdings" panose="05000000000000000000" pitchFamily="2" charset="2"/>
              <a:buChar char="Ø"/>
            </a:pPr>
            <a:r>
              <a:rPr lang="en-IN" b="1" dirty="0">
                <a:solidFill>
                  <a:srgbClr val="000000"/>
                </a:solidFill>
                <a:effectLst/>
                <a:latin typeface="Calibri" panose="020F0502020204030204" pitchFamily="34" charset="0"/>
                <a:ea typeface="Times New Roman" panose="02020603050405020304" pitchFamily="18" charset="0"/>
              </a:rPr>
              <a:t>Represent value of amount </a:t>
            </a:r>
            <a:r>
              <a:rPr lang="en-IN" dirty="0">
                <a:solidFill>
                  <a:srgbClr val="000000"/>
                </a:solidFill>
                <a:effectLst/>
                <a:latin typeface="Calibri" panose="020F0502020204030204" pitchFamily="34" charset="0"/>
                <a:ea typeface="Times New Roman" panose="02020603050405020304" pitchFamily="18" charset="0"/>
              </a:rPr>
              <a:t>= 12.68456 at two decimal place</a:t>
            </a:r>
            <a:endParaRPr lang="en-US" dirty="0">
              <a:latin typeface="Times New Roman" panose="02020603050405020304" pitchFamily="18" charset="0"/>
              <a:ea typeface="Times New Roman" panose="02020603050405020304" pitchFamily="18" charset="0"/>
            </a:endParaRPr>
          </a:p>
          <a:p>
            <a:pPr marL="742950" lvl="1" indent="-285750">
              <a:lnSpc>
                <a:spcPct val="150000"/>
              </a:lnSpc>
              <a:spcBef>
                <a:spcPts val="0"/>
              </a:spcBef>
              <a:spcAft>
                <a:spcPts val="0"/>
              </a:spcAft>
              <a:buFont typeface="Wingdings" panose="05000000000000000000" pitchFamily="2" charset="2"/>
              <a:buChar char="Ø"/>
            </a:pPr>
            <a:r>
              <a:rPr lang="en-IN" b="1" dirty="0">
                <a:solidFill>
                  <a:srgbClr val="000000"/>
                </a:solidFill>
                <a:effectLst/>
                <a:latin typeface="Calibri" panose="020F0502020204030204" pitchFamily="34" charset="0"/>
                <a:ea typeface="Times New Roman" panose="02020603050405020304" pitchFamily="18" charset="0"/>
              </a:rPr>
              <a:t>Represent value of integer in Binary, Octal or Hexadecimal </a:t>
            </a:r>
            <a:r>
              <a:rPr lang="en-IN" dirty="0">
                <a:solidFill>
                  <a:srgbClr val="000000"/>
                </a:solidFill>
                <a:effectLst/>
                <a:latin typeface="Calibri" panose="020F0502020204030204" pitchFamily="34" charset="0"/>
                <a:ea typeface="Times New Roman" panose="02020603050405020304" pitchFamily="18" charset="0"/>
              </a:rPr>
              <a:t>etc.</a:t>
            </a:r>
            <a:endParaRPr lang="en-US" dirty="0">
              <a:effectLst/>
              <a:latin typeface="Times New Roman" panose="02020603050405020304" pitchFamily="18" charset="0"/>
              <a:ea typeface="Times New Roman" panose="02020603050405020304" pitchFamily="18" charset="0"/>
            </a:endParaRPr>
          </a:p>
          <a:p>
            <a:endParaRPr lang="en-US" sz="2000" dirty="0">
              <a:effectLst/>
              <a:latin typeface="+mj-lt"/>
              <a:ea typeface="Calibri" panose="020F0502020204030204" pitchFamily="34" charset="0"/>
              <a:cs typeface="Times New Roman" panose="02020603050405020304" pitchFamily="18" charset="0"/>
            </a:endParaRPr>
          </a:p>
          <a:p>
            <a:endParaRPr lang="en-IN" sz="2400" dirty="0">
              <a:solidFill>
                <a:srgbClr val="000000"/>
              </a:solidFill>
              <a:latin typeface="+mj-lt"/>
              <a:ea typeface="Calibri" panose="020F0502020204030204" pitchFamily="34" charset="0"/>
            </a:endParaRPr>
          </a:p>
          <a:p>
            <a:endParaRPr lang="en-IN" sz="2400" dirty="0">
              <a:solidFill>
                <a:srgbClr val="000000"/>
              </a:solidFill>
              <a:effectLst/>
              <a:latin typeface="+mj-lt"/>
              <a:ea typeface="Calibri" panose="020F0502020204030204" pitchFamily="34" charset="0"/>
            </a:endParaRPr>
          </a:p>
          <a:p>
            <a:endParaRPr lang="en-IN" b="1" dirty="0">
              <a:solidFill>
                <a:srgbClr val="000000"/>
              </a:solidFill>
              <a:latin typeface="Calibri" panose="020F0502020204030204" pitchFamily="34" charset="0"/>
              <a:ea typeface="Calibri" panose="020F0502020204030204" pitchFamily="34" charset="0"/>
            </a:endParaRPr>
          </a:p>
        </p:txBody>
      </p:sp>
      <p:pic>
        <p:nvPicPr>
          <p:cNvPr id="8" name="Picture 7">
            <a:extLst>
              <a:ext uri="{FF2B5EF4-FFF2-40B4-BE49-F238E27FC236}">
                <a16:creationId xmlns:a16="http://schemas.microsoft.com/office/drawing/2014/main" id="{DCAC54E6-0675-4DC0-BB2F-C9BE0C5D08D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4640" y="2057400"/>
            <a:ext cx="3889159" cy="2839647"/>
          </a:xfrm>
          <a:prstGeom prst="rect">
            <a:avLst/>
          </a:prstGeom>
          <a:noFill/>
        </p:spPr>
      </p:pic>
      <p:sp>
        <p:nvSpPr>
          <p:cNvPr id="5" name="TextBox 4">
            <a:extLst>
              <a:ext uri="{FF2B5EF4-FFF2-40B4-BE49-F238E27FC236}">
                <a16:creationId xmlns:a16="http://schemas.microsoft.com/office/drawing/2014/main" id="{5E383ADF-AE5F-4FD0-8BA9-7DDF14B7CC93}"/>
              </a:ext>
            </a:extLst>
          </p:cNvPr>
          <p:cNvSpPr txBox="1"/>
          <p:nvPr/>
        </p:nvSpPr>
        <p:spPr>
          <a:xfrm>
            <a:off x="2362200" y="5318502"/>
            <a:ext cx="6858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Note: In the above example b is used for binary representation.</a:t>
            </a:r>
          </a:p>
        </p:txBody>
      </p:sp>
    </p:spTree>
    <p:extLst>
      <p:ext uri="{BB962C8B-B14F-4D97-AF65-F5344CB8AC3E}">
        <p14:creationId xmlns:p14="http://schemas.microsoft.com/office/powerpoint/2010/main" val="141254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47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Format Specifiers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661176587"/>
              </p:ext>
            </p:extLst>
          </p:nvPr>
        </p:nvGraphicFramePr>
        <p:xfrm>
          <a:off x="914400" y="1181101"/>
          <a:ext cx="9829800" cy="5016274"/>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673718354"/>
                    </a:ext>
                  </a:extLst>
                </a:gridCol>
                <a:gridCol w="3641009">
                  <a:extLst>
                    <a:ext uri="{9D8B030D-6E8A-4147-A177-3AD203B41FA5}">
                      <a16:colId xmlns:a16="http://schemas.microsoft.com/office/drawing/2014/main" val="1062799064"/>
                    </a:ext>
                  </a:extLst>
                </a:gridCol>
                <a:gridCol w="4055191">
                  <a:extLst>
                    <a:ext uri="{9D8B030D-6E8A-4147-A177-3AD203B41FA5}">
                      <a16:colId xmlns:a16="http://schemas.microsoft.com/office/drawing/2014/main" val="1118455678"/>
                    </a:ext>
                  </a:extLst>
                </a:gridCol>
              </a:tblGrid>
              <a:tr h="596443">
                <a:tc>
                  <a:txBody>
                    <a:bodyPr/>
                    <a:lstStyle/>
                    <a:p>
                      <a:r>
                        <a:rPr lang="en-US" dirty="0">
                          <a:solidFill>
                            <a:schemeClr val="tx1"/>
                          </a:solidFill>
                        </a:rPr>
                        <a:t>Format Specifier</a:t>
                      </a:r>
                    </a:p>
                  </a:txBody>
                  <a:tcPr/>
                </a:tc>
                <a:tc>
                  <a:txBody>
                    <a:bodyPr/>
                    <a:lstStyle/>
                    <a:p>
                      <a:r>
                        <a:rPr lang="en-US" dirty="0">
                          <a:solidFill>
                            <a:schemeClr val="tx1"/>
                          </a:solidFill>
                        </a:rPr>
                        <a:t>Explanation</a:t>
                      </a:r>
                    </a:p>
                  </a:txBody>
                  <a:tcPr/>
                </a:tc>
                <a:tc>
                  <a:txBody>
                    <a:bodyPr/>
                    <a:lstStyle/>
                    <a:p>
                      <a:r>
                        <a:rPr lang="en-US" dirty="0">
                          <a:solidFill>
                            <a:schemeClr val="tx1"/>
                          </a:solidFill>
                        </a:rPr>
                        <a:t>Example</a:t>
                      </a:r>
                    </a:p>
                  </a:txBody>
                  <a:tcPr/>
                </a:tc>
                <a:extLst>
                  <a:ext uri="{0D108BD9-81ED-4DB2-BD59-A6C34878D82A}">
                    <a16:rowId xmlns:a16="http://schemas.microsoft.com/office/drawing/2014/main" val="3141267053"/>
                  </a:ext>
                </a:extLst>
              </a:tr>
              <a:tr h="1159644">
                <a:tc>
                  <a:txBody>
                    <a:bodyPr/>
                    <a:lstStyle/>
                    <a:p>
                      <a:r>
                        <a:rPr lang="en-IN" sz="1800" kern="1200" dirty="0">
                          <a:solidFill>
                            <a:schemeClr val="dk1"/>
                          </a:solidFill>
                          <a:effectLst/>
                          <a:latin typeface="+mn-lt"/>
                          <a:ea typeface="+mn-ea"/>
                          <a:cs typeface="+mn-cs"/>
                        </a:rPr>
                        <a:t>b</a:t>
                      </a:r>
                      <a:endParaRPr lang="en-US" dirty="0"/>
                    </a:p>
                  </a:txBody>
                  <a:tcPr/>
                </a:tc>
                <a:tc>
                  <a:txBody>
                    <a:bodyPr/>
                    <a:lstStyle/>
                    <a:p>
                      <a:pPr algn="just"/>
                      <a:r>
                        <a:rPr lang="en-IN" sz="1800" kern="1200" dirty="0">
                          <a:solidFill>
                            <a:schemeClr val="dk1"/>
                          </a:solidFill>
                          <a:effectLst/>
                          <a:latin typeface="+mn-lt"/>
                          <a:ea typeface="+mn-ea"/>
                          <a:cs typeface="+mn-cs"/>
                        </a:rPr>
                        <a:t>Use for Binary</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b="1" dirty="0"/>
                    </a:p>
                    <a:p>
                      <a:endParaRPr lang="en-US" dirty="0"/>
                    </a:p>
                  </a:txBody>
                  <a:tcPr/>
                </a:tc>
                <a:extLst>
                  <a:ext uri="{0D108BD9-81ED-4DB2-BD59-A6C34878D82A}">
                    <a16:rowId xmlns:a16="http://schemas.microsoft.com/office/drawing/2014/main" val="4166810164"/>
                  </a:ext>
                </a:extLst>
              </a:tr>
              <a:tr h="1493751">
                <a:tc>
                  <a:txBody>
                    <a:bodyPr/>
                    <a:lstStyle/>
                    <a:p>
                      <a:r>
                        <a:rPr lang="en-IN" sz="1800" kern="1200" dirty="0">
                          <a:solidFill>
                            <a:schemeClr val="dk1"/>
                          </a:solidFill>
                          <a:effectLst/>
                          <a:latin typeface="+mn-lt"/>
                          <a:ea typeface="+mn-ea"/>
                          <a:cs typeface="+mn-cs"/>
                        </a:rPr>
                        <a:t>o</a:t>
                      </a:r>
                      <a:endParaRPr lang="en-US" dirty="0"/>
                    </a:p>
                  </a:txBody>
                  <a:tcPr/>
                </a:tc>
                <a:tc>
                  <a:txBody>
                    <a:bodyPr/>
                    <a:lstStyle/>
                    <a:p>
                      <a:r>
                        <a:rPr lang="en-IN" sz="1800" kern="1200" dirty="0">
                          <a:solidFill>
                            <a:schemeClr val="dk1"/>
                          </a:solidFill>
                          <a:effectLst/>
                          <a:latin typeface="+mn-lt"/>
                          <a:ea typeface="+mn-ea"/>
                          <a:cs typeface="+mn-cs"/>
                        </a:rPr>
                        <a:t>Use for Octal</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r h="1694865">
                <a:tc>
                  <a:txBody>
                    <a:bodyPr/>
                    <a:lstStyle/>
                    <a:p>
                      <a:r>
                        <a:rPr lang="en-IN" sz="1800" kern="1200" dirty="0">
                          <a:solidFill>
                            <a:schemeClr val="dk1"/>
                          </a:solidFill>
                          <a:effectLst/>
                          <a:latin typeface="+mn-lt"/>
                          <a:ea typeface="+mn-ea"/>
                          <a:cs typeface="+mn-cs"/>
                        </a:rPr>
                        <a:t>X or x</a:t>
                      </a:r>
                      <a:endParaRPr lang="en-US" dirty="0"/>
                    </a:p>
                  </a:txBody>
                  <a:tcPr/>
                </a:tc>
                <a:tc>
                  <a:txBody>
                    <a:bodyPr/>
                    <a:lstStyle/>
                    <a:p>
                      <a:r>
                        <a:rPr lang="en-IN" sz="1800" kern="1200" dirty="0">
                          <a:solidFill>
                            <a:schemeClr val="dk1"/>
                          </a:solidFill>
                          <a:effectLst/>
                          <a:latin typeface="+mn-lt"/>
                          <a:ea typeface="+mn-ea"/>
                          <a:cs typeface="+mn-cs"/>
                        </a:rPr>
                        <a:t>Use for Hexadecimal</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3846686749"/>
                  </a:ext>
                </a:extLst>
              </a:tr>
            </a:tbl>
          </a:graphicData>
        </a:graphic>
      </p:graphicFrame>
      <p:pic>
        <p:nvPicPr>
          <p:cNvPr id="9" name="Picture 8">
            <a:extLst>
              <a:ext uri="{FF2B5EF4-FFF2-40B4-BE49-F238E27FC236}">
                <a16:creationId xmlns:a16="http://schemas.microsoft.com/office/drawing/2014/main" id="{81291EBC-418F-4523-B061-E9CA32ACB153}"/>
              </a:ext>
            </a:extLst>
          </p:cNvPr>
          <p:cNvPicPr/>
          <p:nvPr/>
        </p:nvPicPr>
        <p:blipFill>
          <a:blip r:embed="rId3"/>
          <a:stretch>
            <a:fillRect/>
          </a:stretch>
        </p:blipFill>
        <p:spPr>
          <a:xfrm>
            <a:off x="6765925" y="2006375"/>
            <a:ext cx="3581400" cy="838200"/>
          </a:xfrm>
          <a:prstGeom prst="rect">
            <a:avLst/>
          </a:prstGeom>
        </p:spPr>
      </p:pic>
      <p:pic>
        <p:nvPicPr>
          <p:cNvPr id="13" name="Picture 12">
            <a:extLst>
              <a:ext uri="{FF2B5EF4-FFF2-40B4-BE49-F238E27FC236}">
                <a16:creationId xmlns:a16="http://schemas.microsoft.com/office/drawing/2014/main" id="{FFC20211-6A80-433E-9CC3-F47C39C86F58}"/>
              </a:ext>
            </a:extLst>
          </p:cNvPr>
          <p:cNvPicPr/>
          <p:nvPr/>
        </p:nvPicPr>
        <p:blipFill>
          <a:blip r:embed="rId4"/>
          <a:stretch>
            <a:fillRect/>
          </a:stretch>
        </p:blipFill>
        <p:spPr>
          <a:xfrm>
            <a:off x="6760800" y="3124200"/>
            <a:ext cx="3505200" cy="990601"/>
          </a:xfrm>
          <a:prstGeom prst="rect">
            <a:avLst/>
          </a:prstGeom>
        </p:spPr>
      </p:pic>
      <p:pic>
        <p:nvPicPr>
          <p:cNvPr id="14" name="Picture 13">
            <a:extLst>
              <a:ext uri="{FF2B5EF4-FFF2-40B4-BE49-F238E27FC236}">
                <a16:creationId xmlns:a16="http://schemas.microsoft.com/office/drawing/2014/main" id="{E1254850-33C7-46E4-86C0-9CE9E8AFB0D0}"/>
              </a:ext>
            </a:extLst>
          </p:cNvPr>
          <p:cNvPicPr/>
          <p:nvPr/>
        </p:nvPicPr>
        <p:blipFill>
          <a:blip r:embed="rId5"/>
          <a:stretch>
            <a:fillRect/>
          </a:stretch>
        </p:blipFill>
        <p:spPr>
          <a:xfrm>
            <a:off x="6760800" y="4619350"/>
            <a:ext cx="3983400" cy="1401856"/>
          </a:xfrm>
          <a:prstGeom prst="rect">
            <a:avLst/>
          </a:prstGeom>
        </p:spPr>
      </p:pic>
    </p:spTree>
    <p:extLst>
      <p:ext uri="{BB962C8B-B14F-4D97-AF65-F5344CB8AC3E}">
        <p14:creationId xmlns:p14="http://schemas.microsoft.com/office/powerpoint/2010/main" val="3751798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48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Format Specifiers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graphicFrame>
        <p:nvGraphicFramePr>
          <p:cNvPr id="15" name="Table 4">
            <a:extLst>
              <a:ext uri="{FF2B5EF4-FFF2-40B4-BE49-F238E27FC236}">
                <a16:creationId xmlns:a16="http://schemas.microsoft.com/office/drawing/2014/main" id="{BE01AABA-0B36-4F6B-8D22-9DD51EA85C94}"/>
              </a:ext>
            </a:extLst>
          </p:cNvPr>
          <p:cNvGraphicFramePr>
            <a:graphicFrameLocks noGrp="1"/>
          </p:cNvGraphicFramePr>
          <p:nvPr>
            <p:extLst>
              <p:ext uri="{D42A27DB-BD31-4B8C-83A1-F6EECF244321}">
                <p14:modId xmlns:p14="http://schemas.microsoft.com/office/powerpoint/2010/main" val="2980556806"/>
              </p:ext>
            </p:extLst>
          </p:nvPr>
        </p:nvGraphicFramePr>
        <p:xfrm>
          <a:off x="914400" y="1181101"/>
          <a:ext cx="9829800" cy="3278914"/>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673718354"/>
                    </a:ext>
                  </a:extLst>
                </a:gridCol>
                <a:gridCol w="3641009">
                  <a:extLst>
                    <a:ext uri="{9D8B030D-6E8A-4147-A177-3AD203B41FA5}">
                      <a16:colId xmlns:a16="http://schemas.microsoft.com/office/drawing/2014/main" val="1062799064"/>
                    </a:ext>
                  </a:extLst>
                </a:gridCol>
                <a:gridCol w="4055191">
                  <a:extLst>
                    <a:ext uri="{9D8B030D-6E8A-4147-A177-3AD203B41FA5}">
                      <a16:colId xmlns:a16="http://schemas.microsoft.com/office/drawing/2014/main" val="1118455678"/>
                    </a:ext>
                  </a:extLst>
                </a:gridCol>
              </a:tblGrid>
              <a:tr h="596443">
                <a:tc>
                  <a:txBody>
                    <a:bodyPr/>
                    <a:lstStyle/>
                    <a:p>
                      <a:r>
                        <a:rPr lang="en-US" dirty="0">
                          <a:solidFill>
                            <a:schemeClr val="tx1"/>
                          </a:solidFill>
                        </a:rPr>
                        <a:t>Format Specifiers</a:t>
                      </a:r>
                    </a:p>
                  </a:txBody>
                  <a:tcPr/>
                </a:tc>
                <a:tc>
                  <a:txBody>
                    <a:bodyPr/>
                    <a:lstStyle/>
                    <a:p>
                      <a:r>
                        <a:rPr lang="en-US" dirty="0">
                          <a:solidFill>
                            <a:schemeClr val="tx1"/>
                          </a:solidFill>
                        </a:rPr>
                        <a:t>Explanation</a:t>
                      </a:r>
                    </a:p>
                  </a:txBody>
                  <a:tcPr/>
                </a:tc>
                <a:tc>
                  <a:txBody>
                    <a:bodyPr/>
                    <a:lstStyle/>
                    <a:p>
                      <a:r>
                        <a:rPr lang="en-US" dirty="0">
                          <a:solidFill>
                            <a:schemeClr val="tx1"/>
                          </a:solidFill>
                        </a:rPr>
                        <a:t>Example</a:t>
                      </a:r>
                    </a:p>
                  </a:txBody>
                  <a:tcPr/>
                </a:tc>
                <a:extLst>
                  <a:ext uri="{0D108BD9-81ED-4DB2-BD59-A6C34878D82A}">
                    <a16:rowId xmlns:a16="http://schemas.microsoft.com/office/drawing/2014/main" val="3141267053"/>
                  </a:ext>
                </a:extLst>
              </a:tr>
              <a:tr h="1165180">
                <a:tc>
                  <a:txBody>
                    <a:bodyPr/>
                    <a:lstStyle/>
                    <a:p>
                      <a:r>
                        <a:rPr lang="en-IN" sz="1800" kern="1200" dirty="0">
                          <a:solidFill>
                            <a:schemeClr val="dk1"/>
                          </a:solidFill>
                          <a:effectLst/>
                          <a:latin typeface="+mn-lt"/>
                          <a:ea typeface="+mn-ea"/>
                          <a:cs typeface="+mn-cs"/>
                        </a:rPr>
                        <a:t>d</a:t>
                      </a:r>
                      <a:endParaRPr lang="en-US" dirty="0"/>
                    </a:p>
                  </a:txBody>
                  <a:tcPr/>
                </a:tc>
                <a:tc>
                  <a:txBody>
                    <a:bodyPr/>
                    <a:lstStyle/>
                    <a:p>
                      <a:pPr algn="just"/>
                      <a:r>
                        <a:rPr lang="en-IN" sz="1800" kern="1200" dirty="0">
                          <a:solidFill>
                            <a:schemeClr val="dk1"/>
                          </a:solidFill>
                          <a:effectLst/>
                          <a:latin typeface="+mn-lt"/>
                          <a:ea typeface="+mn-ea"/>
                          <a:cs typeface="+mn-cs"/>
                        </a:rPr>
                        <a:t>Use for Decimal</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p>
                      <a:endParaRPr lang="en-US" dirty="0"/>
                    </a:p>
                    <a:p>
                      <a:endParaRPr lang="en-US" b="1" dirty="0"/>
                    </a:p>
                    <a:p>
                      <a:endParaRPr lang="en-US" dirty="0"/>
                    </a:p>
                  </a:txBody>
                  <a:tcPr/>
                </a:tc>
                <a:extLst>
                  <a:ext uri="{0D108BD9-81ED-4DB2-BD59-A6C34878D82A}">
                    <a16:rowId xmlns:a16="http://schemas.microsoft.com/office/drawing/2014/main" val="4166810164"/>
                  </a:ext>
                </a:extLst>
              </a:tr>
              <a:tr h="1493751">
                <a:tc>
                  <a:txBody>
                    <a:bodyPr/>
                    <a:lstStyle/>
                    <a:p>
                      <a:r>
                        <a:rPr lang="en-IN" sz="1800" kern="1200" dirty="0">
                          <a:solidFill>
                            <a:schemeClr val="dk1"/>
                          </a:solidFill>
                          <a:effectLst/>
                          <a:latin typeface="+mn-lt"/>
                          <a:ea typeface="+mn-ea"/>
                          <a:cs typeface="+mn-cs"/>
                        </a:rPr>
                        <a:t>f</a:t>
                      </a:r>
                      <a:endParaRPr lang="en-US" dirty="0"/>
                    </a:p>
                  </a:txBody>
                  <a:tcPr/>
                </a:tc>
                <a:tc>
                  <a:txBody>
                    <a:bodyPr/>
                    <a:lstStyle/>
                    <a:p>
                      <a:r>
                        <a:rPr lang="en-IN" sz="1800" kern="1200" dirty="0">
                          <a:solidFill>
                            <a:schemeClr val="dk1"/>
                          </a:solidFill>
                          <a:effectLst/>
                          <a:latin typeface="+mn-lt"/>
                          <a:ea typeface="+mn-ea"/>
                          <a:cs typeface="+mn-cs"/>
                        </a:rPr>
                        <a:t>Use for Float</a:t>
                      </a:r>
                      <a:endParaRPr lang="en-US"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Note – Place </a:t>
                      </a:r>
                      <a:r>
                        <a:rPr lang="en-IN" sz="1800" b="1" kern="1200" dirty="0">
                          <a:solidFill>
                            <a:schemeClr val="dk1"/>
                          </a:solidFill>
                          <a:effectLst/>
                          <a:latin typeface="+mn-lt"/>
                          <a:ea typeface="+mn-ea"/>
                          <a:cs typeface="+mn-cs"/>
                        </a:rPr>
                        <a:t>.n</a:t>
                      </a:r>
                      <a:r>
                        <a:rPr lang="en-IN" sz="1800" kern="1200" dirty="0">
                          <a:solidFill>
                            <a:schemeClr val="dk1"/>
                          </a:solidFill>
                          <a:effectLst/>
                          <a:latin typeface="+mn-lt"/>
                          <a:ea typeface="+mn-ea"/>
                          <a:cs typeface="+mn-cs"/>
                        </a:rPr>
                        <a:t> before </a:t>
                      </a:r>
                      <a:r>
                        <a:rPr lang="en-IN" sz="1800" b="1" kern="1200" dirty="0">
                          <a:solidFill>
                            <a:schemeClr val="dk1"/>
                          </a:solidFill>
                          <a:effectLst/>
                          <a:latin typeface="+mn-lt"/>
                          <a:ea typeface="+mn-ea"/>
                          <a:cs typeface="+mn-cs"/>
                        </a:rPr>
                        <a:t>f</a:t>
                      </a:r>
                      <a:r>
                        <a:rPr lang="en-IN" sz="1800" kern="1200" dirty="0">
                          <a:solidFill>
                            <a:schemeClr val="dk1"/>
                          </a:solidFill>
                          <a:effectLst/>
                          <a:latin typeface="+mn-lt"/>
                          <a:ea typeface="+mn-ea"/>
                          <a:cs typeface="+mn-cs"/>
                        </a:rPr>
                        <a:t>, for representing floating point precision. n is decimal places.</a:t>
                      </a:r>
                      <a:endParaRPr lang="en-US" sz="1800" kern="1200" dirty="0">
                        <a:solidFill>
                          <a:schemeClr val="dk1"/>
                        </a:solidFill>
                        <a:effectLst/>
                        <a:latin typeface="+mn-lt"/>
                        <a:ea typeface="+mn-ea"/>
                        <a:cs typeface="+mn-cs"/>
                      </a:endParaRPr>
                    </a:p>
                  </a:txBody>
                  <a:tcPr marL="68580" marR="68580" marT="0" marB="0"/>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978974990"/>
                  </a:ext>
                </a:extLst>
              </a:tr>
            </a:tbl>
          </a:graphicData>
        </a:graphic>
      </p:graphicFrame>
      <p:pic>
        <p:nvPicPr>
          <p:cNvPr id="10" name="Picture 9">
            <a:extLst>
              <a:ext uri="{FF2B5EF4-FFF2-40B4-BE49-F238E27FC236}">
                <a16:creationId xmlns:a16="http://schemas.microsoft.com/office/drawing/2014/main" id="{6229D750-49D8-464E-8BC6-721AD6C7E273}"/>
              </a:ext>
            </a:extLst>
          </p:cNvPr>
          <p:cNvPicPr/>
          <p:nvPr/>
        </p:nvPicPr>
        <p:blipFill>
          <a:blip r:embed="rId3"/>
          <a:stretch>
            <a:fillRect/>
          </a:stretch>
        </p:blipFill>
        <p:spPr>
          <a:xfrm>
            <a:off x="7010400" y="1905000"/>
            <a:ext cx="3733800" cy="1023936"/>
          </a:xfrm>
          <a:prstGeom prst="rect">
            <a:avLst/>
          </a:prstGeom>
        </p:spPr>
      </p:pic>
      <p:pic>
        <p:nvPicPr>
          <p:cNvPr id="11" name="Picture 10">
            <a:extLst>
              <a:ext uri="{FF2B5EF4-FFF2-40B4-BE49-F238E27FC236}">
                <a16:creationId xmlns:a16="http://schemas.microsoft.com/office/drawing/2014/main" id="{F75599A4-01DC-4164-89C6-726AE0E797C9}"/>
              </a:ext>
            </a:extLst>
          </p:cNvPr>
          <p:cNvPicPr/>
          <p:nvPr/>
        </p:nvPicPr>
        <p:blipFill>
          <a:blip r:embed="rId4"/>
          <a:stretch>
            <a:fillRect/>
          </a:stretch>
        </p:blipFill>
        <p:spPr>
          <a:xfrm>
            <a:off x="7010400" y="3124199"/>
            <a:ext cx="3733800" cy="1335815"/>
          </a:xfrm>
          <a:prstGeom prst="rect">
            <a:avLst/>
          </a:prstGeom>
        </p:spPr>
      </p:pic>
    </p:spTree>
    <p:extLst>
      <p:ext uri="{BB962C8B-B14F-4D97-AF65-F5344CB8AC3E}">
        <p14:creationId xmlns:p14="http://schemas.microsoft.com/office/powerpoint/2010/main" val="2035413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49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Formatting using f-string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10" name="TextBox 9">
            <a:extLst>
              <a:ext uri="{FF2B5EF4-FFF2-40B4-BE49-F238E27FC236}">
                <a16:creationId xmlns:a16="http://schemas.microsoft.com/office/drawing/2014/main" id="{AED5E715-B70D-4A4D-96B0-8B5DC8D75299}"/>
              </a:ext>
            </a:extLst>
          </p:cNvPr>
          <p:cNvSpPr txBox="1"/>
          <p:nvPr/>
        </p:nvSpPr>
        <p:spPr>
          <a:xfrm>
            <a:off x="914400" y="1219201"/>
            <a:ext cx="10744200" cy="1631216"/>
          </a:xfrm>
          <a:prstGeom prst="rect">
            <a:avLst/>
          </a:prstGeom>
          <a:noFill/>
        </p:spPr>
        <p:txBody>
          <a:bodyPr wrap="square">
            <a:spAutoFit/>
          </a:bodyPr>
          <a:lstStyle/>
          <a:p>
            <a:pPr marL="285750" indent="-285750" algn="just">
              <a:buFont typeface="Wingdings" panose="05000000000000000000" pitchFamily="2" charset="2"/>
              <a:buChar char="q"/>
            </a:pPr>
            <a:r>
              <a:rPr lang="en-IN" sz="2000" dirty="0">
                <a:solidFill>
                  <a:srgbClr val="000000"/>
                </a:solidFill>
                <a:effectLst/>
                <a:latin typeface="+mj-lt"/>
                <a:ea typeface="Calibri" panose="020F0502020204030204" pitchFamily="34" charset="0"/>
              </a:rPr>
              <a:t>Fstring is the way of formatting as </a:t>
            </a:r>
            <a:r>
              <a:rPr lang="en-IN" sz="2000" b="1" dirty="0">
                <a:solidFill>
                  <a:srgbClr val="000000"/>
                </a:solidFill>
                <a:effectLst/>
                <a:latin typeface="+mj-lt"/>
                <a:ea typeface="Calibri" panose="020F0502020204030204" pitchFamily="34" charset="0"/>
              </a:rPr>
              <a:t>format method</a:t>
            </a:r>
            <a:r>
              <a:rPr lang="en-IN" sz="2000" dirty="0">
                <a:solidFill>
                  <a:srgbClr val="000000"/>
                </a:solidFill>
                <a:effectLst/>
                <a:latin typeface="+mj-lt"/>
                <a:ea typeface="Calibri" panose="020F0502020204030204" pitchFamily="34" charset="0"/>
              </a:rPr>
              <a:t> does but in an easier way.</a:t>
            </a:r>
          </a:p>
          <a:p>
            <a:pPr marL="285750" indent="-285750" algn="just">
              <a:buFont typeface="Wingdings" panose="05000000000000000000" pitchFamily="2" charset="2"/>
              <a:buChar char="q"/>
            </a:pPr>
            <a:endParaRPr lang="en-IN" sz="2000" dirty="0">
              <a:solidFill>
                <a:srgbClr val="000000"/>
              </a:solidFill>
              <a:latin typeface="+mj-lt"/>
              <a:ea typeface="Calibri" panose="020F0502020204030204" pitchFamily="34" charset="0"/>
            </a:endParaRPr>
          </a:p>
          <a:p>
            <a:pPr marL="285750" indent="-285750" algn="just">
              <a:buFont typeface="Wingdings" panose="05000000000000000000" pitchFamily="2" charset="2"/>
              <a:buChar char="q"/>
            </a:pPr>
            <a:r>
              <a:rPr lang="en-IN" sz="2000" dirty="0">
                <a:solidFill>
                  <a:srgbClr val="000000"/>
                </a:solidFill>
                <a:effectLst/>
                <a:latin typeface="+mj-lt"/>
                <a:ea typeface="Calibri" panose="020F0502020204030204" pitchFamily="34" charset="0"/>
              </a:rPr>
              <a:t> </a:t>
            </a:r>
            <a:r>
              <a:rPr lang="en-US" sz="2000" dirty="0">
                <a:solidFill>
                  <a:srgbClr val="000000"/>
                </a:solidFill>
                <a:effectLst/>
                <a:latin typeface="+mj-lt"/>
                <a:ea typeface="Calibri" panose="020F0502020204030204" pitchFamily="34" charset="0"/>
              </a:rPr>
              <a:t>We include ‘f’ or ‘F’ as a prefix of string.</a:t>
            </a:r>
          </a:p>
          <a:p>
            <a:pPr marL="285750" indent="-285750" algn="just">
              <a:buFont typeface="Wingdings" panose="05000000000000000000" pitchFamily="2" charset="2"/>
              <a:buChar char="q"/>
            </a:pPr>
            <a:endParaRPr lang="en-US" sz="2000" dirty="0">
              <a:solidFill>
                <a:srgbClr val="000000"/>
              </a:solidFill>
              <a:latin typeface="+mj-lt"/>
            </a:endParaRPr>
          </a:p>
          <a:p>
            <a:pPr algn="just"/>
            <a:endParaRPr lang="en-US" sz="2000" dirty="0">
              <a:latin typeface="+mj-lt"/>
            </a:endParaRPr>
          </a:p>
        </p:txBody>
      </p:sp>
      <p:pic>
        <p:nvPicPr>
          <p:cNvPr id="11" name="Picture 10">
            <a:extLst>
              <a:ext uri="{FF2B5EF4-FFF2-40B4-BE49-F238E27FC236}">
                <a16:creationId xmlns:a16="http://schemas.microsoft.com/office/drawing/2014/main" id="{DBF0FDE0-204B-4E4B-A856-79E0B65C9F16}"/>
              </a:ext>
            </a:extLst>
          </p:cNvPr>
          <p:cNvPicPr/>
          <p:nvPr/>
        </p:nvPicPr>
        <p:blipFill>
          <a:blip r:embed="rId3"/>
          <a:stretch>
            <a:fillRect/>
          </a:stretch>
        </p:blipFill>
        <p:spPr>
          <a:xfrm>
            <a:off x="2438400" y="2590800"/>
            <a:ext cx="6477000" cy="2209800"/>
          </a:xfrm>
          <a:prstGeom prst="rect">
            <a:avLst/>
          </a:prstGeom>
        </p:spPr>
      </p:pic>
    </p:spTree>
    <p:extLst>
      <p:ext uri="{BB962C8B-B14F-4D97-AF65-F5344CB8AC3E}">
        <p14:creationId xmlns:p14="http://schemas.microsoft.com/office/powerpoint/2010/main" val="106692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4A027AEE-9833-4A29-9E2C-3ECD49AA1A43}" type="slidenum">
              <a:rPr lang="en-US" altLang="en-US" sz="1200">
                <a:solidFill>
                  <a:schemeClr val="bg1"/>
                </a:solidFill>
              </a:rPr>
              <a:pPr>
                <a:spcBef>
                  <a:spcPct val="0"/>
                </a:spcBef>
                <a:buClrTx/>
                <a:buFontTx/>
                <a:buNone/>
              </a:pPr>
              <a:t>5</a:t>
            </a:fld>
            <a:endParaRPr lang="en-US" altLang="en-US" sz="1200">
              <a:solidFill>
                <a:schemeClr val="bg1"/>
              </a:solidFill>
            </a:endParaRPr>
          </a:p>
        </p:txBody>
      </p:sp>
      <p:sp>
        <p:nvSpPr>
          <p:cNvPr id="12292" name="Line 5"/>
          <p:cNvSpPr>
            <a:spLocks noChangeShapeType="1"/>
          </p:cNvSpPr>
          <p:nvPr/>
        </p:nvSpPr>
        <p:spPr bwMode="auto">
          <a:xfrm>
            <a:off x="5765800" y="1066800"/>
            <a:ext cx="0" cy="5257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a:lstStyle/>
          <a:p>
            <a:endParaRPr lang="en-US"/>
          </a:p>
        </p:txBody>
      </p:sp>
      <p:sp>
        <p:nvSpPr>
          <p:cNvPr id="12293" name="Line 6"/>
          <p:cNvSpPr>
            <a:spLocks noChangeShapeType="1"/>
          </p:cNvSpPr>
          <p:nvPr/>
        </p:nvSpPr>
        <p:spPr bwMode="auto">
          <a:xfrm>
            <a:off x="1268830" y="4016406"/>
            <a:ext cx="957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a:lstStyle/>
          <a:p>
            <a:endParaRPr lang="en-US"/>
          </a:p>
        </p:txBody>
      </p:sp>
      <p:sp>
        <p:nvSpPr>
          <p:cNvPr id="2" name="Title 1"/>
          <p:cNvSpPr>
            <a:spLocks noGrp="1"/>
          </p:cNvSpPr>
          <p:nvPr>
            <p:ph type="title"/>
          </p:nvPr>
        </p:nvSpPr>
        <p:spPr>
          <a:xfrm>
            <a:off x="304800" y="-31555"/>
            <a:ext cx="9914188" cy="1017922"/>
          </a:xfrm>
          <a:effectLst/>
        </p:spPr>
        <p:txBody>
          <a:bodyPr/>
          <a:lstStyle/>
          <a:p>
            <a:r>
              <a:rPr lang="en-US" sz="3600" dirty="0">
                <a:solidFill>
                  <a:schemeClr val="accent6">
                    <a:lumMod val="75000"/>
                  </a:schemeClr>
                </a:solidFill>
              </a:rPr>
              <a:t>Topics Covered</a:t>
            </a:r>
          </a:p>
        </p:txBody>
      </p:sp>
      <p:grpSp>
        <p:nvGrpSpPr>
          <p:cNvPr id="8" name="Group 7">
            <a:extLst>
              <a:ext uri="{FF2B5EF4-FFF2-40B4-BE49-F238E27FC236}">
                <a16:creationId xmlns:a16="http://schemas.microsoft.com/office/drawing/2014/main" id="{AF3C017E-0178-4680-8E1A-92F164BF73EC}"/>
              </a:ext>
            </a:extLst>
          </p:cNvPr>
          <p:cNvGrpSpPr/>
          <p:nvPr/>
        </p:nvGrpSpPr>
        <p:grpSpPr>
          <a:xfrm>
            <a:off x="112202" y="1267493"/>
            <a:ext cx="2871186" cy="685801"/>
            <a:chOff x="0" y="448682"/>
            <a:chExt cx="2635708" cy="1054283"/>
          </a:xfrm>
        </p:grpSpPr>
        <p:sp>
          <p:nvSpPr>
            <p:cNvPr id="9" name="Rectangle 8">
              <a:extLst>
                <a:ext uri="{FF2B5EF4-FFF2-40B4-BE49-F238E27FC236}">
                  <a16:creationId xmlns:a16="http://schemas.microsoft.com/office/drawing/2014/main" id="{ECDD2BF0-FCCD-4727-8D71-DAE94E7B79A7}"/>
                </a:ext>
              </a:extLst>
            </p:cNvPr>
            <p:cNvSpPr/>
            <p:nvPr/>
          </p:nvSpPr>
          <p:spPr>
            <a:xfrm>
              <a:off x="0" y="448682"/>
              <a:ext cx="2635708" cy="1054283"/>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8F72CB83-16EE-4041-8CA2-73EDD4786F7F}"/>
                </a:ext>
              </a:extLst>
            </p:cNvPr>
            <p:cNvSpPr txBox="1"/>
            <p:nvPr/>
          </p:nvSpPr>
          <p:spPr>
            <a:xfrm>
              <a:off x="0" y="448682"/>
              <a:ext cx="2635708" cy="10542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Day 5</a:t>
              </a:r>
            </a:p>
          </p:txBody>
        </p:sp>
      </p:grpSp>
      <p:sp>
        <p:nvSpPr>
          <p:cNvPr id="5" name="Rectangle 4">
            <a:extLst>
              <a:ext uri="{FF2B5EF4-FFF2-40B4-BE49-F238E27FC236}">
                <a16:creationId xmlns:a16="http://schemas.microsoft.com/office/drawing/2014/main" id="{AD773858-3120-4053-B611-2F3AD67B2876}"/>
              </a:ext>
            </a:extLst>
          </p:cNvPr>
          <p:cNvSpPr/>
          <p:nvPr/>
        </p:nvSpPr>
        <p:spPr bwMode="auto">
          <a:xfrm>
            <a:off x="1478281" y="30481"/>
            <a:ext cx="45719" cy="4571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1800" b="0" i="0" u="none" strike="noStrike" cap="none" normalizeH="0" baseline="0">
              <a:ln>
                <a:noFill/>
              </a:ln>
              <a:solidFill>
                <a:schemeClr val="tx1"/>
              </a:solidFill>
              <a:effectLst/>
              <a:latin typeface="Courier New" pitchFamily="49" charset="0"/>
            </a:endParaRPr>
          </a:p>
        </p:txBody>
      </p:sp>
      <p:sp>
        <p:nvSpPr>
          <p:cNvPr id="6" name="Rectangle 5">
            <a:extLst>
              <a:ext uri="{FF2B5EF4-FFF2-40B4-BE49-F238E27FC236}">
                <a16:creationId xmlns:a16="http://schemas.microsoft.com/office/drawing/2014/main" id="{23BD5D8A-F4F6-439A-8021-D54C1E849D40}"/>
              </a:ext>
            </a:extLst>
          </p:cNvPr>
          <p:cNvSpPr/>
          <p:nvPr/>
        </p:nvSpPr>
        <p:spPr bwMode="auto">
          <a:xfrm>
            <a:off x="179156" y="1981200"/>
            <a:ext cx="2871186" cy="342899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685800" lvl="1" indent="-457200" algn="l" defTabSz="889000">
              <a:lnSpc>
                <a:spcPct val="90000"/>
              </a:lnSpc>
              <a:spcBef>
                <a:spcPct val="0"/>
              </a:spcBef>
              <a:spcAft>
                <a:spcPct val="15000"/>
              </a:spcAft>
              <a:buFont typeface="+mj-lt"/>
              <a:buAutoNum type="arabicPeriod"/>
            </a:pPr>
            <a:endParaRPr lang="en-US" sz="2000" b="1" kern="1200" dirty="0">
              <a:latin typeface="+mn-lt"/>
            </a:endParaRPr>
          </a:p>
          <a:p>
            <a:pPr marL="228600" lvl="1" algn="l" defTabSz="889000">
              <a:lnSpc>
                <a:spcPct val="90000"/>
              </a:lnSpc>
              <a:spcBef>
                <a:spcPct val="0"/>
              </a:spcBef>
              <a:spcAft>
                <a:spcPct val="15000"/>
              </a:spcAft>
            </a:pPr>
            <a:r>
              <a:rPr lang="en-US" sz="2000" b="1" dirty="0">
                <a:latin typeface="+mn-lt"/>
              </a:rPr>
              <a:t>3.4 Tuple</a:t>
            </a:r>
          </a:p>
          <a:p>
            <a:pPr marL="1028700" lvl="2" indent="-342900" defTabSz="889000">
              <a:lnSpc>
                <a:spcPct val="90000"/>
              </a:lnSpc>
              <a:spcAft>
                <a:spcPct val="15000"/>
              </a:spcAft>
              <a:buFont typeface="Arial" panose="020B0604020202020204" pitchFamily="34" charset="0"/>
              <a:buChar char="•"/>
            </a:pPr>
            <a:r>
              <a:rPr lang="en-US" sz="2000" b="1" dirty="0">
                <a:latin typeface="+mn-lt"/>
              </a:rPr>
              <a:t>Creation</a:t>
            </a:r>
          </a:p>
          <a:p>
            <a:pPr marL="1028700" lvl="2" indent="-342900" defTabSz="889000">
              <a:lnSpc>
                <a:spcPct val="90000"/>
              </a:lnSpc>
              <a:spcAft>
                <a:spcPct val="15000"/>
              </a:spcAft>
              <a:buFont typeface="Arial" panose="020B0604020202020204" pitchFamily="34" charset="0"/>
              <a:buChar char="•"/>
            </a:pPr>
            <a:r>
              <a:rPr lang="en-US" sz="2000" b="1" dirty="0">
                <a:latin typeface="+mn-lt"/>
              </a:rPr>
              <a:t>Accessing</a:t>
            </a:r>
          </a:p>
          <a:p>
            <a:pPr marL="1028700" lvl="2" indent="-342900" defTabSz="889000">
              <a:lnSpc>
                <a:spcPct val="90000"/>
              </a:lnSpc>
              <a:spcAft>
                <a:spcPct val="15000"/>
              </a:spcAft>
              <a:buFont typeface="Arial" panose="020B0604020202020204" pitchFamily="34" charset="0"/>
              <a:buChar char="•"/>
            </a:pPr>
            <a:r>
              <a:rPr lang="en-US" sz="2000" b="1" dirty="0">
                <a:latin typeface="+mn-lt"/>
              </a:rPr>
              <a:t>Modification</a:t>
            </a:r>
          </a:p>
          <a:p>
            <a:pPr marL="1028700" lvl="2" indent="-342900" defTabSz="889000">
              <a:lnSpc>
                <a:spcPct val="90000"/>
              </a:lnSpc>
              <a:spcAft>
                <a:spcPct val="15000"/>
              </a:spcAft>
              <a:buFont typeface="Arial" panose="020B0604020202020204" pitchFamily="34" charset="0"/>
              <a:buChar char="•"/>
            </a:pPr>
            <a:r>
              <a:rPr lang="en-US" sz="2000" b="1" dirty="0">
                <a:latin typeface="+mn-lt"/>
              </a:rPr>
              <a:t>Built in Methods</a:t>
            </a:r>
          </a:p>
          <a:p>
            <a:pPr marL="1028700" lvl="2" indent="-342900" defTabSz="889000">
              <a:lnSpc>
                <a:spcPct val="90000"/>
              </a:lnSpc>
              <a:spcAft>
                <a:spcPct val="15000"/>
              </a:spcAft>
              <a:buFont typeface="Arial" panose="020B0604020202020204" pitchFamily="34" charset="0"/>
              <a:buChar char="•"/>
            </a:pPr>
            <a:r>
              <a:rPr lang="en-US" sz="2000" b="1" dirty="0">
                <a:latin typeface="+mn-lt"/>
              </a:rPr>
              <a:t>Operations</a:t>
            </a:r>
          </a:p>
          <a:p>
            <a:pPr marL="228600" lvl="1" algn="l" defTabSz="889000">
              <a:lnSpc>
                <a:spcPct val="90000"/>
              </a:lnSpc>
              <a:spcBef>
                <a:spcPct val="0"/>
              </a:spcBef>
              <a:spcAft>
                <a:spcPct val="15000"/>
              </a:spcAft>
            </a:pPr>
            <a:endParaRPr lang="en-US" sz="2000" b="1" kern="1200" dirty="0">
              <a:latin typeface="+mn-lt"/>
            </a:endParaRPr>
          </a:p>
          <a:p>
            <a:pPr marL="228600" lvl="1" algn="l" defTabSz="889000">
              <a:lnSpc>
                <a:spcPct val="90000"/>
              </a:lnSpc>
              <a:spcBef>
                <a:spcPct val="0"/>
              </a:spcBef>
              <a:spcAft>
                <a:spcPct val="15000"/>
              </a:spcAft>
            </a:pPr>
            <a:endParaRPr lang="en-US" sz="2000" b="1" kern="1200" dirty="0">
              <a:latin typeface="+mn-lt"/>
            </a:endParaRPr>
          </a:p>
          <a:p>
            <a:pPr marL="228600" lvl="1" algn="l" defTabSz="889000">
              <a:lnSpc>
                <a:spcPct val="90000"/>
              </a:lnSpc>
              <a:spcBef>
                <a:spcPct val="0"/>
              </a:spcBef>
              <a:spcAft>
                <a:spcPct val="15000"/>
              </a:spcAft>
            </a:pPr>
            <a:endParaRPr lang="en-US" sz="2000" b="1" kern="1200" dirty="0">
              <a:latin typeface="+mn-lt"/>
            </a:endParaRPr>
          </a:p>
          <a:p>
            <a:pPr marL="228600" lvl="1" algn="l" defTabSz="889000">
              <a:lnSpc>
                <a:spcPct val="90000"/>
              </a:lnSpc>
              <a:spcBef>
                <a:spcPct val="0"/>
              </a:spcBef>
              <a:spcAft>
                <a:spcPct val="15000"/>
              </a:spcAft>
            </a:pPr>
            <a:endParaRPr lang="en-US" sz="2000" b="1" kern="1200" dirty="0">
              <a:latin typeface="+mn-lt"/>
            </a:endParaRPr>
          </a:p>
          <a:p>
            <a:endParaRPr lang="en-US" sz="2000" dirty="0">
              <a:latin typeface="+mn-lt"/>
            </a:endParaRPr>
          </a:p>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2000" b="0" i="0" u="none" strike="noStrike" cap="none" normalizeH="0" baseline="0" dirty="0">
              <a:ln>
                <a:noFill/>
              </a:ln>
              <a:solidFill>
                <a:schemeClr val="tx1"/>
              </a:solidFill>
              <a:effectLst/>
              <a:latin typeface="+mn-lt"/>
            </a:endParaRPr>
          </a:p>
        </p:txBody>
      </p:sp>
      <p:grpSp>
        <p:nvGrpSpPr>
          <p:cNvPr id="34" name="Group 33">
            <a:extLst>
              <a:ext uri="{FF2B5EF4-FFF2-40B4-BE49-F238E27FC236}">
                <a16:creationId xmlns:a16="http://schemas.microsoft.com/office/drawing/2014/main" id="{567CAB84-25C9-45C8-9681-B83DCF0ACD6A}"/>
              </a:ext>
            </a:extLst>
          </p:cNvPr>
          <p:cNvGrpSpPr/>
          <p:nvPr/>
        </p:nvGrpSpPr>
        <p:grpSpPr>
          <a:xfrm>
            <a:off x="3146886" y="1253438"/>
            <a:ext cx="2871186" cy="685801"/>
            <a:chOff x="0" y="448682"/>
            <a:chExt cx="2635708" cy="1054283"/>
          </a:xfrm>
        </p:grpSpPr>
        <p:sp>
          <p:nvSpPr>
            <p:cNvPr id="35" name="Rectangle 34">
              <a:extLst>
                <a:ext uri="{FF2B5EF4-FFF2-40B4-BE49-F238E27FC236}">
                  <a16:creationId xmlns:a16="http://schemas.microsoft.com/office/drawing/2014/main" id="{98F46480-9282-4C04-9A67-BCBE6CD1E462}"/>
                </a:ext>
              </a:extLst>
            </p:cNvPr>
            <p:cNvSpPr/>
            <p:nvPr/>
          </p:nvSpPr>
          <p:spPr>
            <a:xfrm>
              <a:off x="0" y="448682"/>
              <a:ext cx="2635708" cy="1054283"/>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E90E2DD1-E0D9-48EF-81BE-E116547F265B}"/>
                </a:ext>
              </a:extLst>
            </p:cNvPr>
            <p:cNvSpPr txBox="1"/>
            <p:nvPr/>
          </p:nvSpPr>
          <p:spPr>
            <a:xfrm>
              <a:off x="0" y="448682"/>
              <a:ext cx="2635708" cy="10542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Day 6</a:t>
              </a:r>
            </a:p>
          </p:txBody>
        </p:sp>
      </p:grpSp>
      <p:sp>
        <p:nvSpPr>
          <p:cNvPr id="37" name="Rectangle 36">
            <a:extLst>
              <a:ext uri="{FF2B5EF4-FFF2-40B4-BE49-F238E27FC236}">
                <a16:creationId xmlns:a16="http://schemas.microsoft.com/office/drawing/2014/main" id="{918F17D7-9290-49CF-8E25-A59E0C7AE8D9}"/>
              </a:ext>
            </a:extLst>
          </p:cNvPr>
          <p:cNvSpPr/>
          <p:nvPr/>
        </p:nvSpPr>
        <p:spPr bwMode="auto">
          <a:xfrm>
            <a:off x="3146886" y="1939239"/>
            <a:ext cx="2871186" cy="342899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685800" lvl="1" indent="-457200" algn="l" defTabSz="889000">
              <a:lnSpc>
                <a:spcPct val="90000"/>
              </a:lnSpc>
              <a:spcBef>
                <a:spcPct val="0"/>
              </a:spcBef>
              <a:spcAft>
                <a:spcPct val="15000"/>
              </a:spcAft>
              <a:buFont typeface="+mj-lt"/>
              <a:buAutoNum type="arabicPeriod"/>
            </a:pPr>
            <a:endParaRPr lang="en-US" sz="2000" b="1" kern="1200" dirty="0">
              <a:latin typeface="+mn-lt"/>
            </a:endParaRPr>
          </a:p>
          <a:p>
            <a:pPr marL="228600" lvl="1" algn="l" defTabSz="889000">
              <a:lnSpc>
                <a:spcPct val="90000"/>
              </a:lnSpc>
              <a:spcBef>
                <a:spcPct val="0"/>
              </a:spcBef>
              <a:spcAft>
                <a:spcPct val="15000"/>
              </a:spcAft>
            </a:pPr>
            <a:r>
              <a:rPr lang="en-US" sz="2000" b="1" kern="1200" dirty="0">
                <a:latin typeface="+mn-lt"/>
              </a:rPr>
              <a:t>3. 5 Dictionary</a:t>
            </a:r>
          </a:p>
          <a:p>
            <a:pPr marL="1028700" lvl="2" indent="-342900" defTabSz="889000">
              <a:lnSpc>
                <a:spcPct val="90000"/>
              </a:lnSpc>
              <a:spcAft>
                <a:spcPct val="15000"/>
              </a:spcAft>
              <a:buFont typeface="Arial" panose="020B0604020202020204" pitchFamily="34" charset="0"/>
              <a:buChar char="•"/>
            </a:pPr>
            <a:r>
              <a:rPr lang="en-US" sz="2000" b="1" dirty="0">
                <a:latin typeface="+mn-lt"/>
              </a:rPr>
              <a:t>Creation</a:t>
            </a:r>
          </a:p>
          <a:p>
            <a:pPr marL="1028700" lvl="2" indent="-342900" defTabSz="889000">
              <a:lnSpc>
                <a:spcPct val="90000"/>
              </a:lnSpc>
              <a:spcAft>
                <a:spcPct val="15000"/>
              </a:spcAft>
              <a:buFont typeface="Arial" panose="020B0604020202020204" pitchFamily="34" charset="0"/>
              <a:buChar char="•"/>
            </a:pPr>
            <a:r>
              <a:rPr lang="en-US" sz="2000" b="1" kern="1200" dirty="0">
                <a:latin typeface="+mn-lt"/>
              </a:rPr>
              <a:t>Accessing</a:t>
            </a:r>
          </a:p>
          <a:p>
            <a:pPr marL="1028700" lvl="2" indent="-342900" defTabSz="889000">
              <a:lnSpc>
                <a:spcPct val="90000"/>
              </a:lnSpc>
              <a:spcAft>
                <a:spcPct val="15000"/>
              </a:spcAft>
              <a:buFont typeface="Arial" panose="020B0604020202020204" pitchFamily="34" charset="0"/>
              <a:buChar char="•"/>
            </a:pPr>
            <a:r>
              <a:rPr lang="en-US" sz="2000" b="1" dirty="0">
                <a:latin typeface="+mn-lt"/>
              </a:rPr>
              <a:t>Modification</a:t>
            </a:r>
          </a:p>
          <a:p>
            <a:pPr marL="228600" lvl="1" algn="l" defTabSz="889000">
              <a:lnSpc>
                <a:spcPct val="90000"/>
              </a:lnSpc>
              <a:spcBef>
                <a:spcPct val="0"/>
              </a:spcBef>
              <a:spcAft>
                <a:spcPct val="15000"/>
              </a:spcAft>
            </a:pPr>
            <a:endParaRPr lang="en-US" sz="2000" b="1" kern="1200" dirty="0">
              <a:latin typeface="+mn-lt"/>
            </a:endParaRPr>
          </a:p>
          <a:p>
            <a:endParaRPr lang="en-US" sz="2000" dirty="0">
              <a:latin typeface="+mn-lt"/>
            </a:endParaRPr>
          </a:p>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2000" b="1" i="0" u="none" strike="noStrike" cap="none" normalizeH="0" baseline="0" dirty="0">
              <a:ln>
                <a:noFill/>
              </a:ln>
              <a:solidFill>
                <a:schemeClr val="tx1"/>
              </a:solidFill>
              <a:effectLst/>
              <a:latin typeface="+mn-lt"/>
            </a:endParaRPr>
          </a:p>
        </p:txBody>
      </p:sp>
      <p:grpSp>
        <p:nvGrpSpPr>
          <p:cNvPr id="38" name="Group 37">
            <a:extLst>
              <a:ext uri="{FF2B5EF4-FFF2-40B4-BE49-F238E27FC236}">
                <a16:creationId xmlns:a16="http://schemas.microsoft.com/office/drawing/2014/main" id="{17E8C6F4-A5C3-471C-8E43-F5E5E151A72A}"/>
              </a:ext>
            </a:extLst>
          </p:cNvPr>
          <p:cNvGrpSpPr/>
          <p:nvPr/>
        </p:nvGrpSpPr>
        <p:grpSpPr>
          <a:xfrm>
            <a:off x="6172015" y="1253438"/>
            <a:ext cx="2871186" cy="685801"/>
            <a:chOff x="0" y="448682"/>
            <a:chExt cx="2635708" cy="1054283"/>
          </a:xfrm>
        </p:grpSpPr>
        <p:sp>
          <p:nvSpPr>
            <p:cNvPr id="39" name="Rectangle 38">
              <a:extLst>
                <a:ext uri="{FF2B5EF4-FFF2-40B4-BE49-F238E27FC236}">
                  <a16:creationId xmlns:a16="http://schemas.microsoft.com/office/drawing/2014/main" id="{11ECA0A7-D38F-42FF-AA17-5BEAC0F957C6}"/>
                </a:ext>
              </a:extLst>
            </p:cNvPr>
            <p:cNvSpPr/>
            <p:nvPr/>
          </p:nvSpPr>
          <p:spPr>
            <a:xfrm>
              <a:off x="0" y="448682"/>
              <a:ext cx="2635708" cy="1054283"/>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40" name="TextBox 39">
              <a:extLst>
                <a:ext uri="{FF2B5EF4-FFF2-40B4-BE49-F238E27FC236}">
                  <a16:creationId xmlns:a16="http://schemas.microsoft.com/office/drawing/2014/main" id="{8B5E7BBE-13D8-4151-B7AA-5FF22FA03C3C}"/>
                </a:ext>
              </a:extLst>
            </p:cNvPr>
            <p:cNvSpPr txBox="1"/>
            <p:nvPr/>
          </p:nvSpPr>
          <p:spPr>
            <a:xfrm>
              <a:off x="0" y="448682"/>
              <a:ext cx="2635708" cy="10542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Day 7</a:t>
              </a:r>
            </a:p>
          </p:txBody>
        </p:sp>
      </p:grpSp>
      <p:sp>
        <p:nvSpPr>
          <p:cNvPr id="41" name="Rectangle 40">
            <a:extLst>
              <a:ext uri="{FF2B5EF4-FFF2-40B4-BE49-F238E27FC236}">
                <a16:creationId xmlns:a16="http://schemas.microsoft.com/office/drawing/2014/main" id="{AC460AC5-6A5E-4C35-AACC-2568ED80EF7D}"/>
              </a:ext>
            </a:extLst>
          </p:cNvPr>
          <p:cNvSpPr/>
          <p:nvPr/>
        </p:nvSpPr>
        <p:spPr bwMode="auto">
          <a:xfrm>
            <a:off x="6172015" y="1939239"/>
            <a:ext cx="2871186" cy="342899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228600" lvl="1" algn="l" defTabSz="889000">
              <a:lnSpc>
                <a:spcPct val="90000"/>
              </a:lnSpc>
              <a:spcBef>
                <a:spcPct val="0"/>
              </a:spcBef>
              <a:spcAft>
                <a:spcPct val="15000"/>
              </a:spcAft>
            </a:pPr>
            <a:r>
              <a:rPr lang="en-US" sz="2000" dirty="0">
                <a:latin typeface="+mn-lt"/>
              </a:rPr>
              <a:t> </a:t>
            </a:r>
            <a:endParaRPr lang="en-US" sz="2000" b="1" dirty="0">
              <a:latin typeface="+mn-lt"/>
            </a:endParaRPr>
          </a:p>
          <a:p>
            <a:pPr marL="228600" lvl="1" algn="l" defTabSz="889000">
              <a:lnSpc>
                <a:spcPct val="90000"/>
              </a:lnSpc>
              <a:spcBef>
                <a:spcPct val="0"/>
              </a:spcBef>
              <a:spcAft>
                <a:spcPct val="15000"/>
              </a:spcAft>
            </a:pPr>
            <a:r>
              <a:rPr lang="en-US" sz="2000" b="1" kern="1200" dirty="0">
                <a:latin typeface="+mn-lt"/>
              </a:rPr>
              <a:t>3.5 Dictionary</a:t>
            </a:r>
          </a:p>
          <a:p>
            <a:pPr marL="1028700" lvl="2" indent="-342900" defTabSz="889000">
              <a:lnSpc>
                <a:spcPct val="90000"/>
              </a:lnSpc>
              <a:spcAft>
                <a:spcPct val="15000"/>
              </a:spcAft>
              <a:buFont typeface="Arial" panose="020B0604020202020204" pitchFamily="34" charset="0"/>
              <a:buChar char="•"/>
            </a:pPr>
            <a:r>
              <a:rPr lang="en-US" sz="2000" b="1" dirty="0">
                <a:latin typeface="+mn-lt"/>
              </a:rPr>
              <a:t>Built in  Methods</a:t>
            </a:r>
          </a:p>
          <a:p>
            <a:pPr marL="1028700" lvl="2" indent="-342900" defTabSz="889000">
              <a:lnSpc>
                <a:spcPct val="90000"/>
              </a:lnSpc>
              <a:spcAft>
                <a:spcPct val="15000"/>
              </a:spcAft>
              <a:buFont typeface="Arial" panose="020B0604020202020204" pitchFamily="34" charset="0"/>
              <a:buChar char="•"/>
            </a:pPr>
            <a:r>
              <a:rPr lang="en-US" sz="2000" b="1" dirty="0">
                <a:latin typeface="+mn-lt"/>
              </a:rPr>
              <a:t>Loops and Conditions</a:t>
            </a:r>
          </a:p>
          <a:p>
            <a:endParaRPr kumimoji="0" lang="en-US" sz="2000" b="0" i="0" u="none" strike="noStrike" cap="none" normalizeH="0" baseline="0" dirty="0">
              <a:ln>
                <a:noFill/>
              </a:ln>
              <a:solidFill>
                <a:schemeClr val="tx1"/>
              </a:solidFill>
              <a:effectLst/>
              <a:latin typeface="+mn-lt"/>
            </a:endParaRPr>
          </a:p>
        </p:txBody>
      </p:sp>
      <p:grpSp>
        <p:nvGrpSpPr>
          <p:cNvPr id="42" name="Group 41">
            <a:extLst>
              <a:ext uri="{FF2B5EF4-FFF2-40B4-BE49-F238E27FC236}">
                <a16:creationId xmlns:a16="http://schemas.microsoft.com/office/drawing/2014/main" id="{4EF6796B-5E1B-48FB-883B-E1B1A0B2E0EA}"/>
              </a:ext>
            </a:extLst>
          </p:cNvPr>
          <p:cNvGrpSpPr/>
          <p:nvPr/>
        </p:nvGrpSpPr>
        <p:grpSpPr>
          <a:xfrm>
            <a:off x="9161633" y="1253438"/>
            <a:ext cx="2871186" cy="685801"/>
            <a:chOff x="0" y="448682"/>
            <a:chExt cx="2635708" cy="1054283"/>
          </a:xfrm>
        </p:grpSpPr>
        <p:sp>
          <p:nvSpPr>
            <p:cNvPr id="43" name="Rectangle 42">
              <a:extLst>
                <a:ext uri="{FF2B5EF4-FFF2-40B4-BE49-F238E27FC236}">
                  <a16:creationId xmlns:a16="http://schemas.microsoft.com/office/drawing/2014/main" id="{AAA5EEEB-73E8-4B76-A60D-9FC2501B8C24}"/>
                </a:ext>
              </a:extLst>
            </p:cNvPr>
            <p:cNvSpPr/>
            <p:nvPr/>
          </p:nvSpPr>
          <p:spPr>
            <a:xfrm>
              <a:off x="0" y="448682"/>
              <a:ext cx="2635708" cy="1054283"/>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62CF9C8C-66ED-4E76-B0B8-F18B1CF48C15}"/>
                </a:ext>
              </a:extLst>
            </p:cNvPr>
            <p:cNvSpPr txBox="1"/>
            <p:nvPr/>
          </p:nvSpPr>
          <p:spPr>
            <a:xfrm>
              <a:off x="0" y="448682"/>
              <a:ext cx="2635708" cy="10542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Day 8</a:t>
              </a:r>
            </a:p>
          </p:txBody>
        </p:sp>
      </p:grpSp>
      <p:sp>
        <p:nvSpPr>
          <p:cNvPr id="45" name="Rectangle 44">
            <a:extLst>
              <a:ext uri="{FF2B5EF4-FFF2-40B4-BE49-F238E27FC236}">
                <a16:creationId xmlns:a16="http://schemas.microsoft.com/office/drawing/2014/main" id="{7E964F02-28B4-4BE9-B91E-FAA02A597C62}"/>
              </a:ext>
            </a:extLst>
          </p:cNvPr>
          <p:cNvSpPr/>
          <p:nvPr/>
        </p:nvSpPr>
        <p:spPr bwMode="auto">
          <a:xfrm>
            <a:off x="9161633" y="1939239"/>
            <a:ext cx="2871186" cy="3428999"/>
          </a:xfrm>
          <a:prstGeom prst="rect">
            <a:avLst/>
          </a:prstGeom>
          <a:solidFill>
            <a:srgbClr val="AFAFAF">
              <a:alpha val="20000"/>
            </a:srgbClr>
          </a:solidFill>
          <a:ln w="9525" cap="flat" cmpd="sng" algn="ctr">
            <a:no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endParaRPr lang="en-US" sz="2000" b="1" dirty="0">
              <a:latin typeface="+mn-lt"/>
            </a:endParaRPr>
          </a:p>
          <a:p>
            <a:pPr marL="228600" lvl="1" algn="l" defTabSz="889000">
              <a:lnSpc>
                <a:spcPct val="90000"/>
              </a:lnSpc>
              <a:spcBef>
                <a:spcPct val="0"/>
              </a:spcBef>
              <a:spcAft>
                <a:spcPct val="15000"/>
              </a:spcAft>
            </a:pPr>
            <a:r>
              <a:rPr lang="en-US" sz="2000" b="1" dirty="0">
                <a:latin typeface="+mn-lt"/>
              </a:rPr>
              <a:t>3.6 Set</a:t>
            </a:r>
          </a:p>
          <a:p>
            <a:pPr marL="1028700" lvl="2" indent="-342900" defTabSz="889000">
              <a:lnSpc>
                <a:spcPct val="90000"/>
              </a:lnSpc>
              <a:spcAft>
                <a:spcPct val="15000"/>
              </a:spcAft>
              <a:buFont typeface="Arial" panose="020B0604020202020204" pitchFamily="34" charset="0"/>
              <a:buChar char="•"/>
            </a:pPr>
            <a:r>
              <a:rPr lang="en-US" sz="2000" b="1" dirty="0">
                <a:latin typeface="+mn-lt"/>
              </a:rPr>
              <a:t>Creation</a:t>
            </a:r>
          </a:p>
          <a:p>
            <a:pPr marL="1028700" lvl="2" indent="-342900" defTabSz="889000">
              <a:lnSpc>
                <a:spcPct val="90000"/>
              </a:lnSpc>
              <a:spcAft>
                <a:spcPct val="15000"/>
              </a:spcAft>
              <a:buFont typeface="Arial" panose="020B0604020202020204" pitchFamily="34" charset="0"/>
              <a:buChar char="•"/>
            </a:pPr>
            <a:r>
              <a:rPr lang="en-US" sz="2000" b="1" dirty="0">
                <a:latin typeface="+mn-lt"/>
              </a:rPr>
              <a:t>Assessing</a:t>
            </a:r>
          </a:p>
          <a:p>
            <a:pPr marL="1028700" lvl="2" indent="-342900" defTabSz="889000">
              <a:lnSpc>
                <a:spcPct val="90000"/>
              </a:lnSpc>
              <a:spcAft>
                <a:spcPct val="15000"/>
              </a:spcAft>
              <a:buFont typeface="Arial" panose="020B0604020202020204" pitchFamily="34" charset="0"/>
              <a:buChar char="•"/>
            </a:pPr>
            <a:r>
              <a:rPr lang="en-US" sz="2000" b="1" dirty="0">
                <a:latin typeface="+mn-lt"/>
              </a:rPr>
              <a:t>Modification</a:t>
            </a:r>
          </a:p>
          <a:p>
            <a:pPr marL="1028700" lvl="2" indent="-342900" defTabSz="889000">
              <a:lnSpc>
                <a:spcPct val="90000"/>
              </a:lnSpc>
              <a:spcAft>
                <a:spcPct val="15000"/>
              </a:spcAft>
              <a:buFont typeface="Arial" panose="020B0604020202020204" pitchFamily="34" charset="0"/>
              <a:buChar char="•"/>
            </a:pPr>
            <a:r>
              <a:rPr lang="en-US" sz="2000" b="1" dirty="0">
                <a:latin typeface="+mn-lt"/>
              </a:rPr>
              <a:t>Built in methods</a:t>
            </a:r>
          </a:p>
          <a:p>
            <a:pPr marL="1028700" lvl="2" indent="-342900" defTabSz="889000">
              <a:lnSpc>
                <a:spcPct val="90000"/>
              </a:lnSpc>
              <a:spcAft>
                <a:spcPct val="15000"/>
              </a:spcAft>
              <a:buFont typeface="Arial" panose="020B0604020202020204" pitchFamily="34" charset="0"/>
              <a:buChar char="•"/>
            </a:pPr>
            <a:r>
              <a:rPr lang="en-US" sz="2000" b="1" dirty="0">
                <a:latin typeface="+mn-lt"/>
              </a:rPr>
              <a:t>Operators</a:t>
            </a:r>
          </a:p>
          <a:p>
            <a:pPr marL="1028700" lvl="2" indent="-342900" defTabSz="889000">
              <a:lnSpc>
                <a:spcPct val="90000"/>
              </a:lnSpc>
              <a:spcAft>
                <a:spcPct val="15000"/>
              </a:spcAft>
              <a:buFont typeface="Arial" panose="020B0604020202020204" pitchFamily="34" charset="0"/>
              <a:buChar char="•"/>
            </a:pPr>
            <a:r>
              <a:rPr lang="en-US" sz="2000" b="1" dirty="0">
                <a:latin typeface="+mn-lt"/>
              </a:rPr>
              <a:t>Loops</a:t>
            </a:r>
          </a:p>
          <a:p>
            <a:pPr marL="1028700" lvl="2" indent="-342900" defTabSz="889000">
              <a:lnSpc>
                <a:spcPct val="90000"/>
              </a:lnSpc>
              <a:spcAft>
                <a:spcPct val="15000"/>
              </a:spcAft>
              <a:buFont typeface="Arial" panose="020B0604020202020204" pitchFamily="34" charset="0"/>
              <a:buChar char="•"/>
            </a:pPr>
            <a:r>
              <a:rPr lang="en-US" sz="2000" b="1" dirty="0">
                <a:latin typeface="+mn-lt"/>
              </a:rPr>
              <a:t>Frozen set</a:t>
            </a:r>
          </a:p>
        </p:txBody>
      </p:sp>
    </p:spTree>
    <p:extLst>
      <p:ext uri="{BB962C8B-B14F-4D97-AF65-F5344CB8AC3E}">
        <p14:creationId xmlns:p14="http://schemas.microsoft.com/office/powerpoint/2010/main" val="2420809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Can you answer these questions?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457200" indent="-457200">
              <a:buFont typeface="+mj-lt"/>
              <a:buAutoNum type="arabicPeriod"/>
            </a:pPr>
            <a:r>
              <a:rPr lang="en-US" dirty="0">
                <a:solidFill>
                  <a:schemeClr val="tx1"/>
                </a:solidFill>
                <a:latin typeface="+mj-lt"/>
              </a:rPr>
              <a:t>What will be the output of the following code snippet?</a:t>
            </a:r>
          </a:p>
          <a:p>
            <a:pPr marL="0" indent="0">
              <a:buNone/>
            </a:pPr>
            <a:endParaRPr lang="en-US" dirty="0">
              <a:solidFill>
                <a:schemeClr val="tx1"/>
              </a:solidFill>
              <a:latin typeface="+mj-lt"/>
            </a:endParaRPr>
          </a:p>
        </p:txBody>
      </p:sp>
      <p:pic>
        <p:nvPicPr>
          <p:cNvPr id="5" name="Picture 4">
            <a:extLst>
              <a:ext uri="{FF2B5EF4-FFF2-40B4-BE49-F238E27FC236}">
                <a16:creationId xmlns:a16="http://schemas.microsoft.com/office/drawing/2014/main" id="{4619AFBA-F3B2-4F91-AF5D-8ECB28AEBB82}"/>
              </a:ext>
            </a:extLst>
          </p:cNvPr>
          <p:cNvPicPr/>
          <p:nvPr/>
        </p:nvPicPr>
        <p:blipFill>
          <a:blip r:embed="rId3"/>
          <a:stretch>
            <a:fillRect/>
          </a:stretch>
        </p:blipFill>
        <p:spPr>
          <a:xfrm>
            <a:off x="1676400" y="1752600"/>
            <a:ext cx="5562600" cy="1371602"/>
          </a:xfrm>
          <a:prstGeom prst="rect">
            <a:avLst/>
          </a:prstGeom>
        </p:spPr>
      </p:pic>
      <p:sp>
        <p:nvSpPr>
          <p:cNvPr id="8" name="TextBox 7">
            <a:extLst>
              <a:ext uri="{FF2B5EF4-FFF2-40B4-BE49-F238E27FC236}">
                <a16:creationId xmlns:a16="http://schemas.microsoft.com/office/drawing/2014/main" id="{1A2B7C1D-6FE8-4D3E-94FD-B2C3D4E670B2}"/>
              </a:ext>
            </a:extLst>
          </p:cNvPr>
          <p:cNvSpPr txBox="1"/>
          <p:nvPr/>
        </p:nvSpPr>
        <p:spPr>
          <a:xfrm>
            <a:off x="1752600" y="3657601"/>
            <a:ext cx="3581400" cy="1200329"/>
          </a:xfrm>
          <a:prstGeom prst="rect">
            <a:avLst/>
          </a:prstGeom>
          <a:noFill/>
        </p:spPr>
        <p:txBody>
          <a:bodyPr wrap="square">
            <a:spAutoFit/>
          </a:bodyPr>
          <a:lstStyle/>
          <a:p>
            <a:pPr marL="342900" indent="-342900">
              <a:buFont typeface="+mj-lt"/>
              <a:buAutoNum type="alphaUcPeriod"/>
            </a:pPr>
            <a:r>
              <a:rPr lang="en-US" dirty="0">
                <a:latin typeface="+mj-lt"/>
              </a:rPr>
              <a:t>Hello how  are you </a:t>
            </a:r>
          </a:p>
          <a:p>
            <a:pPr marL="342900" indent="-342900">
              <a:buFont typeface="+mj-lt"/>
              <a:buAutoNum type="alphaUcPeriod"/>
            </a:pPr>
            <a:r>
              <a:rPr lang="en-US" dirty="0">
                <a:latin typeface="+mj-lt"/>
              </a:rPr>
              <a:t>Hello how  are  </a:t>
            </a:r>
          </a:p>
          <a:p>
            <a:pPr marL="342900" indent="-342900">
              <a:buFont typeface="+mj-lt"/>
              <a:buAutoNum type="alphaUcPeriod"/>
            </a:pPr>
            <a:r>
              <a:rPr lang="en-US" dirty="0">
                <a:latin typeface="+mj-lt"/>
              </a:rPr>
              <a:t>hello how  are you </a:t>
            </a:r>
          </a:p>
          <a:p>
            <a:pPr marL="342900" indent="-342900">
              <a:buFont typeface="+mj-lt"/>
              <a:buAutoNum type="alphaUcPeriod"/>
            </a:pPr>
            <a:r>
              <a:rPr lang="en-US" dirty="0">
                <a:latin typeface="+mj-lt"/>
              </a:rPr>
              <a:t>Hello how  re you </a:t>
            </a:r>
          </a:p>
        </p:txBody>
      </p:sp>
      <p:sp>
        <p:nvSpPr>
          <p:cNvPr id="9" name="Arrow: Right 9">
            <a:extLst>
              <a:ext uri="{FF2B5EF4-FFF2-40B4-BE49-F238E27FC236}">
                <a16:creationId xmlns:a16="http://schemas.microsoft.com/office/drawing/2014/main" id="{05A0E46D-E019-DD45-AAF0-11FE688E4E9A}"/>
              </a:ext>
            </a:extLst>
          </p:cNvPr>
          <p:cNvSpPr/>
          <p:nvPr/>
        </p:nvSpPr>
        <p:spPr bwMode="auto">
          <a:xfrm rot="10800000">
            <a:off x="4038600" y="43434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dirty="0">
              <a:ln>
                <a:noFill/>
              </a:ln>
              <a:solidFill>
                <a:schemeClr val="tx1"/>
              </a:solidFill>
              <a:effectLst/>
              <a:latin typeface="Courier New" pitchFamily="49" charset="0"/>
            </a:endParaRPr>
          </a:p>
        </p:txBody>
      </p:sp>
    </p:spTree>
    <p:extLst>
      <p:ext uri="{BB962C8B-B14F-4D97-AF65-F5344CB8AC3E}">
        <p14:creationId xmlns:p14="http://schemas.microsoft.com/office/powerpoint/2010/main" val="28856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Can you answer these questions?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r>
              <a:rPr lang="en-US" dirty="0">
                <a:solidFill>
                  <a:schemeClr val="tx1"/>
                </a:solidFill>
                <a:latin typeface="+mj-lt"/>
              </a:rPr>
              <a:t>2. What will be the output of the following code snippet?</a:t>
            </a:r>
          </a:p>
          <a:p>
            <a:pPr marL="0" indent="0">
              <a:buNone/>
            </a:pPr>
            <a:endParaRPr lang="en-US" dirty="0">
              <a:solidFill>
                <a:schemeClr val="tx1"/>
              </a:solidFill>
              <a:latin typeface="+mj-lt"/>
            </a:endParaRPr>
          </a:p>
        </p:txBody>
      </p:sp>
      <p:pic>
        <p:nvPicPr>
          <p:cNvPr id="5" name="Picture 4">
            <a:extLst>
              <a:ext uri="{FF2B5EF4-FFF2-40B4-BE49-F238E27FC236}">
                <a16:creationId xmlns:a16="http://schemas.microsoft.com/office/drawing/2014/main" id="{67759C79-E005-4F57-A6F9-D61D23288994}"/>
              </a:ext>
            </a:extLst>
          </p:cNvPr>
          <p:cNvPicPr/>
          <p:nvPr/>
        </p:nvPicPr>
        <p:blipFill>
          <a:blip r:embed="rId3"/>
          <a:stretch>
            <a:fillRect/>
          </a:stretch>
        </p:blipFill>
        <p:spPr>
          <a:xfrm>
            <a:off x="1219200" y="1884218"/>
            <a:ext cx="5251450" cy="1011381"/>
          </a:xfrm>
          <a:prstGeom prst="rect">
            <a:avLst/>
          </a:prstGeom>
        </p:spPr>
      </p:pic>
      <p:sp>
        <p:nvSpPr>
          <p:cNvPr id="8" name="TextBox 7">
            <a:extLst>
              <a:ext uri="{FF2B5EF4-FFF2-40B4-BE49-F238E27FC236}">
                <a16:creationId xmlns:a16="http://schemas.microsoft.com/office/drawing/2014/main" id="{7DE0E551-ACE9-4C78-973E-8818C64AA62F}"/>
              </a:ext>
            </a:extLst>
          </p:cNvPr>
          <p:cNvSpPr txBox="1"/>
          <p:nvPr/>
        </p:nvSpPr>
        <p:spPr>
          <a:xfrm>
            <a:off x="1066800" y="3200400"/>
            <a:ext cx="6098958" cy="2031325"/>
          </a:xfrm>
          <a:prstGeom prst="rect">
            <a:avLst/>
          </a:prstGeom>
          <a:noFill/>
        </p:spPr>
        <p:txBody>
          <a:bodyPr wrap="square">
            <a:spAutoFit/>
          </a:bodyPr>
          <a:lstStyle/>
          <a:p>
            <a:pPr marL="342900" indent="-342900">
              <a:buFont typeface="+mj-lt"/>
              <a:buAutoNum type="alphaUcPeriod"/>
            </a:pPr>
            <a:r>
              <a:rPr lang="en-US" dirty="0">
                <a:latin typeface="+mj-lt"/>
              </a:rPr>
              <a:t>True</a:t>
            </a:r>
          </a:p>
          <a:p>
            <a:pPr marL="342900" indent="-342900">
              <a:buFont typeface="+mj-lt"/>
              <a:buAutoNum type="alphaUcPeriod"/>
            </a:pPr>
            <a:endParaRPr lang="en-US" dirty="0">
              <a:latin typeface="+mj-lt"/>
            </a:endParaRPr>
          </a:p>
          <a:p>
            <a:pPr marL="342900" indent="-342900">
              <a:buFont typeface="+mj-lt"/>
              <a:buAutoNum type="alphaUcPeriod"/>
            </a:pPr>
            <a:r>
              <a:rPr lang="en-US" dirty="0">
                <a:latin typeface="+mj-lt"/>
              </a:rPr>
              <a:t>False</a:t>
            </a:r>
          </a:p>
          <a:p>
            <a:pPr marL="342900" indent="-342900">
              <a:buFont typeface="+mj-lt"/>
              <a:buAutoNum type="alphaUcPeriod"/>
            </a:pPr>
            <a:endParaRPr lang="en-US" dirty="0">
              <a:latin typeface="+mj-lt"/>
            </a:endParaRPr>
          </a:p>
          <a:p>
            <a:pPr marL="342900" indent="-342900">
              <a:buFont typeface="+mj-lt"/>
              <a:buAutoNum type="alphaUcPeriod"/>
            </a:pPr>
            <a:r>
              <a:rPr lang="en-US" dirty="0">
                <a:latin typeface="+mj-lt"/>
              </a:rPr>
              <a:t>Error</a:t>
            </a:r>
          </a:p>
          <a:p>
            <a:pPr marL="342900" indent="-342900">
              <a:buFont typeface="+mj-lt"/>
              <a:buAutoNum type="alphaUcPeriod"/>
            </a:pPr>
            <a:endParaRPr lang="en-US" dirty="0">
              <a:latin typeface="+mj-lt"/>
            </a:endParaRPr>
          </a:p>
          <a:p>
            <a:pPr marL="342900" indent="-342900">
              <a:buFont typeface="+mj-lt"/>
              <a:buAutoNum type="alphaUcPeriod"/>
            </a:pPr>
            <a:r>
              <a:rPr lang="en-US" dirty="0">
                <a:latin typeface="+mj-lt"/>
              </a:rPr>
              <a:t>None</a:t>
            </a:r>
          </a:p>
        </p:txBody>
      </p:sp>
      <p:sp>
        <p:nvSpPr>
          <p:cNvPr id="9" name="Arrow: Right 9">
            <a:extLst>
              <a:ext uri="{FF2B5EF4-FFF2-40B4-BE49-F238E27FC236}">
                <a16:creationId xmlns:a16="http://schemas.microsoft.com/office/drawing/2014/main" id="{1E7CAAFE-8241-3D4A-8C77-E141A1A91127}"/>
              </a:ext>
            </a:extLst>
          </p:cNvPr>
          <p:cNvSpPr/>
          <p:nvPr/>
        </p:nvSpPr>
        <p:spPr bwMode="auto">
          <a:xfrm rot="10800000">
            <a:off x="2133600" y="365760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dirty="0">
              <a:ln>
                <a:noFill/>
              </a:ln>
              <a:solidFill>
                <a:schemeClr val="tx1"/>
              </a:solidFill>
              <a:effectLst/>
              <a:latin typeface="Courier New" pitchFamily="49" charset="0"/>
            </a:endParaRPr>
          </a:p>
        </p:txBody>
      </p:sp>
    </p:spTree>
    <p:extLst>
      <p:ext uri="{BB962C8B-B14F-4D97-AF65-F5344CB8AC3E}">
        <p14:creationId xmlns:p14="http://schemas.microsoft.com/office/powerpoint/2010/main" val="101264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1000"/>
                                        <p:tgtEl>
                                          <p:spTgt spid="8">
                                            <p:txEl>
                                              <p:pRg st="4" end="4"/>
                                            </p:txEl>
                                          </p:spTgt>
                                        </p:tgtEl>
                                      </p:cBhvr>
                                    </p:animEffect>
                                    <p:anim calcmode="lin" valueType="num">
                                      <p:cBhvr>
                                        <p:cTn id="2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1000"/>
                                        <p:tgtEl>
                                          <p:spTgt spid="8">
                                            <p:txEl>
                                              <p:pRg st="6" end="6"/>
                                            </p:txEl>
                                          </p:spTgt>
                                        </p:tgtEl>
                                      </p:cBhvr>
                                    </p:animEffect>
                                    <p:anim calcmode="lin" valueType="num">
                                      <p:cBhvr>
                                        <p:cTn id="3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Loops with Strings:</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10" name="TextBox 9">
            <a:extLst>
              <a:ext uri="{FF2B5EF4-FFF2-40B4-BE49-F238E27FC236}">
                <a16:creationId xmlns:a16="http://schemas.microsoft.com/office/drawing/2014/main" id="{AED5E715-B70D-4A4D-96B0-8B5DC8D75299}"/>
              </a:ext>
            </a:extLst>
          </p:cNvPr>
          <p:cNvSpPr txBox="1"/>
          <p:nvPr/>
        </p:nvSpPr>
        <p:spPr>
          <a:xfrm>
            <a:off x="914400" y="1219201"/>
            <a:ext cx="10744200" cy="958660"/>
          </a:xfrm>
          <a:prstGeom prst="rect">
            <a:avLst/>
          </a:prstGeom>
          <a:noFill/>
        </p:spPr>
        <p:txBody>
          <a:bodyPr wrap="square">
            <a:spAutoFit/>
          </a:bodyPr>
          <a:lstStyle/>
          <a:p>
            <a:pPr marL="342900" marR="0" indent="-342900" algn="just">
              <a:lnSpc>
                <a:spcPct val="150000"/>
              </a:lnSpc>
              <a:spcBef>
                <a:spcPts val="0"/>
              </a:spcBef>
              <a:spcAft>
                <a:spcPts val="800"/>
              </a:spcAft>
              <a:buFont typeface="Wingdings" panose="05000000000000000000" pitchFamily="2" charset="2"/>
              <a:buChar char="q"/>
            </a:pPr>
            <a:r>
              <a:rPr lang="en-IN" sz="2000" dirty="0">
                <a:solidFill>
                  <a:srgbClr val="000000"/>
                </a:solidFill>
                <a:effectLst/>
                <a:latin typeface="+mn-lt"/>
                <a:ea typeface="Calibri" panose="020F0502020204030204" pitchFamily="34" charset="0"/>
                <a:cs typeface="Calibri" panose="020F0502020204030204" pitchFamily="34" charset="0"/>
              </a:rPr>
              <a:t>Strings are sequence of character and iterable objects, so we can directly apply for loop through string.</a:t>
            </a:r>
            <a:endParaRPr lang="en-US" sz="2000" dirty="0">
              <a:effectLst/>
              <a:latin typeface="+mn-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1B8AF98B-BB1D-40E0-939B-1C1A4188D089}"/>
              </a:ext>
            </a:extLst>
          </p:cNvPr>
          <p:cNvSpPr txBox="1"/>
          <p:nvPr/>
        </p:nvSpPr>
        <p:spPr>
          <a:xfrm>
            <a:off x="1092694" y="2222376"/>
            <a:ext cx="4524375" cy="1477328"/>
          </a:xfrm>
          <a:prstGeom prst="rect">
            <a:avLst/>
          </a:prstGeom>
          <a:noFill/>
        </p:spPr>
        <p:txBody>
          <a:bodyPr wrap="square" rtlCol="0">
            <a:spAutoFit/>
          </a:bodyPr>
          <a:lstStyle/>
          <a:p>
            <a:r>
              <a:rPr lang="en-US" b="1" dirty="0">
                <a:latin typeface="+mj-lt"/>
              </a:rPr>
              <a:t>Example-1</a:t>
            </a:r>
          </a:p>
          <a:p>
            <a:r>
              <a:rPr lang="en-IN" sz="1800" dirty="0">
                <a:solidFill>
                  <a:srgbClr val="000000"/>
                </a:solidFill>
                <a:effectLst/>
                <a:latin typeface="Calibri" panose="020F0502020204030204" pitchFamily="34" charset="0"/>
                <a:ea typeface="Calibri" panose="020F0502020204030204" pitchFamily="34" charset="0"/>
              </a:rPr>
              <a:t>Scan/Iterate each character of string through index using for loop.</a:t>
            </a:r>
            <a:endParaRPr lang="en-US" b="1" dirty="0">
              <a:latin typeface="+mj-lt"/>
            </a:endParaRPr>
          </a:p>
          <a:p>
            <a:endParaRPr lang="en-US" b="1" dirty="0">
              <a:latin typeface="+mj-lt"/>
            </a:endParaRPr>
          </a:p>
          <a:p>
            <a:endParaRPr lang="en-US" dirty="0"/>
          </a:p>
        </p:txBody>
      </p:sp>
      <p:sp>
        <p:nvSpPr>
          <p:cNvPr id="5" name="TextBox 4">
            <a:extLst>
              <a:ext uri="{FF2B5EF4-FFF2-40B4-BE49-F238E27FC236}">
                <a16:creationId xmlns:a16="http://schemas.microsoft.com/office/drawing/2014/main" id="{05A2B0A2-005A-4B11-98F0-AA5DEF7B3309}"/>
              </a:ext>
            </a:extLst>
          </p:cNvPr>
          <p:cNvSpPr txBox="1"/>
          <p:nvPr/>
        </p:nvSpPr>
        <p:spPr>
          <a:xfrm>
            <a:off x="6889336" y="2133600"/>
            <a:ext cx="4747545" cy="1200329"/>
          </a:xfrm>
          <a:prstGeom prst="rect">
            <a:avLst/>
          </a:prstGeom>
          <a:noFill/>
        </p:spPr>
        <p:txBody>
          <a:bodyPr wrap="square" rtlCol="0">
            <a:spAutoFit/>
          </a:bodyPr>
          <a:lstStyle/>
          <a:p>
            <a:r>
              <a:rPr lang="en-US" b="1" dirty="0">
                <a:latin typeface="+mj-lt"/>
              </a:rPr>
              <a:t>Example -2</a:t>
            </a:r>
          </a:p>
          <a:p>
            <a:r>
              <a:rPr lang="en-IN" sz="1800" dirty="0">
                <a:solidFill>
                  <a:srgbClr val="000000"/>
                </a:solidFill>
                <a:effectLst/>
                <a:latin typeface="Calibri" panose="020F0502020204030204" pitchFamily="34" charset="0"/>
                <a:ea typeface="Calibri" panose="020F0502020204030204" pitchFamily="34" charset="0"/>
              </a:rPr>
              <a:t>Scan/Iterate each character of string directly using for loop</a:t>
            </a:r>
          </a:p>
          <a:p>
            <a:endParaRPr lang="en-US" b="1" dirty="0"/>
          </a:p>
        </p:txBody>
      </p:sp>
      <p:pic>
        <p:nvPicPr>
          <p:cNvPr id="9" name="Picture 8">
            <a:extLst>
              <a:ext uri="{FF2B5EF4-FFF2-40B4-BE49-F238E27FC236}">
                <a16:creationId xmlns:a16="http://schemas.microsoft.com/office/drawing/2014/main" id="{8180041F-9765-4F57-96E1-A09CA765759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3124200"/>
            <a:ext cx="4609517" cy="2897006"/>
          </a:xfrm>
          <a:prstGeom prst="rect">
            <a:avLst/>
          </a:prstGeom>
          <a:noFill/>
        </p:spPr>
      </p:pic>
      <p:pic>
        <p:nvPicPr>
          <p:cNvPr id="11" name="Picture 10">
            <a:extLst>
              <a:ext uri="{FF2B5EF4-FFF2-40B4-BE49-F238E27FC236}">
                <a16:creationId xmlns:a16="http://schemas.microsoft.com/office/drawing/2014/main" id="{BF012602-5B59-4A2C-9A5A-1B0EBBEA4BCF}"/>
              </a:ext>
            </a:extLst>
          </p:cNvPr>
          <p:cNvPicPr/>
          <p:nvPr/>
        </p:nvPicPr>
        <p:blipFill>
          <a:blip r:embed="rId4"/>
          <a:stretch>
            <a:fillRect/>
          </a:stretch>
        </p:blipFill>
        <p:spPr>
          <a:xfrm>
            <a:off x="6889336" y="3280077"/>
            <a:ext cx="3683280" cy="2263119"/>
          </a:xfrm>
          <a:prstGeom prst="rect">
            <a:avLst/>
          </a:prstGeom>
        </p:spPr>
      </p:pic>
    </p:spTree>
    <p:extLst>
      <p:ext uri="{BB962C8B-B14F-4D97-AF65-F5344CB8AC3E}">
        <p14:creationId xmlns:p14="http://schemas.microsoft.com/office/powerpoint/2010/main" val="223240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Loops with Strings:</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1B8AF98B-BB1D-40E0-939B-1C1A4188D089}"/>
              </a:ext>
            </a:extLst>
          </p:cNvPr>
          <p:cNvSpPr txBox="1"/>
          <p:nvPr/>
        </p:nvSpPr>
        <p:spPr>
          <a:xfrm>
            <a:off x="876300" y="1121788"/>
            <a:ext cx="10439400" cy="954107"/>
          </a:xfrm>
          <a:prstGeom prst="rect">
            <a:avLst/>
          </a:prstGeom>
          <a:noFill/>
        </p:spPr>
        <p:txBody>
          <a:bodyPr wrap="square" rtlCol="0">
            <a:spAutoFit/>
          </a:bodyPr>
          <a:lstStyle/>
          <a:p>
            <a:r>
              <a:rPr lang="en-IN" sz="2000" b="1" dirty="0">
                <a:solidFill>
                  <a:srgbClr val="000000"/>
                </a:solidFill>
                <a:effectLst/>
                <a:latin typeface="+mj-lt"/>
                <a:ea typeface="Calibri" panose="020F0502020204030204" pitchFamily="34" charset="0"/>
                <a:cs typeface="Calibri" panose="020F0502020204030204" pitchFamily="34" charset="0"/>
              </a:rPr>
              <a:t>Example 3 </a:t>
            </a:r>
            <a:r>
              <a:rPr lang="en-IN" sz="2000" dirty="0">
                <a:solidFill>
                  <a:srgbClr val="000000"/>
                </a:solidFill>
                <a:effectLst/>
                <a:latin typeface="+mj-lt"/>
                <a:ea typeface="Calibri" panose="020F0502020204030204" pitchFamily="34" charset="0"/>
                <a:cs typeface="Calibri" panose="020F0502020204030204" pitchFamily="34" charset="0"/>
              </a:rPr>
              <a:t>– Write a program to print number of alphabets and digits in a given string</a:t>
            </a:r>
            <a:r>
              <a:rPr lang="en-IN" sz="1800" b="1" dirty="0">
                <a:solidFill>
                  <a:srgbClr val="000000"/>
                </a:solidFill>
                <a:effectLst/>
                <a:latin typeface="+mj-lt"/>
                <a:ea typeface="Calibri" panose="020F0502020204030204" pitchFamily="34" charset="0"/>
                <a:cs typeface="Calibri" panose="020F0502020204030204" pitchFamily="34" charset="0"/>
              </a:rPr>
              <a:t>.</a:t>
            </a:r>
            <a:endParaRPr lang="en-US" sz="1800" b="1" dirty="0">
              <a:effectLst/>
              <a:latin typeface="+mj-lt"/>
              <a:ea typeface="Calibri" panose="020F0502020204030204" pitchFamily="34" charset="0"/>
              <a:cs typeface="Times New Roman" panose="02020603050405020304" pitchFamily="18" charset="0"/>
            </a:endParaRPr>
          </a:p>
          <a:p>
            <a:endParaRPr lang="en-US" b="1" dirty="0">
              <a:latin typeface="+mj-lt"/>
            </a:endParaRPr>
          </a:p>
          <a:p>
            <a:endParaRPr lang="en-US" dirty="0"/>
          </a:p>
        </p:txBody>
      </p:sp>
      <p:pic>
        <p:nvPicPr>
          <p:cNvPr id="12" name="Picture 11">
            <a:extLst>
              <a:ext uri="{FF2B5EF4-FFF2-40B4-BE49-F238E27FC236}">
                <a16:creationId xmlns:a16="http://schemas.microsoft.com/office/drawing/2014/main" id="{E657DAAB-1F6A-4CA7-867C-12C1426C9408}"/>
              </a:ext>
            </a:extLst>
          </p:cNvPr>
          <p:cNvPicPr/>
          <p:nvPr/>
        </p:nvPicPr>
        <p:blipFill>
          <a:blip r:embed="rId3"/>
          <a:stretch>
            <a:fillRect/>
          </a:stretch>
        </p:blipFill>
        <p:spPr>
          <a:xfrm>
            <a:off x="1676400" y="1905000"/>
            <a:ext cx="9372600" cy="4114800"/>
          </a:xfrm>
          <a:prstGeom prst="rect">
            <a:avLst/>
          </a:prstGeom>
        </p:spPr>
      </p:pic>
    </p:spTree>
    <p:extLst>
      <p:ext uri="{BB962C8B-B14F-4D97-AF65-F5344CB8AC3E}">
        <p14:creationId xmlns:p14="http://schemas.microsoft.com/office/powerpoint/2010/main" val="307202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Loops with Strings:</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1B8AF98B-BB1D-40E0-939B-1C1A4188D089}"/>
              </a:ext>
            </a:extLst>
          </p:cNvPr>
          <p:cNvSpPr txBox="1"/>
          <p:nvPr/>
        </p:nvSpPr>
        <p:spPr>
          <a:xfrm>
            <a:off x="876300" y="1063443"/>
            <a:ext cx="10782300" cy="4616648"/>
          </a:xfrm>
          <a:prstGeom prst="rect">
            <a:avLst/>
          </a:prstGeom>
          <a:noFill/>
        </p:spPr>
        <p:txBody>
          <a:bodyPr wrap="square" rtlCol="0">
            <a:spAutoFit/>
          </a:bodyPr>
          <a:lstStyle/>
          <a:p>
            <a:r>
              <a:rPr lang="en-IN" sz="2000" b="1" dirty="0">
                <a:solidFill>
                  <a:srgbClr val="000000"/>
                </a:solidFill>
                <a:effectLst/>
                <a:latin typeface="+mj-lt"/>
                <a:ea typeface="Calibri" panose="020F0502020204030204" pitchFamily="34" charset="0"/>
                <a:cs typeface="Calibri" panose="020F0502020204030204" pitchFamily="34" charset="0"/>
              </a:rPr>
              <a:t>Example 4 </a:t>
            </a:r>
          </a:p>
          <a:p>
            <a:r>
              <a:rPr lang="en-US" sz="2000" dirty="0">
                <a:solidFill>
                  <a:srgbClr val="000000"/>
                </a:solidFill>
                <a:effectLst/>
                <a:latin typeface="+mj-lt"/>
                <a:ea typeface="Calibri" panose="020F0502020204030204" pitchFamily="34" charset="0"/>
                <a:cs typeface="Calibri" panose="020F0502020204030204" pitchFamily="34" charset="0"/>
              </a:rPr>
              <a:t>To add '</a:t>
            </a:r>
            <a:r>
              <a:rPr lang="en-US" sz="2000" dirty="0" err="1">
                <a:solidFill>
                  <a:srgbClr val="000000"/>
                </a:solidFill>
                <a:effectLst/>
                <a:latin typeface="+mj-lt"/>
                <a:ea typeface="Calibri" panose="020F0502020204030204" pitchFamily="34" charset="0"/>
                <a:cs typeface="Calibri" panose="020F0502020204030204" pitchFamily="34" charset="0"/>
              </a:rPr>
              <a:t>ing</a:t>
            </a:r>
            <a:r>
              <a:rPr lang="en-US" sz="2000" dirty="0">
                <a:solidFill>
                  <a:srgbClr val="000000"/>
                </a:solidFill>
                <a:effectLst/>
                <a:latin typeface="+mj-lt"/>
                <a:ea typeface="Calibri" panose="020F0502020204030204" pitchFamily="34" charset="0"/>
                <a:cs typeface="Calibri" panose="020F0502020204030204" pitchFamily="34" charset="0"/>
              </a:rPr>
              <a:t>' at the end of a given string (length should be at least 3).</a:t>
            </a:r>
          </a:p>
          <a:p>
            <a:r>
              <a:rPr lang="en-US" sz="2000" dirty="0">
                <a:solidFill>
                  <a:srgbClr val="000000"/>
                </a:solidFill>
                <a:effectLst/>
                <a:latin typeface="+mj-lt"/>
                <a:ea typeface="Calibri" panose="020F0502020204030204" pitchFamily="34" charset="0"/>
                <a:cs typeface="Calibri" panose="020F0502020204030204" pitchFamily="34" charset="0"/>
              </a:rPr>
              <a:t> </a:t>
            </a:r>
          </a:p>
          <a:p>
            <a:pPr marL="800100" lvl="1" indent="-342900">
              <a:buFont typeface="Wingdings" panose="05000000000000000000" pitchFamily="2" charset="2"/>
              <a:buChar char="Ø"/>
            </a:pPr>
            <a:r>
              <a:rPr lang="en-US" sz="2000" dirty="0">
                <a:solidFill>
                  <a:srgbClr val="000000"/>
                </a:solidFill>
                <a:latin typeface="+mj-lt"/>
                <a:ea typeface="Calibri" panose="020F0502020204030204" pitchFamily="34" charset="0"/>
                <a:cs typeface="Calibri" panose="020F0502020204030204" pitchFamily="34" charset="0"/>
              </a:rPr>
              <a:t>	</a:t>
            </a:r>
            <a:r>
              <a:rPr lang="en-US" sz="2000" dirty="0">
                <a:solidFill>
                  <a:srgbClr val="000000"/>
                </a:solidFill>
                <a:effectLst/>
                <a:latin typeface="+mj-lt"/>
                <a:ea typeface="Calibri" panose="020F0502020204030204" pitchFamily="34" charset="0"/>
                <a:cs typeface="Calibri" panose="020F0502020204030204" pitchFamily="34" charset="0"/>
              </a:rPr>
              <a:t>If the given string already ends with '</a:t>
            </a:r>
            <a:r>
              <a:rPr lang="en-US" sz="2000" dirty="0" err="1">
                <a:solidFill>
                  <a:srgbClr val="000000"/>
                </a:solidFill>
                <a:effectLst/>
                <a:latin typeface="+mj-lt"/>
                <a:ea typeface="Calibri" panose="020F0502020204030204" pitchFamily="34" charset="0"/>
                <a:cs typeface="Calibri" panose="020F0502020204030204" pitchFamily="34" charset="0"/>
              </a:rPr>
              <a:t>ing</a:t>
            </a:r>
            <a:r>
              <a:rPr lang="en-US" sz="2000" dirty="0">
                <a:solidFill>
                  <a:srgbClr val="000000"/>
                </a:solidFill>
                <a:effectLst/>
                <a:latin typeface="+mj-lt"/>
                <a:ea typeface="Calibri" panose="020F0502020204030204" pitchFamily="34" charset="0"/>
                <a:cs typeface="Calibri" panose="020F0502020204030204" pitchFamily="34" charset="0"/>
              </a:rPr>
              <a:t>' then add '</a:t>
            </a:r>
            <a:r>
              <a:rPr lang="en-US" sz="2000" dirty="0" err="1">
                <a:solidFill>
                  <a:srgbClr val="000000"/>
                </a:solidFill>
                <a:effectLst/>
                <a:latin typeface="+mj-lt"/>
                <a:ea typeface="Calibri" panose="020F0502020204030204" pitchFamily="34" charset="0"/>
                <a:cs typeface="Calibri" panose="020F0502020204030204" pitchFamily="34" charset="0"/>
              </a:rPr>
              <a:t>ly</a:t>
            </a:r>
            <a:r>
              <a:rPr lang="en-US" sz="2000" dirty="0">
                <a:solidFill>
                  <a:srgbClr val="000000"/>
                </a:solidFill>
                <a:effectLst/>
                <a:latin typeface="+mj-lt"/>
                <a:ea typeface="Calibri" panose="020F0502020204030204" pitchFamily="34" charset="0"/>
                <a:cs typeface="Calibri" panose="020F0502020204030204" pitchFamily="34" charset="0"/>
              </a:rPr>
              <a:t>' instead.</a:t>
            </a:r>
          </a:p>
          <a:p>
            <a:pPr marL="800100" lvl="1" indent="-342900">
              <a:buFont typeface="Wingdings" panose="05000000000000000000" pitchFamily="2" charset="2"/>
              <a:buChar char="Ø"/>
            </a:pPr>
            <a:r>
              <a:rPr lang="en-US" sz="2000" dirty="0">
                <a:solidFill>
                  <a:srgbClr val="000000"/>
                </a:solidFill>
                <a:effectLst/>
                <a:latin typeface="+mj-lt"/>
                <a:ea typeface="Calibri" panose="020F0502020204030204" pitchFamily="34" charset="0"/>
                <a:cs typeface="Calibri" panose="020F0502020204030204" pitchFamily="34" charset="0"/>
              </a:rPr>
              <a:t>	If the string length of the given string is less than 3, leave it unchanged. </a:t>
            </a:r>
          </a:p>
          <a:p>
            <a:endParaRPr lang="en-US" sz="2000" dirty="0">
              <a:solidFill>
                <a:srgbClr val="000000"/>
              </a:solidFill>
              <a:latin typeface="+mj-lt"/>
              <a:ea typeface="Calibri" panose="020F0502020204030204" pitchFamily="34" charset="0"/>
              <a:cs typeface="Calibri" panose="020F0502020204030204" pitchFamily="34" charset="0"/>
            </a:endParaRPr>
          </a:p>
          <a:p>
            <a:endParaRPr lang="en-US" sz="2000" dirty="0">
              <a:solidFill>
                <a:srgbClr val="000000"/>
              </a:solidFill>
              <a:effectLst/>
              <a:latin typeface="+mj-lt"/>
              <a:ea typeface="Calibri" panose="020F0502020204030204" pitchFamily="34" charset="0"/>
              <a:cs typeface="Calibri" panose="020F0502020204030204" pitchFamily="34" charset="0"/>
            </a:endParaRPr>
          </a:p>
          <a:p>
            <a:r>
              <a:rPr lang="en-US" sz="2000" dirty="0">
                <a:solidFill>
                  <a:srgbClr val="000000"/>
                </a:solidFill>
                <a:effectLst/>
                <a:latin typeface="+mj-lt"/>
                <a:ea typeface="Calibri" panose="020F0502020204030204" pitchFamily="34" charset="0"/>
                <a:cs typeface="Calibri" panose="020F0502020204030204" pitchFamily="34" charset="0"/>
              </a:rPr>
              <a:t>Sample String : '</a:t>
            </a:r>
            <a:r>
              <a:rPr lang="en-US" sz="2000" dirty="0" err="1">
                <a:solidFill>
                  <a:srgbClr val="000000"/>
                </a:solidFill>
                <a:effectLst/>
                <a:latin typeface="+mj-lt"/>
                <a:ea typeface="Calibri" panose="020F0502020204030204" pitchFamily="34" charset="0"/>
                <a:cs typeface="Calibri" panose="020F0502020204030204" pitchFamily="34" charset="0"/>
              </a:rPr>
              <a:t>abc</a:t>
            </a:r>
            <a:r>
              <a:rPr lang="en-US" sz="2000" dirty="0">
                <a:solidFill>
                  <a:srgbClr val="000000"/>
                </a:solidFill>
                <a:effectLst/>
                <a:latin typeface="+mj-lt"/>
                <a:ea typeface="Calibri" panose="020F0502020204030204" pitchFamily="34" charset="0"/>
                <a:cs typeface="Calibri" panose="020F0502020204030204" pitchFamily="34" charset="0"/>
              </a:rPr>
              <a:t>'</a:t>
            </a:r>
          </a:p>
          <a:p>
            <a:r>
              <a:rPr lang="en-US" sz="2000" b="1" dirty="0">
                <a:solidFill>
                  <a:srgbClr val="C00000"/>
                </a:solidFill>
                <a:effectLst/>
                <a:latin typeface="+mj-lt"/>
                <a:ea typeface="Calibri" panose="020F0502020204030204" pitchFamily="34" charset="0"/>
                <a:cs typeface="Calibri" panose="020F0502020204030204" pitchFamily="34" charset="0"/>
              </a:rPr>
              <a:t>Expected Output : '</a:t>
            </a:r>
            <a:r>
              <a:rPr lang="en-US" sz="2000" b="1" dirty="0" err="1">
                <a:solidFill>
                  <a:srgbClr val="C00000"/>
                </a:solidFill>
                <a:effectLst/>
                <a:latin typeface="+mj-lt"/>
                <a:ea typeface="Calibri" panose="020F0502020204030204" pitchFamily="34" charset="0"/>
                <a:cs typeface="Calibri" panose="020F0502020204030204" pitchFamily="34" charset="0"/>
              </a:rPr>
              <a:t>abcing</a:t>
            </a:r>
            <a:r>
              <a:rPr lang="en-US" sz="2000" b="1" dirty="0">
                <a:solidFill>
                  <a:srgbClr val="C00000"/>
                </a:solidFill>
                <a:effectLst/>
                <a:latin typeface="+mj-lt"/>
                <a:ea typeface="Calibri" panose="020F0502020204030204" pitchFamily="34" charset="0"/>
                <a:cs typeface="Calibri" panose="020F0502020204030204" pitchFamily="34" charset="0"/>
              </a:rPr>
              <a:t>’</a:t>
            </a:r>
            <a:r>
              <a:rPr lang="en-US" sz="2000" dirty="0">
                <a:solidFill>
                  <a:srgbClr val="000000"/>
                </a:solidFill>
                <a:effectLst/>
                <a:latin typeface="+mj-lt"/>
                <a:ea typeface="Calibri" panose="020F0502020204030204" pitchFamily="34" charset="0"/>
                <a:cs typeface="Calibri" panose="020F0502020204030204" pitchFamily="34" charset="0"/>
              </a:rPr>
              <a:t>	</a:t>
            </a:r>
          </a:p>
          <a:p>
            <a:endParaRPr lang="en-US" sz="2000" dirty="0">
              <a:solidFill>
                <a:srgbClr val="000000"/>
              </a:solidFill>
              <a:latin typeface="+mj-lt"/>
              <a:ea typeface="Calibri" panose="020F0502020204030204" pitchFamily="34" charset="0"/>
              <a:cs typeface="Calibri" panose="020F0502020204030204" pitchFamily="34" charset="0"/>
            </a:endParaRPr>
          </a:p>
          <a:p>
            <a:r>
              <a:rPr lang="en-US" sz="2000" dirty="0">
                <a:solidFill>
                  <a:srgbClr val="000000"/>
                </a:solidFill>
                <a:effectLst/>
                <a:latin typeface="+mj-lt"/>
                <a:ea typeface="Calibri" panose="020F0502020204030204" pitchFamily="34" charset="0"/>
                <a:cs typeface="Calibri" panose="020F0502020204030204" pitchFamily="34" charset="0"/>
              </a:rPr>
              <a:t>Sample String : 'string'</a:t>
            </a:r>
          </a:p>
          <a:p>
            <a:r>
              <a:rPr lang="en-US" sz="2000" b="1" dirty="0">
                <a:solidFill>
                  <a:srgbClr val="C00000"/>
                </a:solidFill>
                <a:effectLst/>
                <a:latin typeface="+mj-lt"/>
                <a:ea typeface="Calibri" panose="020F0502020204030204" pitchFamily="34" charset="0"/>
                <a:cs typeface="Calibri" panose="020F0502020204030204" pitchFamily="34" charset="0"/>
              </a:rPr>
              <a:t>Expected Output : '</a:t>
            </a:r>
            <a:r>
              <a:rPr lang="en-US" sz="2000" b="1" dirty="0" err="1">
                <a:solidFill>
                  <a:srgbClr val="C00000"/>
                </a:solidFill>
                <a:effectLst/>
                <a:latin typeface="+mj-lt"/>
                <a:ea typeface="Calibri" panose="020F0502020204030204" pitchFamily="34" charset="0"/>
                <a:cs typeface="Calibri" panose="020F0502020204030204" pitchFamily="34" charset="0"/>
              </a:rPr>
              <a:t>stringly</a:t>
            </a:r>
            <a:r>
              <a:rPr lang="en-US" sz="2000" dirty="0">
                <a:solidFill>
                  <a:srgbClr val="000000"/>
                </a:solidFill>
                <a:effectLst/>
                <a:latin typeface="+mj-lt"/>
                <a:ea typeface="Calibri" panose="020F0502020204030204" pitchFamily="34" charset="0"/>
                <a:cs typeface="Calibri" panose="020F0502020204030204" pitchFamily="34" charset="0"/>
              </a:rPr>
              <a:t>'</a:t>
            </a:r>
          </a:p>
          <a:p>
            <a:r>
              <a:rPr lang="en-IN" sz="1800" b="1" dirty="0">
                <a:solidFill>
                  <a:srgbClr val="000000"/>
                </a:solidFill>
                <a:effectLst/>
                <a:latin typeface="+mj-lt"/>
                <a:ea typeface="Calibri" panose="020F0502020204030204" pitchFamily="34" charset="0"/>
                <a:cs typeface="Calibri" panose="020F0502020204030204" pitchFamily="34" charset="0"/>
              </a:rPr>
              <a:t>.</a:t>
            </a:r>
            <a:endParaRPr lang="en-US" sz="1800" b="1" dirty="0">
              <a:effectLst/>
              <a:latin typeface="+mj-lt"/>
              <a:ea typeface="Calibri" panose="020F0502020204030204" pitchFamily="34" charset="0"/>
              <a:cs typeface="Times New Roman" panose="02020603050405020304" pitchFamily="18" charset="0"/>
            </a:endParaRPr>
          </a:p>
          <a:p>
            <a:endParaRPr lang="en-US" b="1" dirty="0">
              <a:latin typeface="+mj-lt"/>
            </a:endParaRPr>
          </a:p>
          <a:p>
            <a:endParaRPr lang="en-US" dirty="0"/>
          </a:p>
        </p:txBody>
      </p:sp>
      <p:pic>
        <p:nvPicPr>
          <p:cNvPr id="10" name="Picture 9">
            <a:extLst>
              <a:ext uri="{FF2B5EF4-FFF2-40B4-BE49-F238E27FC236}">
                <a16:creationId xmlns:a16="http://schemas.microsoft.com/office/drawing/2014/main" id="{570137B0-6B8D-412B-A43E-259178D01E04}"/>
              </a:ext>
            </a:extLst>
          </p:cNvPr>
          <p:cNvPicPr/>
          <p:nvPr/>
        </p:nvPicPr>
        <p:blipFill>
          <a:blip r:embed="rId3"/>
          <a:stretch>
            <a:fillRect/>
          </a:stretch>
        </p:blipFill>
        <p:spPr>
          <a:xfrm>
            <a:off x="5105400" y="2590799"/>
            <a:ext cx="6705600" cy="3619501"/>
          </a:xfrm>
          <a:prstGeom prst="rect">
            <a:avLst/>
          </a:prstGeom>
        </p:spPr>
      </p:pic>
    </p:spTree>
    <p:extLst>
      <p:ext uri="{BB962C8B-B14F-4D97-AF65-F5344CB8AC3E}">
        <p14:creationId xmlns:p14="http://schemas.microsoft.com/office/powerpoint/2010/main" val="37085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List</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8576577E-3986-44EA-87B1-51A26B976615}"/>
              </a:ext>
            </a:extLst>
          </p:cNvPr>
          <p:cNvSpPr txBox="1"/>
          <p:nvPr/>
        </p:nvSpPr>
        <p:spPr>
          <a:xfrm>
            <a:off x="533400" y="1219200"/>
            <a:ext cx="10896600" cy="369332"/>
          </a:xfrm>
          <a:prstGeom prst="rect">
            <a:avLst/>
          </a:prstGeom>
          <a:noFill/>
        </p:spPr>
        <p:txBody>
          <a:bodyPr wrap="square">
            <a:spAutoFit/>
          </a:bodyPr>
          <a:lstStyle/>
          <a:p>
            <a:pPr marR="0" lvl="0">
              <a:spcBef>
                <a:spcPts val="0"/>
              </a:spcBef>
              <a:spcAft>
                <a:spcPts val="0"/>
              </a:spcAft>
              <a:buSzPts val="1200"/>
            </a:pPr>
            <a:r>
              <a:rPr lang="en-IN" sz="1800" dirty="0">
                <a:effectLst/>
                <a:latin typeface="+mj-lt"/>
                <a:ea typeface="Times New Roman" panose="02020603050405020304" pitchFamily="18" charset="0"/>
                <a:cs typeface="Calibri" panose="020F0502020204030204" pitchFamily="34" charset="0"/>
              </a:rPr>
              <a:t>.</a:t>
            </a:r>
            <a:endParaRPr lang="en-US" sz="1800" dirty="0">
              <a:effectLst/>
              <a:latin typeface="+mj-lt"/>
              <a:ea typeface="Times New Roman" panose="02020603050405020304" pitchFamily="18" charset="0"/>
              <a:cs typeface="Calibri" panose="020F0502020204030204" pitchFamily="34" charset="0"/>
            </a:endParaRPr>
          </a:p>
        </p:txBody>
      </p:sp>
      <p:sp>
        <p:nvSpPr>
          <p:cNvPr id="5" name="TextBox 4">
            <a:extLst>
              <a:ext uri="{FF2B5EF4-FFF2-40B4-BE49-F238E27FC236}">
                <a16:creationId xmlns:a16="http://schemas.microsoft.com/office/drawing/2014/main" id="{1958B18C-3E0B-4271-9FA0-402B398CD29C}"/>
              </a:ext>
            </a:extLst>
          </p:cNvPr>
          <p:cNvSpPr txBox="1"/>
          <p:nvPr/>
        </p:nvSpPr>
        <p:spPr>
          <a:xfrm>
            <a:off x="734272" y="1259944"/>
            <a:ext cx="10440880" cy="472950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Python </a:t>
            </a:r>
            <a:r>
              <a:rPr lang="en-IN" sz="2000" b="1" dirty="0">
                <a:effectLst/>
                <a:latin typeface="+mj-lt"/>
                <a:ea typeface="Calibri" panose="020F0502020204030204" pitchFamily="34" charset="0"/>
                <a:cs typeface="Calibri" panose="020F0502020204030204" pitchFamily="34" charset="0"/>
              </a:rPr>
              <a:t>List</a:t>
            </a:r>
            <a:r>
              <a:rPr lang="en-IN" sz="2000" dirty="0">
                <a:effectLst/>
                <a:latin typeface="+mj-lt"/>
                <a:ea typeface="Calibri" panose="020F0502020204030204" pitchFamily="34" charset="0"/>
                <a:cs typeface="Calibri" panose="020F0502020204030204" pitchFamily="34" charset="0"/>
              </a:rPr>
              <a:t> is the most commonly used sequence.</a:t>
            </a:r>
          </a:p>
          <a:p>
            <a:pPr algn="just"/>
            <a:endParaRPr lang="en-IN" sz="2000" dirty="0">
              <a:effectLst/>
              <a:latin typeface="+mj-lt"/>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 Important points about list are as follows.</a:t>
            </a:r>
          </a:p>
          <a:p>
            <a:pPr marL="800100" lvl="1" indent="-342900" algn="just">
              <a:lnSpc>
                <a:spcPct val="150000"/>
              </a:lnSpc>
              <a:spcBef>
                <a:spcPts val="0"/>
              </a:spcBef>
              <a:spcAft>
                <a:spcPts val="800"/>
              </a:spcAft>
              <a:buFont typeface="Wingdings" pitchFamily="2" charset="2"/>
              <a:buChar char="§"/>
            </a:pPr>
            <a:r>
              <a:rPr lang="en-IN" sz="2000" dirty="0">
                <a:effectLst/>
                <a:latin typeface="Calibri" panose="020F0502020204030204" pitchFamily="34" charset="0"/>
                <a:ea typeface="Times New Roman" panose="02020603050405020304" pitchFamily="18" charset="0"/>
              </a:rPr>
              <a:t>List elements are enclosed in </a:t>
            </a:r>
            <a:r>
              <a:rPr lang="en-IN" sz="2000" b="1" dirty="0">
                <a:effectLst/>
                <a:latin typeface="Calibri" panose="020F0502020204030204" pitchFamily="34" charset="0"/>
                <a:ea typeface="Times New Roman" panose="02020603050405020304" pitchFamily="18" charset="0"/>
              </a:rPr>
              <a:t>square brackets []</a:t>
            </a:r>
            <a:r>
              <a:rPr lang="en-IN" sz="2000" dirty="0">
                <a:effectLst/>
                <a:latin typeface="Calibri" panose="020F0502020204030204" pitchFamily="34" charset="0"/>
                <a:ea typeface="Times New Roman" panose="02020603050405020304" pitchFamily="18" charset="0"/>
              </a:rPr>
              <a:t> and are comma separated.</a:t>
            </a:r>
            <a:endParaRPr lang="en-US" sz="2000" dirty="0">
              <a:effectLst/>
              <a:latin typeface="Times New Roman" panose="02020603050405020304" pitchFamily="18" charset="0"/>
              <a:ea typeface="Times New Roman" panose="02020603050405020304" pitchFamily="18" charset="0"/>
            </a:endParaRPr>
          </a:p>
          <a:p>
            <a:pPr marL="800100" lvl="1" indent="-342900" algn="just">
              <a:lnSpc>
                <a:spcPct val="150000"/>
              </a:lnSpc>
              <a:spcBef>
                <a:spcPts val="0"/>
              </a:spcBef>
              <a:spcAft>
                <a:spcPts val="800"/>
              </a:spcAft>
              <a:buFont typeface="Wingdings" pitchFamily="2" charset="2"/>
              <a:buChar char="§"/>
            </a:pPr>
            <a:r>
              <a:rPr lang="en-IN" sz="2000" dirty="0">
                <a:effectLst/>
                <a:latin typeface="Calibri" panose="020F0502020204030204" pitchFamily="34" charset="0"/>
                <a:ea typeface="Times New Roman" panose="02020603050405020304" pitchFamily="18" charset="0"/>
              </a:rPr>
              <a:t>List is the sequence of class type ‘</a:t>
            </a:r>
            <a:r>
              <a:rPr lang="en-IN" sz="2000" b="1" dirty="0">
                <a:effectLst/>
                <a:latin typeface="Calibri" panose="020F0502020204030204" pitchFamily="34" charset="0"/>
                <a:ea typeface="Times New Roman" panose="02020603050405020304" pitchFamily="18" charset="0"/>
              </a:rPr>
              <a:t>list’.</a:t>
            </a:r>
            <a:endParaRPr lang="en-US" sz="2000" dirty="0">
              <a:effectLst/>
              <a:latin typeface="Times New Roman" panose="02020603050405020304" pitchFamily="18" charset="0"/>
              <a:ea typeface="Times New Roman" panose="02020603050405020304" pitchFamily="18" charset="0"/>
            </a:endParaRPr>
          </a:p>
          <a:p>
            <a:pPr marL="800100" lvl="1" indent="-342900" algn="just">
              <a:lnSpc>
                <a:spcPct val="150000"/>
              </a:lnSpc>
              <a:spcBef>
                <a:spcPts val="0"/>
              </a:spcBef>
              <a:spcAft>
                <a:spcPts val="800"/>
              </a:spcAft>
              <a:buFont typeface="Wingdings" pitchFamily="2" charset="2"/>
              <a:buChar char="§"/>
            </a:pPr>
            <a:r>
              <a:rPr lang="en-IN" sz="2000" dirty="0">
                <a:effectLst/>
                <a:latin typeface="Calibri" panose="020F0502020204030204" pitchFamily="34" charset="0"/>
                <a:ea typeface="Times New Roman" panose="02020603050405020304" pitchFamily="18" charset="0"/>
              </a:rPr>
              <a:t>List can contain elements of different data types.</a:t>
            </a:r>
            <a:endParaRPr lang="en-US" sz="2000" dirty="0">
              <a:effectLst/>
              <a:latin typeface="Times New Roman" panose="02020603050405020304" pitchFamily="18" charset="0"/>
              <a:ea typeface="Times New Roman" panose="02020603050405020304" pitchFamily="18" charset="0"/>
            </a:endParaRPr>
          </a:p>
          <a:p>
            <a:pPr marL="800100" lvl="1" indent="-342900" algn="just">
              <a:lnSpc>
                <a:spcPct val="150000"/>
              </a:lnSpc>
              <a:spcBef>
                <a:spcPts val="0"/>
              </a:spcBef>
              <a:spcAft>
                <a:spcPts val="800"/>
              </a:spcAft>
              <a:buFont typeface="Wingdings" pitchFamily="2" charset="2"/>
              <a:buChar char="§"/>
            </a:pPr>
            <a:r>
              <a:rPr lang="en-IN" sz="2000" dirty="0">
                <a:effectLst/>
                <a:latin typeface="Calibri" panose="020F0502020204030204" pitchFamily="34" charset="0"/>
                <a:ea typeface="Times New Roman" panose="02020603050405020304" pitchFamily="18" charset="0"/>
              </a:rPr>
              <a:t>List is a mutable(changeable) sequence, would be discussed in detail in 3.2.3</a:t>
            </a:r>
            <a:endParaRPr lang="en-US" sz="2000" dirty="0">
              <a:effectLst/>
              <a:latin typeface="Times New Roman" panose="02020603050405020304" pitchFamily="18" charset="0"/>
              <a:ea typeface="Times New Roman" panose="02020603050405020304" pitchFamily="18" charset="0"/>
            </a:endParaRPr>
          </a:p>
          <a:p>
            <a:pPr marL="800100" lvl="1" indent="-342900" algn="just">
              <a:lnSpc>
                <a:spcPct val="150000"/>
              </a:lnSpc>
              <a:spcBef>
                <a:spcPts val="0"/>
              </a:spcBef>
              <a:spcAft>
                <a:spcPts val="800"/>
              </a:spcAft>
              <a:buFont typeface="Wingdings" pitchFamily="2" charset="2"/>
              <a:buChar char="§"/>
            </a:pPr>
            <a:r>
              <a:rPr lang="en-IN" sz="2000" dirty="0">
                <a:effectLst/>
                <a:latin typeface="Calibri" panose="020F0502020204030204" pitchFamily="34" charset="0"/>
                <a:ea typeface="Times New Roman" panose="02020603050405020304" pitchFamily="18" charset="0"/>
              </a:rPr>
              <a:t>List allows duplicate elements.</a:t>
            </a:r>
            <a:endParaRPr lang="en-US" sz="2000" dirty="0">
              <a:effectLst/>
              <a:latin typeface="Times New Roman" panose="02020603050405020304" pitchFamily="18" charset="0"/>
              <a:ea typeface="Times New Roman" panose="02020603050405020304" pitchFamily="18" charset="0"/>
            </a:endParaRPr>
          </a:p>
          <a:p>
            <a:pPr marL="800100" lvl="1" indent="-342900" algn="just">
              <a:buFont typeface="Wingdings" pitchFamily="2" charset="2"/>
              <a:buChar char="§"/>
            </a:pPr>
            <a:r>
              <a:rPr lang="en-IN" sz="2000" dirty="0">
                <a:effectLst/>
                <a:latin typeface="Calibri" panose="020F0502020204030204" pitchFamily="34" charset="0"/>
                <a:ea typeface="Calibri" panose="020F0502020204030204" pitchFamily="34" charset="0"/>
              </a:rPr>
              <a:t> List elements are ordered, it means it give specific order to the elements, if new element is added, by default it comes at the end of the list.</a:t>
            </a:r>
            <a:endParaRPr lang="en-US" sz="2000" dirty="0">
              <a:effectLst/>
              <a:latin typeface="+mj-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8459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List </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1958B18C-3E0B-4271-9FA0-402B398CD29C}"/>
              </a:ext>
            </a:extLst>
          </p:cNvPr>
          <p:cNvSpPr txBox="1"/>
          <p:nvPr/>
        </p:nvSpPr>
        <p:spPr>
          <a:xfrm>
            <a:off x="762000" y="1230986"/>
            <a:ext cx="4483963" cy="4585871"/>
          </a:xfrm>
          <a:prstGeom prst="rect">
            <a:avLst/>
          </a:prstGeom>
          <a:noFill/>
        </p:spPr>
        <p:txBody>
          <a:bodyPr wrap="square" rtlCol="0">
            <a:spAutoFit/>
          </a:bodyPr>
          <a:lstStyle/>
          <a:p>
            <a:r>
              <a:rPr lang="en-US" sz="2400" b="1" dirty="0">
                <a:solidFill>
                  <a:srgbClr val="C00000"/>
                </a:solidFill>
                <a:latin typeface="+mj-lt"/>
              </a:rPr>
              <a:t>Real World Scenario:</a:t>
            </a:r>
          </a:p>
          <a:p>
            <a:endParaRPr lang="en-US" sz="2400" b="1" dirty="0">
              <a:solidFill>
                <a:srgbClr val="C00000"/>
              </a:solidFill>
              <a:latin typeface="+mj-lt"/>
            </a:endParaRPr>
          </a:p>
          <a:p>
            <a:pPr marL="342900" indent="-342900" algn="jus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List is used when there is a possibility of elements of different data type.</a:t>
            </a:r>
          </a:p>
          <a:p>
            <a:pPr algn="just"/>
            <a:r>
              <a:rPr lang="en-IN" sz="2000" dirty="0">
                <a:effectLst/>
                <a:latin typeface="+mj-lt"/>
                <a:ea typeface="Calibri" panose="020F0502020204030204" pitchFamily="34" charset="0"/>
                <a:cs typeface="Calibri" panose="020F0502020204030204" pitchFamily="34" charset="0"/>
              </a:rPr>
              <a:t> </a:t>
            </a:r>
          </a:p>
          <a:p>
            <a:pPr marL="342900" indent="-342900" algn="just">
              <a:buFont typeface="Wingdings" panose="05000000000000000000" pitchFamily="2" charset="2"/>
              <a:buChar char="q"/>
            </a:pPr>
            <a:r>
              <a:rPr lang="en-IN" sz="2000" dirty="0">
                <a:latin typeface="+mj-lt"/>
                <a:ea typeface="Calibri" panose="020F0502020204030204" pitchFamily="34" charset="0"/>
                <a:cs typeface="Calibri" panose="020F0502020204030204" pitchFamily="34" charset="0"/>
              </a:rPr>
              <a:t>For</a:t>
            </a:r>
            <a:r>
              <a:rPr lang="en-IN" sz="2000" dirty="0">
                <a:effectLst/>
                <a:latin typeface="+mj-lt"/>
                <a:ea typeface="Calibri" panose="020F0502020204030204" pitchFamily="34" charset="0"/>
                <a:cs typeface="Calibri" panose="020F0502020204030204" pitchFamily="34" charset="0"/>
              </a:rPr>
              <a:t> example record of a particular student, having name as string, roll.no as integer, marks as float, father’s name as string. </a:t>
            </a:r>
          </a:p>
          <a:p>
            <a:pPr algn="just"/>
            <a:endParaRPr lang="en-IN" sz="2000" dirty="0">
              <a:effectLst/>
              <a:latin typeface="+mj-lt"/>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To contain this record list is the appropriate sequence.</a:t>
            </a:r>
            <a:endParaRPr lang="en-US" sz="2000" dirty="0">
              <a:effectLst/>
              <a:latin typeface="+mj-lt"/>
              <a:ea typeface="Calibri" panose="020F0502020204030204" pitchFamily="34" charset="0"/>
              <a:cs typeface="Times New Roman" panose="02020603050405020304" pitchFamily="18" charset="0"/>
            </a:endParaRPr>
          </a:p>
          <a:p>
            <a:endParaRPr lang="en-US" sz="2400" b="1" dirty="0">
              <a:solidFill>
                <a:srgbClr val="C00000"/>
              </a:solidFill>
              <a:latin typeface="+mj-lt"/>
            </a:endParaRPr>
          </a:p>
        </p:txBody>
      </p:sp>
      <p:pic>
        <p:nvPicPr>
          <p:cNvPr id="8" name="Picture 7">
            <a:extLst>
              <a:ext uri="{FF2B5EF4-FFF2-40B4-BE49-F238E27FC236}">
                <a16:creationId xmlns:a16="http://schemas.microsoft.com/office/drawing/2014/main" id="{67DFDBCB-A78D-483A-9DD4-3019D00D31C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0036" y="2251139"/>
            <a:ext cx="5809964" cy="3006661"/>
          </a:xfrm>
          <a:prstGeom prst="rect">
            <a:avLst/>
          </a:prstGeom>
          <a:noFill/>
          <a:ln>
            <a:noFill/>
          </a:ln>
        </p:spPr>
      </p:pic>
      <p:sp>
        <p:nvSpPr>
          <p:cNvPr id="4" name="TextBox 3">
            <a:extLst>
              <a:ext uri="{FF2B5EF4-FFF2-40B4-BE49-F238E27FC236}">
                <a16:creationId xmlns:a16="http://schemas.microsoft.com/office/drawing/2014/main" id="{C8C9EAE9-11F9-45BD-9061-437D809D44D5}"/>
              </a:ext>
            </a:extLst>
          </p:cNvPr>
          <p:cNvSpPr txBox="1"/>
          <p:nvPr/>
        </p:nvSpPr>
        <p:spPr>
          <a:xfrm>
            <a:off x="5438775" y="1530480"/>
            <a:ext cx="4724400" cy="400110"/>
          </a:xfrm>
          <a:prstGeom prst="rect">
            <a:avLst/>
          </a:prstGeom>
          <a:noFill/>
        </p:spPr>
        <p:txBody>
          <a:bodyPr wrap="square" rtlCol="0">
            <a:spAutoFit/>
          </a:bodyPr>
          <a:lstStyle/>
          <a:p>
            <a:pPr algn="ctr"/>
            <a:r>
              <a:rPr lang="en-US" sz="2000" b="1" dirty="0">
                <a:solidFill>
                  <a:srgbClr val="C00000"/>
                </a:solidFill>
                <a:latin typeface="+mj-lt"/>
              </a:rPr>
              <a:t>List Representation</a:t>
            </a:r>
          </a:p>
        </p:txBody>
      </p:sp>
    </p:spTree>
    <p:extLst>
      <p:ext uri="{BB962C8B-B14F-4D97-AF65-F5344CB8AC3E}">
        <p14:creationId xmlns:p14="http://schemas.microsoft.com/office/powerpoint/2010/main" val="293359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List Example </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pic>
        <p:nvPicPr>
          <p:cNvPr id="9" name="Picture 8">
            <a:extLst>
              <a:ext uri="{FF2B5EF4-FFF2-40B4-BE49-F238E27FC236}">
                <a16:creationId xmlns:a16="http://schemas.microsoft.com/office/drawing/2014/main" id="{0614325B-C028-4DF5-BB79-D1DC0F785F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3442" y="1408021"/>
            <a:ext cx="5732757" cy="4386535"/>
          </a:xfrm>
          <a:prstGeom prst="rect">
            <a:avLst/>
          </a:prstGeom>
          <a:noFill/>
          <a:ln>
            <a:noFill/>
          </a:ln>
        </p:spPr>
      </p:pic>
      <p:sp>
        <p:nvSpPr>
          <p:cNvPr id="11" name="TextBox 10">
            <a:extLst>
              <a:ext uri="{FF2B5EF4-FFF2-40B4-BE49-F238E27FC236}">
                <a16:creationId xmlns:a16="http://schemas.microsoft.com/office/drawing/2014/main" id="{38A88E53-920A-4D74-BF89-E1A51F6E0489}"/>
              </a:ext>
            </a:extLst>
          </p:cNvPr>
          <p:cNvSpPr txBox="1"/>
          <p:nvPr/>
        </p:nvSpPr>
        <p:spPr>
          <a:xfrm>
            <a:off x="685800" y="1519237"/>
            <a:ext cx="4782843" cy="2927083"/>
          </a:xfrm>
          <a:prstGeom prst="rect">
            <a:avLst/>
          </a:prstGeom>
          <a:noFill/>
        </p:spPr>
        <p:txBody>
          <a:bodyPr wrap="square">
            <a:spAutoFit/>
          </a:bodyPr>
          <a:lstStyle/>
          <a:p>
            <a:pPr marL="285750" marR="0" indent="-285750" algn="just">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In this example a variable named list example has been created and three elements have been assigned. </a:t>
            </a:r>
          </a:p>
          <a:p>
            <a:pPr marL="285750" marR="0" indent="-285750" algn="just">
              <a:spcBef>
                <a:spcPts val="0"/>
              </a:spcBef>
              <a:spcAft>
                <a:spcPts val="800"/>
              </a:spcAft>
              <a:buFont typeface="Wingdings" panose="05000000000000000000" pitchFamily="2" charset="2"/>
              <a:buChar char="q"/>
            </a:pPr>
            <a:endParaRPr lang="en-IN" sz="2000" dirty="0">
              <a:latin typeface="+mj-lt"/>
              <a:ea typeface="Calibri" panose="020F0502020204030204" pitchFamily="34" charset="0"/>
              <a:cs typeface="Calibri" panose="020F0502020204030204" pitchFamily="34" charset="0"/>
            </a:endParaRPr>
          </a:p>
          <a:p>
            <a:pPr marL="285750" marR="0" indent="-285750" algn="just">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As we have enclosed elements in square brackets, this makes list example is of type list.</a:t>
            </a:r>
            <a:endParaRPr lang="en-US" sz="2000" dirty="0">
              <a:effectLst/>
              <a:latin typeface="+mj-lt"/>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456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Ordered Property of List </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34806ADF-F5B2-42AF-BA4E-40155CD75D8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610" y="1360502"/>
            <a:ext cx="4600751" cy="4278298"/>
          </a:xfrm>
          <a:prstGeom prst="rect">
            <a:avLst/>
          </a:prstGeom>
          <a:noFill/>
          <a:ln>
            <a:noFill/>
          </a:ln>
        </p:spPr>
      </p:pic>
      <p:sp>
        <p:nvSpPr>
          <p:cNvPr id="7" name="TextBox 6">
            <a:extLst>
              <a:ext uri="{FF2B5EF4-FFF2-40B4-BE49-F238E27FC236}">
                <a16:creationId xmlns:a16="http://schemas.microsoft.com/office/drawing/2014/main" id="{8F09EE6D-3CA3-41E2-A362-2D18B264FC73}"/>
              </a:ext>
            </a:extLst>
          </p:cNvPr>
          <p:cNvSpPr txBox="1"/>
          <p:nvPr/>
        </p:nvSpPr>
        <p:spPr>
          <a:xfrm>
            <a:off x="743168" y="2294518"/>
            <a:ext cx="5099481" cy="2246769"/>
          </a:xfrm>
          <a:prstGeom prst="rect">
            <a:avLst/>
          </a:prstGeom>
          <a:noFill/>
        </p:spPr>
        <p:txBody>
          <a:bodyPr wrap="square" rtlCol="0">
            <a:spAutoFit/>
          </a:bodyPr>
          <a:lstStyle/>
          <a:p>
            <a:pPr marL="285750" indent="-285750" algn="just">
              <a:buFont typeface="Wingdings" panose="05000000000000000000" pitchFamily="2" charset="2"/>
              <a:buChar char="q"/>
            </a:pPr>
            <a:r>
              <a:rPr lang="en-IN" sz="2000" dirty="0">
                <a:solidFill>
                  <a:srgbClr val="000000"/>
                </a:solidFill>
                <a:effectLst/>
                <a:latin typeface="+mj-lt"/>
                <a:ea typeface="Calibri" panose="020F0502020204030204" pitchFamily="34" charset="0"/>
              </a:rPr>
              <a:t>Ordered sequence of the list means the order in which elements appear is unique </a:t>
            </a:r>
          </a:p>
          <a:p>
            <a:pPr marL="285750" indent="-285750" algn="just">
              <a:buFont typeface="Wingdings" panose="05000000000000000000" pitchFamily="2" charset="2"/>
              <a:buChar char="q"/>
            </a:pPr>
            <a:endParaRPr lang="en-IN" sz="2000" dirty="0">
              <a:solidFill>
                <a:srgbClr val="000000"/>
              </a:solidFill>
              <a:latin typeface="+mj-lt"/>
              <a:ea typeface="Calibri" panose="020F0502020204030204" pitchFamily="34" charset="0"/>
            </a:endParaRPr>
          </a:p>
          <a:p>
            <a:pPr marL="285750" indent="-285750" algn="just">
              <a:buFont typeface="Wingdings" panose="05000000000000000000" pitchFamily="2" charset="2"/>
              <a:buChar char="q"/>
            </a:pPr>
            <a:r>
              <a:rPr lang="en-IN" sz="2000" dirty="0">
                <a:solidFill>
                  <a:srgbClr val="000000"/>
                </a:solidFill>
                <a:latin typeface="+mj-lt"/>
                <a:ea typeface="Calibri" panose="020F0502020204030204" pitchFamily="34" charset="0"/>
              </a:rPr>
              <a:t>T</a:t>
            </a:r>
            <a:r>
              <a:rPr lang="en-IN" sz="2000" dirty="0">
                <a:solidFill>
                  <a:srgbClr val="000000"/>
                </a:solidFill>
                <a:effectLst/>
                <a:latin typeface="+mj-lt"/>
                <a:ea typeface="Calibri" panose="020F0502020204030204" pitchFamily="34" charset="0"/>
              </a:rPr>
              <a:t>he position of every element is fixed.</a:t>
            </a:r>
          </a:p>
          <a:p>
            <a:pPr marL="285750" indent="-285750" algn="just">
              <a:buFont typeface="Wingdings" panose="05000000000000000000" pitchFamily="2" charset="2"/>
              <a:buChar char="q"/>
            </a:pPr>
            <a:endParaRPr lang="en-IN" sz="2000" dirty="0">
              <a:solidFill>
                <a:srgbClr val="000000"/>
              </a:solidFill>
              <a:latin typeface="+mj-lt"/>
              <a:ea typeface="Calibri" panose="020F0502020204030204" pitchFamily="34" charset="0"/>
            </a:endParaRPr>
          </a:p>
          <a:p>
            <a:pPr marL="285750" indent="-285750" algn="just">
              <a:buFont typeface="Wingdings" panose="05000000000000000000" pitchFamily="2" charset="2"/>
              <a:buChar char="q"/>
            </a:pPr>
            <a:r>
              <a:rPr lang="en-IN" sz="2000" dirty="0">
                <a:solidFill>
                  <a:srgbClr val="000000"/>
                </a:solidFill>
                <a:latin typeface="+mj-lt"/>
                <a:ea typeface="Calibri" panose="020F0502020204030204" pitchFamily="34" charset="0"/>
              </a:rPr>
              <a:t>If </a:t>
            </a:r>
            <a:r>
              <a:rPr lang="en-IN" sz="2000" dirty="0">
                <a:solidFill>
                  <a:srgbClr val="000000"/>
                </a:solidFill>
                <a:effectLst/>
                <a:latin typeface="+mj-lt"/>
                <a:ea typeface="Calibri" panose="020F0502020204030204" pitchFamily="34" charset="0"/>
              </a:rPr>
              <a:t>we change the position of any element, then list would not be the same anymore.</a:t>
            </a:r>
            <a:endParaRPr lang="en-US" sz="2000" dirty="0">
              <a:latin typeface="+mj-lt"/>
            </a:endParaRPr>
          </a:p>
        </p:txBody>
      </p:sp>
    </p:spTree>
    <p:extLst>
      <p:ext uri="{BB962C8B-B14F-4D97-AF65-F5344CB8AC3E}">
        <p14:creationId xmlns:p14="http://schemas.microsoft.com/office/powerpoint/2010/main" val="85485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59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Creation of List </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3"/>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A1F5FBFE-BD71-4407-8363-06B9C3E0A23D}"/>
              </a:ext>
            </a:extLst>
          </p:cNvPr>
          <p:cNvSpPr txBox="1"/>
          <p:nvPr/>
        </p:nvSpPr>
        <p:spPr>
          <a:xfrm>
            <a:off x="357326" y="2286000"/>
            <a:ext cx="4191000" cy="3352800"/>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F0366570-CFA2-431D-84BA-CAD171AE018F}"/>
              </a:ext>
            </a:extLst>
          </p:cNvPr>
          <p:cNvSpPr txBox="1"/>
          <p:nvPr/>
        </p:nvSpPr>
        <p:spPr>
          <a:xfrm>
            <a:off x="381000" y="2220972"/>
            <a:ext cx="4191000" cy="1477328"/>
          </a:xfrm>
          <a:prstGeom prst="rect">
            <a:avLst/>
          </a:prstGeom>
          <a:noFill/>
        </p:spPr>
        <p:txBody>
          <a:bodyPr wrap="square" rtlCol="0">
            <a:spAutoFit/>
          </a:bodyPr>
          <a:lstStyle/>
          <a:p>
            <a:r>
              <a:rPr lang="en-US" b="1" dirty="0">
                <a:latin typeface="+mn-lt"/>
              </a:rPr>
              <a:t>Creation of Empty List</a:t>
            </a:r>
          </a:p>
          <a:p>
            <a:endParaRPr lang="en-US" b="1" dirty="0">
              <a:latin typeface="+mn-lt"/>
            </a:endParaRPr>
          </a:p>
          <a:p>
            <a:endParaRPr lang="en-US" b="1" dirty="0">
              <a:latin typeface="+mn-lt"/>
            </a:endParaRPr>
          </a:p>
          <a:p>
            <a:endParaRPr lang="en-US" b="1" dirty="0">
              <a:latin typeface="+mn-lt"/>
            </a:endParaRPr>
          </a:p>
          <a:p>
            <a:endParaRPr lang="en-US" b="1" dirty="0">
              <a:latin typeface="+mn-lt"/>
            </a:endParaRPr>
          </a:p>
        </p:txBody>
      </p:sp>
      <p:sp>
        <p:nvSpPr>
          <p:cNvPr id="9" name="TextBox 8">
            <a:extLst>
              <a:ext uri="{FF2B5EF4-FFF2-40B4-BE49-F238E27FC236}">
                <a16:creationId xmlns:a16="http://schemas.microsoft.com/office/drawing/2014/main" id="{871BCE4B-D817-4812-8437-CAE0CBA528CD}"/>
              </a:ext>
            </a:extLst>
          </p:cNvPr>
          <p:cNvSpPr txBox="1"/>
          <p:nvPr/>
        </p:nvSpPr>
        <p:spPr>
          <a:xfrm>
            <a:off x="7010400" y="2208395"/>
            <a:ext cx="4038600" cy="400110"/>
          </a:xfrm>
          <a:prstGeom prst="rect">
            <a:avLst/>
          </a:prstGeom>
          <a:noFill/>
        </p:spPr>
        <p:txBody>
          <a:bodyPr wrap="square" rtlCol="0">
            <a:spAutoFit/>
          </a:bodyPr>
          <a:lstStyle/>
          <a:p>
            <a:r>
              <a:rPr lang="en-US" sz="2000" b="1" dirty="0">
                <a:latin typeface="+mj-lt"/>
              </a:rPr>
              <a:t>Creation of Non Empty List</a:t>
            </a:r>
          </a:p>
        </p:txBody>
      </p:sp>
      <p:sp>
        <p:nvSpPr>
          <p:cNvPr id="12" name="TextBox 11">
            <a:extLst>
              <a:ext uri="{FF2B5EF4-FFF2-40B4-BE49-F238E27FC236}">
                <a16:creationId xmlns:a16="http://schemas.microsoft.com/office/drawing/2014/main" id="{898C16F8-825E-449F-A5AF-83F585DE4527}"/>
              </a:ext>
            </a:extLst>
          </p:cNvPr>
          <p:cNvSpPr txBox="1"/>
          <p:nvPr/>
        </p:nvSpPr>
        <p:spPr>
          <a:xfrm>
            <a:off x="357326" y="1214438"/>
            <a:ext cx="11148874" cy="400110"/>
          </a:xfrm>
          <a:prstGeom prst="rect">
            <a:avLst/>
          </a:prstGeom>
          <a:noFill/>
        </p:spPr>
        <p:txBody>
          <a:bodyPr wrap="square" rtlCol="0">
            <a:spAutoFit/>
          </a:bodyPr>
          <a:lstStyle/>
          <a:p>
            <a:pPr algn="just"/>
            <a:r>
              <a:rPr lang="en-US" sz="2000" dirty="0">
                <a:latin typeface="+mj-lt"/>
              </a:rPr>
              <a:t>List can be created by many ways as follows</a:t>
            </a:r>
            <a:r>
              <a:rPr lang="en-US" dirty="0"/>
              <a:t>.</a:t>
            </a:r>
          </a:p>
        </p:txBody>
      </p:sp>
      <p:pic>
        <p:nvPicPr>
          <p:cNvPr id="14" name="Picture 13">
            <a:extLst>
              <a:ext uri="{FF2B5EF4-FFF2-40B4-BE49-F238E27FC236}">
                <a16:creationId xmlns:a16="http://schemas.microsoft.com/office/drawing/2014/main" id="{AE62AE44-0A11-4134-B319-9EB8C6B50F8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575" y="2920394"/>
            <a:ext cx="4741506" cy="2642206"/>
          </a:xfrm>
          <a:prstGeom prst="rect">
            <a:avLst/>
          </a:prstGeom>
          <a:noFill/>
          <a:ln>
            <a:noFill/>
          </a:ln>
        </p:spPr>
      </p:pic>
      <p:pic>
        <p:nvPicPr>
          <p:cNvPr id="16" name="Picture 15">
            <a:extLst>
              <a:ext uri="{FF2B5EF4-FFF2-40B4-BE49-F238E27FC236}">
                <a16:creationId xmlns:a16="http://schemas.microsoft.com/office/drawing/2014/main" id="{E67609F5-880B-40F2-9DBA-B88D87A5474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920394"/>
            <a:ext cx="5433874" cy="2566005"/>
          </a:xfrm>
          <a:prstGeom prst="rect">
            <a:avLst/>
          </a:prstGeom>
          <a:noFill/>
          <a:ln>
            <a:noFill/>
          </a:ln>
        </p:spPr>
      </p:pic>
    </p:spTree>
    <p:extLst>
      <p:ext uri="{BB962C8B-B14F-4D97-AF65-F5344CB8AC3E}">
        <p14:creationId xmlns:p14="http://schemas.microsoft.com/office/powerpoint/2010/main" val="1246934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Introduction </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0972800" cy="4881563"/>
          </a:xfrm>
          <a:ln w="28575">
            <a:noFill/>
          </a:ln>
        </p:spPr>
        <p:txBody>
          <a:bodyPr/>
          <a:lstStyle/>
          <a:p>
            <a:pPr marL="0" marR="0" indent="0" algn="just">
              <a:lnSpc>
                <a:spcPct val="150000"/>
              </a:lnSpc>
              <a:spcBef>
                <a:spcPts val="0"/>
              </a:spcBef>
              <a:spcAft>
                <a:spcPts val="800"/>
              </a:spcAft>
              <a:buNone/>
            </a:pPr>
            <a:r>
              <a:rPr lang="en-IN" dirty="0">
                <a:latin typeface="Calibri" panose="020F0502020204030204" pitchFamily="34" charset="0"/>
                <a:ea typeface="Calibri" panose="020F0502020204030204" pitchFamily="34" charset="0"/>
                <a:cs typeface="Calibri" panose="020F0502020204030204" pitchFamily="34" charset="0"/>
              </a:rPr>
              <a:t>I</a:t>
            </a:r>
            <a:r>
              <a:rPr lang="en-IN" dirty="0">
                <a:effectLst/>
                <a:latin typeface="Calibri" panose="020F0502020204030204" pitchFamily="34" charset="0"/>
                <a:ea typeface="Calibri" panose="020F0502020204030204" pitchFamily="34" charset="0"/>
                <a:cs typeface="Calibri" panose="020F0502020204030204" pitchFamily="34" charset="0"/>
              </a:rPr>
              <a:t>n </a:t>
            </a:r>
            <a:r>
              <a:rPr lang="en-IN"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real life </a:t>
            </a:r>
            <a:r>
              <a:rPr lang="en-IN" dirty="0">
                <a:effectLst/>
                <a:latin typeface="Calibri" panose="020F0502020204030204" pitchFamily="34" charset="0"/>
                <a:ea typeface="Calibri" panose="020F0502020204030204" pitchFamily="34" charset="0"/>
                <a:cs typeface="Calibri" panose="020F0502020204030204" pitchFamily="34" charset="0"/>
              </a:rPr>
              <a:t>we need to store data like-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685800" lvl="1">
              <a:lnSpc>
                <a:spcPct val="150000"/>
              </a:lnSpc>
              <a:spcBef>
                <a:spcPts val="0"/>
              </a:spcBef>
              <a:spcAft>
                <a:spcPts val="0"/>
              </a:spcAft>
              <a:buFont typeface="Wingdings" panose="05000000000000000000" pitchFamily="2" charset="2"/>
              <a:buChar char="q"/>
            </a:pPr>
            <a:r>
              <a:rPr lang="en-IN" b="1" dirty="0">
                <a:effectLst/>
                <a:latin typeface="Calibri" panose="020F0502020204030204" pitchFamily="34" charset="0"/>
                <a:ea typeface="Times New Roman" panose="02020603050405020304" pitchFamily="18" charset="0"/>
              </a:rPr>
              <a:t>Name of students –</a:t>
            </a:r>
            <a:r>
              <a:rPr lang="en-IN" dirty="0">
                <a:effectLst/>
                <a:latin typeface="Calibri" panose="020F0502020204030204" pitchFamily="34" charset="0"/>
                <a:ea typeface="Times New Roman" panose="02020603050405020304" pitchFamily="18" charset="0"/>
              </a:rPr>
              <a:t> A sequence of alphabet character</a:t>
            </a:r>
            <a:endParaRPr lang="en-US" dirty="0">
              <a:effectLst/>
              <a:latin typeface="Times New Roman" panose="02020603050405020304" pitchFamily="18" charset="0"/>
              <a:ea typeface="Times New Roman" panose="02020603050405020304" pitchFamily="18" charset="0"/>
            </a:endParaRPr>
          </a:p>
          <a:p>
            <a:pPr marL="685800" lvl="1">
              <a:lnSpc>
                <a:spcPct val="150000"/>
              </a:lnSpc>
              <a:spcBef>
                <a:spcPts val="0"/>
              </a:spcBef>
              <a:spcAft>
                <a:spcPts val="0"/>
              </a:spcAft>
              <a:buFont typeface="Wingdings" panose="05000000000000000000" pitchFamily="2" charset="2"/>
              <a:buChar char="q"/>
            </a:pPr>
            <a:r>
              <a:rPr lang="en-IN" b="1" dirty="0">
                <a:effectLst/>
                <a:latin typeface="Calibri" panose="020F0502020204030204" pitchFamily="34" charset="0"/>
                <a:ea typeface="Times New Roman" panose="02020603050405020304" pitchFamily="18" charset="0"/>
              </a:rPr>
              <a:t>Marks of n students –</a:t>
            </a:r>
            <a:r>
              <a:rPr lang="en-IN" dirty="0">
                <a:effectLst/>
                <a:latin typeface="Calibri" panose="020F0502020204030204" pitchFamily="34" charset="0"/>
                <a:ea typeface="Times New Roman" panose="02020603050405020304" pitchFamily="18" charset="0"/>
              </a:rPr>
              <a:t> A sequence of either integer or float value</a:t>
            </a:r>
            <a:endParaRPr lang="en-US" dirty="0">
              <a:effectLst/>
              <a:latin typeface="Times New Roman" panose="02020603050405020304" pitchFamily="18" charset="0"/>
              <a:ea typeface="Times New Roman" panose="02020603050405020304" pitchFamily="18" charset="0"/>
            </a:endParaRPr>
          </a:p>
          <a:p>
            <a:pPr marL="685800" lvl="1">
              <a:lnSpc>
                <a:spcPct val="150000"/>
              </a:lnSpc>
              <a:spcBef>
                <a:spcPts val="0"/>
              </a:spcBef>
              <a:spcAft>
                <a:spcPts val="0"/>
              </a:spcAft>
              <a:buFont typeface="Wingdings" panose="05000000000000000000" pitchFamily="2" charset="2"/>
              <a:buChar char="q"/>
            </a:pPr>
            <a:r>
              <a:rPr lang="en-IN" b="1" dirty="0">
                <a:effectLst/>
                <a:latin typeface="Calibri" panose="020F0502020204030204" pitchFamily="34" charset="0"/>
                <a:ea typeface="Times New Roman" panose="02020603050405020304" pitchFamily="18" charset="0"/>
              </a:rPr>
              <a:t>Student’s record –</a:t>
            </a:r>
            <a:r>
              <a:rPr lang="en-IN" dirty="0">
                <a:effectLst/>
                <a:latin typeface="Calibri" panose="020F0502020204030204" pitchFamily="34" charset="0"/>
                <a:ea typeface="Times New Roman" panose="02020603050405020304" pitchFamily="18" charset="0"/>
              </a:rPr>
              <a:t> A sequence of name, branch, roll number, address etc</a:t>
            </a:r>
          </a:p>
          <a:p>
            <a:pPr marL="0" indent="0">
              <a:buNone/>
            </a:pPr>
            <a:r>
              <a:rPr lang="en-US" sz="2000" dirty="0">
                <a:solidFill>
                  <a:schemeClr val="tx1"/>
                </a:solidFill>
              </a:rPr>
              <a:t>So to represent these type of data in python provides us some built in collections.</a:t>
            </a:r>
          </a:p>
        </p:txBody>
      </p:sp>
      <p:pic>
        <p:nvPicPr>
          <p:cNvPr id="5" name="Picture 4">
            <a:extLst>
              <a:ext uri="{FF2B5EF4-FFF2-40B4-BE49-F238E27FC236}">
                <a16:creationId xmlns:a16="http://schemas.microsoft.com/office/drawing/2014/main" id="{BEF122EC-9BA6-4E4A-A1D2-CF3653EBABB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6832" y="3353777"/>
            <a:ext cx="5683885" cy="266883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Accessing the List </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240437" y="914400"/>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A1F5FBFE-BD71-4407-8363-06B9C3E0A23D}"/>
              </a:ext>
            </a:extLst>
          </p:cNvPr>
          <p:cNvSpPr txBox="1"/>
          <p:nvPr/>
        </p:nvSpPr>
        <p:spPr>
          <a:xfrm>
            <a:off x="357326" y="2286000"/>
            <a:ext cx="4191000" cy="3352800"/>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F0366570-CFA2-431D-84BA-CAD171AE018F}"/>
              </a:ext>
            </a:extLst>
          </p:cNvPr>
          <p:cNvSpPr txBox="1"/>
          <p:nvPr/>
        </p:nvSpPr>
        <p:spPr>
          <a:xfrm>
            <a:off x="914400" y="1828800"/>
            <a:ext cx="10439400" cy="1477328"/>
          </a:xfrm>
          <a:prstGeom prst="rect">
            <a:avLst/>
          </a:prstGeom>
          <a:noFill/>
        </p:spPr>
        <p:txBody>
          <a:bodyPr wrap="square" rtlCol="0">
            <a:spAutoFit/>
          </a:bodyPr>
          <a:lstStyle/>
          <a:p>
            <a:pPr marL="285750" indent="-285750">
              <a:buFont typeface="Wingdings" panose="05000000000000000000" pitchFamily="2" charset="2"/>
              <a:buChar char="q"/>
            </a:pPr>
            <a:r>
              <a:rPr lang="en-IN" sz="1800" dirty="0">
                <a:effectLst/>
                <a:latin typeface="+mj-lt"/>
                <a:ea typeface="Calibri" panose="020F0502020204030204" pitchFamily="34" charset="0"/>
              </a:rPr>
              <a:t>In the list index are started from 0, it means first element takes 0 index and it increases like 0,1,2…(n-1).</a:t>
            </a:r>
          </a:p>
          <a:p>
            <a:pPr marL="285750" indent="-285750">
              <a:buFont typeface="Wingdings" panose="05000000000000000000" pitchFamily="2" charset="2"/>
              <a:buChar char="q"/>
            </a:pPr>
            <a:r>
              <a:rPr lang="en-IN" sz="1800" dirty="0">
                <a:effectLst/>
                <a:latin typeface="+mj-lt"/>
                <a:ea typeface="Calibri" panose="020F0502020204030204" pitchFamily="34" charset="0"/>
              </a:rPr>
              <a:t> List also supports negative indexing.</a:t>
            </a:r>
          </a:p>
          <a:p>
            <a:endParaRPr lang="en-IN" sz="1800" dirty="0">
              <a:effectLst/>
              <a:latin typeface="+mj-lt"/>
              <a:ea typeface="Calibri" panose="020F0502020204030204" pitchFamily="34" charset="0"/>
            </a:endParaRPr>
          </a:p>
          <a:p>
            <a:pPr marL="285750" indent="-285750">
              <a:buFont typeface="Wingdings" panose="05000000000000000000" pitchFamily="2" charset="2"/>
              <a:buChar char="q"/>
            </a:pPr>
            <a:r>
              <a:rPr lang="en-IN" sz="1800" dirty="0">
                <a:effectLst/>
                <a:latin typeface="+mj-lt"/>
                <a:ea typeface="Calibri" panose="020F0502020204030204" pitchFamily="34" charset="0"/>
              </a:rPr>
              <a:t> </a:t>
            </a:r>
            <a:r>
              <a:rPr lang="en-IN" dirty="0">
                <a:latin typeface="+mj-lt"/>
                <a:ea typeface="Calibri" panose="020F0502020204030204" pitchFamily="34" charset="0"/>
              </a:rPr>
              <a:t>I</a:t>
            </a:r>
            <a:r>
              <a:rPr lang="en-IN" sz="1800" dirty="0">
                <a:effectLst/>
                <a:latin typeface="+mj-lt"/>
                <a:ea typeface="Calibri" panose="020F0502020204030204" pitchFamily="34" charset="0"/>
              </a:rPr>
              <a:t>t means last element can be accessed using -1 index, second last as -2 and so on.</a:t>
            </a:r>
            <a:endParaRPr lang="en-US" b="1" dirty="0">
              <a:latin typeface="+mj-lt"/>
            </a:endParaRPr>
          </a:p>
        </p:txBody>
      </p:sp>
      <p:sp>
        <p:nvSpPr>
          <p:cNvPr id="12" name="TextBox 11">
            <a:extLst>
              <a:ext uri="{FF2B5EF4-FFF2-40B4-BE49-F238E27FC236}">
                <a16:creationId xmlns:a16="http://schemas.microsoft.com/office/drawing/2014/main" id="{898C16F8-825E-449F-A5AF-83F585DE4527}"/>
              </a:ext>
            </a:extLst>
          </p:cNvPr>
          <p:cNvSpPr txBox="1"/>
          <p:nvPr/>
        </p:nvSpPr>
        <p:spPr>
          <a:xfrm>
            <a:off x="515644" y="1214293"/>
            <a:ext cx="11148874" cy="461665"/>
          </a:xfrm>
          <a:prstGeom prst="rect">
            <a:avLst/>
          </a:prstGeom>
          <a:noFill/>
        </p:spPr>
        <p:txBody>
          <a:bodyPr wrap="square" rtlCol="0">
            <a:spAutoFit/>
          </a:bodyPr>
          <a:lstStyle/>
          <a:p>
            <a:pPr algn="just"/>
            <a:r>
              <a:rPr lang="en-US" sz="2400" dirty="0">
                <a:latin typeface="+mj-lt"/>
              </a:rPr>
              <a:t>Indexing the List</a:t>
            </a:r>
          </a:p>
        </p:txBody>
      </p:sp>
      <p:pic>
        <p:nvPicPr>
          <p:cNvPr id="13" name="Picture 12">
            <a:extLst>
              <a:ext uri="{FF2B5EF4-FFF2-40B4-BE49-F238E27FC236}">
                <a16:creationId xmlns:a16="http://schemas.microsoft.com/office/drawing/2014/main" id="{486F11D6-0D8E-4A37-AD35-F77C276B96C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429001"/>
            <a:ext cx="6934200" cy="2732088"/>
          </a:xfrm>
          <a:prstGeom prst="rect">
            <a:avLst/>
          </a:prstGeom>
          <a:noFill/>
          <a:ln>
            <a:noFill/>
          </a:ln>
        </p:spPr>
      </p:pic>
    </p:spTree>
    <p:extLst>
      <p:ext uri="{BB962C8B-B14F-4D97-AF65-F5344CB8AC3E}">
        <p14:creationId xmlns:p14="http://schemas.microsoft.com/office/powerpoint/2010/main" val="8251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Slicing </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240437" y="914400"/>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A1F5FBFE-BD71-4407-8363-06B9C3E0A23D}"/>
              </a:ext>
            </a:extLst>
          </p:cNvPr>
          <p:cNvSpPr txBox="1"/>
          <p:nvPr/>
        </p:nvSpPr>
        <p:spPr>
          <a:xfrm>
            <a:off x="-463313" y="1197070"/>
            <a:ext cx="7034463" cy="958660"/>
          </a:xfrm>
          <a:prstGeom prst="rect">
            <a:avLst/>
          </a:prstGeom>
          <a:noFill/>
        </p:spPr>
        <p:txBody>
          <a:bodyPr wrap="square" rtlCol="0">
            <a:spAutoFit/>
          </a:bodyPr>
          <a:lstStyle/>
          <a:p>
            <a:pPr marL="1200150" lvl="1" indent="-285750" algn="just">
              <a:lnSpc>
                <a:spcPct val="150000"/>
              </a:lnSpc>
              <a:spcBef>
                <a:spcPts val="0"/>
              </a:spcBef>
              <a:spcAft>
                <a:spcPts val="0"/>
              </a:spcAft>
              <a:buFont typeface="Wingdings" panose="05000000000000000000" pitchFamily="2" charset="2"/>
              <a:buChar char="q"/>
            </a:pPr>
            <a:r>
              <a:rPr lang="en-IN" sz="2000" dirty="0">
                <a:effectLst/>
                <a:latin typeface="+mj-lt"/>
                <a:ea typeface="Times New Roman" panose="02020603050405020304" pitchFamily="18" charset="0"/>
              </a:rPr>
              <a:t>Slicing is used to get substring from a string. </a:t>
            </a:r>
          </a:p>
          <a:p>
            <a:pPr marL="1200150" lvl="1" indent="-285750" algn="just">
              <a:lnSpc>
                <a:spcPct val="150000"/>
              </a:lnSpc>
              <a:spcBef>
                <a:spcPts val="0"/>
              </a:spcBef>
              <a:spcAft>
                <a:spcPts val="0"/>
              </a:spcAft>
              <a:buFont typeface="Wingdings" panose="05000000000000000000" pitchFamily="2" charset="2"/>
              <a:buChar char="q"/>
            </a:pPr>
            <a:r>
              <a:rPr lang="en-IN" sz="2000" dirty="0">
                <a:effectLst/>
                <a:latin typeface="+mj-lt"/>
                <a:ea typeface="Times New Roman" panose="02020603050405020304" pitchFamily="18" charset="0"/>
              </a:rPr>
              <a:t>We use   Slice operator in the list to get a sub list.</a:t>
            </a:r>
            <a:endParaRPr lang="en-US" sz="2000" dirty="0">
              <a:effectLst/>
              <a:latin typeface="+mj-lt"/>
              <a:ea typeface="Times New Roman" panose="02020603050405020304" pitchFamily="18" charset="0"/>
            </a:endParaRPr>
          </a:p>
        </p:txBody>
      </p:sp>
      <p:pic>
        <p:nvPicPr>
          <p:cNvPr id="14" name="Picture 13">
            <a:extLst>
              <a:ext uri="{FF2B5EF4-FFF2-40B4-BE49-F238E27FC236}">
                <a16:creationId xmlns:a16="http://schemas.microsoft.com/office/drawing/2014/main" id="{F88376B2-ABF5-4546-A183-1B6ABB81917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0503" y="2385987"/>
            <a:ext cx="6198097" cy="3451112"/>
          </a:xfrm>
          <a:prstGeom prst="rect">
            <a:avLst/>
          </a:prstGeom>
          <a:noFill/>
          <a:ln>
            <a:noFill/>
          </a:ln>
        </p:spPr>
      </p:pic>
      <p:sp>
        <p:nvSpPr>
          <p:cNvPr id="4" name="TextBox 3">
            <a:extLst>
              <a:ext uri="{FF2B5EF4-FFF2-40B4-BE49-F238E27FC236}">
                <a16:creationId xmlns:a16="http://schemas.microsoft.com/office/drawing/2014/main" id="{0A767EA7-96BC-402A-8FF6-A2D3B375B2A3}"/>
              </a:ext>
            </a:extLst>
          </p:cNvPr>
          <p:cNvSpPr txBox="1"/>
          <p:nvPr/>
        </p:nvSpPr>
        <p:spPr>
          <a:xfrm>
            <a:off x="310709" y="2667000"/>
            <a:ext cx="5079522" cy="3170099"/>
          </a:xfrm>
          <a:prstGeom prst="rect">
            <a:avLst/>
          </a:prstGeom>
          <a:noFill/>
        </p:spPr>
        <p:txBody>
          <a:bodyPr wrap="square" rtlCol="0">
            <a:spAutoFit/>
          </a:bodyPr>
          <a:lstStyle/>
          <a:p>
            <a:pPr marL="457200" marR="0" algn="just">
              <a:spcBef>
                <a:spcPts val="0"/>
              </a:spcBef>
              <a:spcAft>
                <a:spcPts val="0"/>
              </a:spcAft>
            </a:pPr>
            <a:r>
              <a:rPr lang="en-IN" dirty="0">
                <a:solidFill>
                  <a:srgbClr val="C00000"/>
                </a:solidFill>
                <a:effectLst/>
                <a:latin typeface="+mn-lt"/>
                <a:ea typeface="Times New Roman" panose="02020603050405020304" pitchFamily="18" charset="0"/>
              </a:rPr>
              <a:t>Start= Optional argument by default value is 0.</a:t>
            </a:r>
            <a:endParaRPr lang="en-US" dirty="0">
              <a:solidFill>
                <a:srgbClr val="C00000"/>
              </a:solidFill>
              <a:effectLst/>
              <a:latin typeface="+mn-lt"/>
              <a:ea typeface="Times New Roman" panose="02020603050405020304" pitchFamily="18" charset="0"/>
            </a:endParaRPr>
          </a:p>
          <a:p>
            <a:pPr marL="457200" marR="0" algn="just">
              <a:spcBef>
                <a:spcPts val="0"/>
              </a:spcBef>
              <a:spcAft>
                <a:spcPts val="0"/>
              </a:spcAft>
            </a:pPr>
            <a:r>
              <a:rPr lang="en-IN" dirty="0">
                <a:solidFill>
                  <a:srgbClr val="C00000"/>
                </a:solidFill>
                <a:effectLst/>
                <a:latin typeface="+mn-lt"/>
                <a:ea typeface="Times New Roman" panose="02020603050405020304" pitchFamily="18" charset="0"/>
              </a:rPr>
              <a:t>End = Optional argument by default value is number of elements in the list. If any number given, then value is taken as number-1.</a:t>
            </a:r>
            <a:endParaRPr lang="en-US" dirty="0">
              <a:solidFill>
                <a:srgbClr val="C00000"/>
              </a:solidFill>
              <a:effectLst/>
              <a:latin typeface="+mn-lt"/>
              <a:ea typeface="Times New Roman" panose="02020603050405020304" pitchFamily="18" charset="0"/>
            </a:endParaRPr>
          </a:p>
          <a:p>
            <a:pPr marL="457200" marR="0" algn="just">
              <a:spcBef>
                <a:spcPts val="0"/>
              </a:spcBef>
              <a:spcAft>
                <a:spcPts val="0"/>
              </a:spcAft>
            </a:pPr>
            <a:r>
              <a:rPr lang="en-IN" dirty="0">
                <a:solidFill>
                  <a:srgbClr val="C00000"/>
                </a:solidFill>
                <a:effectLst/>
                <a:latin typeface="+mn-lt"/>
                <a:ea typeface="Times New Roman" panose="02020603050405020304" pitchFamily="18" charset="0"/>
              </a:rPr>
              <a:t>Step=Options argument by default value is 1.</a:t>
            </a:r>
            <a:endParaRPr lang="en-US" dirty="0">
              <a:solidFill>
                <a:srgbClr val="C00000"/>
              </a:solidFill>
              <a:effectLst/>
              <a:latin typeface="+mn-lt"/>
              <a:ea typeface="Times New Roman" panose="02020603050405020304" pitchFamily="18" charset="0"/>
            </a:endParaRPr>
          </a:p>
          <a:p>
            <a:pPr marL="457200" marR="0" algn="just">
              <a:spcBef>
                <a:spcPts val="0"/>
              </a:spcBef>
              <a:spcAft>
                <a:spcPts val="0"/>
              </a:spcAft>
            </a:pPr>
            <a:r>
              <a:rPr lang="en-IN" dirty="0">
                <a:solidFill>
                  <a:srgbClr val="C00000"/>
                </a:solidFill>
                <a:effectLst/>
                <a:latin typeface="+mn-lt"/>
                <a:ea typeface="Times New Roman" panose="02020603050405020304" pitchFamily="18" charset="0"/>
              </a:rPr>
              <a:t>Colon 1: Required</a:t>
            </a:r>
            <a:endParaRPr lang="en-US" dirty="0">
              <a:solidFill>
                <a:srgbClr val="C00000"/>
              </a:solidFill>
              <a:effectLst/>
              <a:latin typeface="+mn-lt"/>
              <a:ea typeface="Times New Roman" panose="02020603050405020304" pitchFamily="18" charset="0"/>
            </a:endParaRPr>
          </a:p>
          <a:p>
            <a:pPr marL="457200" marR="0" algn="just">
              <a:spcBef>
                <a:spcPts val="0"/>
              </a:spcBef>
              <a:spcAft>
                <a:spcPts val="0"/>
              </a:spcAft>
            </a:pPr>
            <a:r>
              <a:rPr lang="en-IN" dirty="0">
                <a:solidFill>
                  <a:srgbClr val="C00000"/>
                </a:solidFill>
                <a:effectLst/>
                <a:latin typeface="+mn-lt"/>
                <a:ea typeface="Times New Roman" panose="02020603050405020304" pitchFamily="18" charset="0"/>
              </a:rPr>
              <a:t>Colon 2: Optional</a:t>
            </a:r>
            <a:endParaRPr lang="en-US" dirty="0">
              <a:solidFill>
                <a:srgbClr val="C00000"/>
              </a:solidFill>
              <a:effectLst/>
              <a:latin typeface="+mn-lt"/>
              <a:ea typeface="Times New Roman" panose="02020603050405020304" pitchFamily="18" charset="0"/>
            </a:endParaRPr>
          </a:p>
          <a:p>
            <a:endParaRPr lang="en-US" sz="2000" dirty="0">
              <a:latin typeface="+mn-lt"/>
            </a:endParaRPr>
          </a:p>
        </p:txBody>
      </p:sp>
    </p:spTree>
    <p:extLst>
      <p:ext uri="{BB962C8B-B14F-4D97-AF65-F5344CB8AC3E}">
        <p14:creationId xmlns:p14="http://schemas.microsoft.com/office/powerpoint/2010/main" val="36946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Slicing Example</a:t>
            </a:r>
            <a:br>
              <a:rPr lang="en-US" dirty="0">
                <a:solidFill>
                  <a:schemeClr val="accent6">
                    <a:lumMod val="75000"/>
                  </a:schemeClr>
                </a:solidFill>
              </a:rPr>
            </a:br>
            <a:endParaRPr lang="en-US" dirty="0">
              <a:solidFill>
                <a:schemeClr val="accent6">
                  <a:lumMod val="75000"/>
                </a:schemeClr>
              </a:solidFill>
            </a:endParaRP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240437" y="914400"/>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70697E59-3EF4-4E90-BB8D-14BD0C133AC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5474" y="1353816"/>
            <a:ext cx="4986089" cy="4440742"/>
          </a:xfrm>
          <a:prstGeom prst="rect">
            <a:avLst/>
          </a:prstGeom>
          <a:noFill/>
          <a:ln>
            <a:noFill/>
          </a:ln>
        </p:spPr>
      </p:pic>
      <p:sp>
        <p:nvSpPr>
          <p:cNvPr id="7" name="TextBox 6">
            <a:extLst>
              <a:ext uri="{FF2B5EF4-FFF2-40B4-BE49-F238E27FC236}">
                <a16:creationId xmlns:a16="http://schemas.microsoft.com/office/drawing/2014/main" id="{D9A98183-EABE-47A7-85AF-DE15461B9657}"/>
              </a:ext>
            </a:extLst>
          </p:cNvPr>
          <p:cNvSpPr txBox="1"/>
          <p:nvPr/>
        </p:nvSpPr>
        <p:spPr>
          <a:xfrm>
            <a:off x="147253" y="985838"/>
            <a:ext cx="6477000" cy="5523948"/>
          </a:xfrm>
          <a:prstGeom prst="rect">
            <a:avLst/>
          </a:prstGeom>
          <a:noFill/>
        </p:spPr>
        <p:txBody>
          <a:bodyPr wrap="square" rtlCol="0">
            <a:spAutoFit/>
          </a:bodyPr>
          <a:lstStyle/>
          <a:p>
            <a:pPr marL="342900" marR="0" lvl="0" indent="-342900" algn="just">
              <a:lnSpc>
                <a:spcPct val="150000"/>
              </a:lnSpc>
              <a:spcBef>
                <a:spcPts val="0"/>
              </a:spcBef>
              <a:spcAft>
                <a:spcPts val="800"/>
              </a:spcAft>
              <a:buFont typeface="Wingdings" panose="05000000000000000000" pitchFamily="2" charset="2"/>
              <a:buChar char="q"/>
            </a:pPr>
            <a:r>
              <a:rPr lang="en-IN" sz="2000" dirty="0">
                <a:latin typeface="+mn-lt"/>
                <a:ea typeface="Times New Roman" panose="02020603050405020304" pitchFamily="18" charset="0"/>
              </a:rPr>
              <a:t>Single colon[:]- It is used to print the entire list.</a:t>
            </a:r>
          </a:p>
          <a:p>
            <a:pPr marL="342900" marR="0" lvl="0" indent="-342900" algn="just">
              <a:lnSpc>
                <a:spcPct val="150000"/>
              </a:lnSpc>
              <a:spcBef>
                <a:spcPts val="0"/>
              </a:spcBef>
              <a:spcAft>
                <a:spcPts val="800"/>
              </a:spcAft>
              <a:buFont typeface="Wingdings" panose="05000000000000000000" pitchFamily="2" charset="2"/>
              <a:buChar char="q"/>
            </a:pPr>
            <a:r>
              <a:rPr lang="en-IN" sz="2000" dirty="0">
                <a:effectLst/>
                <a:latin typeface="+mn-lt"/>
                <a:ea typeface="Times New Roman" panose="02020603050405020304" pitchFamily="18" charset="0"/>
              </a:rPr>
              <a:t>Double colon[:]- It is used to print the entire l</a:t>
            </a:r>
            <a:r>
              <a:rPr lang="en-IN" sz="2000" dirty="0">
                <a:latin typeface="+mn-lt"/>
                <a:ea typeface="Times New Roman" panose="02020603050405020304" pitchFamily="18" charset="0"/>
              </a:rPr>
              <a:t>ist.</a:t>
            </a:r>
            <a:endParaRPr lang="en-IN" sz="2000" dirty="0">
              <a:effectLst/>
              <a:latin typeface="+mn-lt"/>
              <a:ea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q"/>
            </a:pPr>
            <a:r>
              <a:rPr lang="en-IN" sz="2000" dirty="0">
                <a:effectLst/>
                <a:latin typeface="+mn-lt"/>
                <a:ea typeface="Times New Roman" panose="02020603050405020304" pitchFamily="18" charset="0"/>
              </a:rPr>
              <a:t>l[2::]-It is used to print the list starting from index 2 till the last element of the list.</a:t>
            </a:r>
          </a:p>
          <a:p>
            <a:pPr marL="342900" marR="0" lvl="0" indent="-342900" algn="just">
              <a:lnSpc>
                <a:spcPct val="150000"/>
              </a:lnSpc>
              <a:spcBef>
                <a:spcPts val="0"/>
              </a:spcBef>
              <a:spcAft>
                <a:spcPts val="800"/>
              </a:spcAft>
              <a:buFont typeface="Wingdings" panose="05000000000000000000" pitchFamily="2" charset="2"/>
              <a:buChar char="q"/>
            </a:pPr>
            <a:r>
              <a:rPr lang="en-IN" sz="2000" dirty="0">
                <a:effectLst/>
                <a:latin typeface="+mn-lt"/>
                <a:ea typeface="Times New Roman" panose="02020603050405020304" pitchFamily="18" charset="0"/>
              </a:rPr>
              <a:t>L[2:5:]- We have set start and end both as 2 and 5, so it’s starting from 2 and ending with (5-1) and printing values for indexes 2,3 and 4 index.</a:t>
            </a:r>
            <a:endParaRPr lang="en-US" sz="2000" dirty="0">
              <a:effectLst/>
              <a:latin typeface="+mn-lt"/>
              <a:ea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q"/>
            </a:pPr>
            <a:r>
              <a:rPr lang="en-IN" sz="2000" dirty="0">
                <a:effectLst/>
                <a:latin typeface="+mn-lt"/>
                <a:ea typeface="Times New Roman" panose="02020603050405020304" pitchFamily="18" charset="0"/>
              </a:rPr>
              <a:t>L[2:5:2]-end and step has been set as 2,5 and 2. So output substring starting from index 2, ending with 5-1=4 and step counter is 2, so its skipping alternate element.</a:t>
            </a:r>
            <a:endParaRPr lang="en-US" sz="2000" dirty="0">
              <a:effectLst/>
              <a:latin typeface="+mn-lt"/>
              <a:ea typeface="Times New Roman" panose="02020603050405020304" pitchFamily="18" charset="0"/>
            </a:endParaRPr>
          </a:p>
        </p:txBody>
      </p:sp>
    </p:spTree>
    <p:extLst>
      <p:ext uri="{BB962C8B-B14F-4D97-AF65-F5344CB8AC3E}">
        <p14:creationId xmlns:p14="http://schemas.microsoft.com/office/powerpoint/2010/main" val="255560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Examples of List Slicing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240437" y="914400"/>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graphicFrame>
        <p:nvGraphicFramePr>
          <p:cNvPr id="4" name="Table 4">
            <a:extLst>
              <a:ext uri="{FF2B5EF4-FFF2-40B4-BE49-F238E27FC236}">
                <a16:creationId xmlns:a16="http://schemas.microsoft.com/office/drawing/2014/main" id="{CF6394C3-A392-4D10-A8FD-743EDF87BF04}"/>
              </a:ext>
            </a:extLst>
          </p:cNvPr>
          <p:cNvGraphicFramePr>
            <a:graphicFrameLocks noGrp="1"/>
          </p:cNvGraphicFramePr>
          <p:nvPr>
            <p:extLst>
              <p:ext uri="{D42A27DB-BD31-4B8C-83A1-F6EECF244321}">
                <p14:modId xmlns:p14="http://schemas.microsoft.com/office/powerpoint/2010/main" val="1304461276"/>
              </p:ext>
            </p:extLst>
          </p:nvPr>
        </p:nvGraphicFramePr>
        <p:xfrm>
          <a:off x="762000" y="1239175"/>
          <a:ext cx="10287000" cy="4292945"/>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3861709166"/>
                    </a:ext>
                  </a:extLst>
                </a:gridCol>
                <a:gridCol w="3581400">
                  <a:extLst>
                    <a:ext uri="{9D8B030D-6E8A-4147-A177-3AD203B41FA5}">
                      <a16:colId xmlns:a16="http://schemas.microsoft.com/office/drawing/2014/main" val="2867292933"/>
                    </a:ext>
                  </a:extLst>
                </a:gridCol>
                <a:gridCol w="4495800">
                  <a:extLst>
                    <a:ext uri="{9D8B030D-6E8A-4147-A177-3AD203B41FA5}">
                      <a16:colId xmlns:a16="http://schemas.microsoft.com/office/drawing/2014/main" val="564000560"/>
                    </a:ext>
                  </a:extLst>
                </a:gridCol>
              </a:tblGrid>
              <a:tr h="742025">
                <a:tc>
                  <a:txBody>
                    <a:bodyPr/>
                    <a:lstStyle/>
                    <a:p>
                      <a:r>
                        <a:rPr lang="en-US" dirty="0">
                          <a:solidFill>
                            <a:schemeClr val="tx1"/>
                          </a:solidFill>
                        </a:rPr>
                        <a:t>Operator </a:t>
                      </a:r>
                    </a:p>
                  </a:txBody>
                  <a:tcPr/>
                </a:tc>
                <a:tc>
                  <a:txBody>
                    <a:bodyPr/>
                    <a:lstStyle/>
                    <a:p>
                      <a:r>
                        <a:rPr lang="en-US" dirty="0">
                          <a:solidFill>
                            <a:schemeClr val="tx2"/>
                          </a:solidFill>
                        </a:rPr>
                        <a:t>Explanation</a:t>
                      </a:r>
                    </a:p>
                  </a:txBody>
                  <a:tcPr/>
                </a:tc>
                <a:tc>
                  <a:txBody>
                    <a:bodyPr/>
                    <a:lstStyle/>
                    <a:p>
                      <a:r>
                        <a:rPr lang="en-US" dirty="0">
                          <a:solidFill>
                            <a:schemeClr val="tx2"/>
                          </a:solidFill>
                        </a:rPr>
                        <a:t>Example</a:t>
                      </a:r>
                    </a:p>
                  </a:txBody>
                  <a:tcPr/>
                </a:tc>
                <a:extLst>
                  <a:ext uri="{0D108BD9-81ED-4DB2-BD59-A6C34878D82A}">
                    <a16:rowId xmlns:a16="http://schemas.microsoft.com/office/drawing/2014/main" val="799053390"/>
                  </a:ext>
                </a:extLst>
              </a:tr>
              <a:tr h="1181100">
                <a:tc>
                  <a:txBody>
                    <a:bodyPr/>
                    <a:lstStyle/>
                    <a:p>
                      <a:r>
                        <a:rPr lang="en-US" sz="2000" b="1" dirty="0"/>
                        <a:t>[:]</a:t>
                      </a:r>
                    </a:p>
                  </a:txBody>
                  <a:tcPr/>
                </a:tc>
                <a:tc>
                  <a:txBody>
                    <a:bodyPr/>
                    <a:lstStyle/>
                    <a:p>
                      <a:r>
                        <a:rPr lang="en-US" dirty="0"/>
                        <a:t>This gives a complete original list</a:t>
                      </a:r>
                    </a:p>
                  </a:txBody>
                  <a:tcPr/>
                </a:tc>
                <a:tc>
                  <a:txBody>
                    <a:bodyPr/>
                    <a:lstStyle/>
                    <a:p>
                      <a:endParaRPr lang="en-US" dirty="0"/>
                    </a:p>
                  </a:txBody>
                  <a:tcPr/>
                </a:tc>
                <a:extLst>
                  <a:ext uri="{0D108BD9-81ED-4DB2-BD59-A6C34878D82A}">
                    <a16:rowId xmlns:a16="http://schemas.microsoft.com/office/drawing/2014/main" val="2613326839"/>
                  </a:ext>
                </a:extLst>
              </a:tr>
              <a:tr h="1181100">
                <a:tc>
                  <a:txBody>
                    <a:bodyPr/>
                    <a:lstStyle/>
                    <a:p>
                      <a:pPr marL="0" marR="0" algn="l">
                        <a:lnSpc>
                          <a:spcPct val="150000"/>
                        </a:lnSpc>
                        <a:spcBef>
                          <a:spcPts val="0"/>
                        </a:spcBef>
                        <a:spcAft>
                          <a:spcPts val="0"/>
                        </a:spcAft>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IN" sz="1800" dirty="0">
                          <a:solidFill>
                            <a:srgbClr val="000000"/>
                          </a:solidFill>
                          <a:effectLst/>
                          <a:latin typeface="+mj-lt"/>
                          <a:ea typeface="Calibri" panose="020F0502020204030204" pitchFamily="34" charset="0"/>
                          <a:cs typeface="Calibri" panose="020F0502020204030204" pitchFamily="34" charset="0"/>
                        </a:rPr>
                        <a:t>It starts with 1</a:t>
                      </a:r>
                      <a:r>
                        <a:rPr lang="en-IN" sz="1800" baseline="30000" dirty="0">
                          <a:solidFill>
                            <a:srgbClr val="000000"/>
                          </a:solidFill>
                          <a:effectLst/>
                          <a:latin typeface="+mj-lt"/>
                          <a:ea typeface="Calibri" panose="020F0502020204030204" pitchFamily="34" charset="0"/>
                          <a:cs typeface="Calibri" panose="020F0502020204030204" pitchFamily="34" charset="0"/>
                        </a:rPr>
                        <a:t>th</a:t>
                      </a:r>
                      <a:r>
                        <a:rPr lang="en-IN" sz="1800" dirty="0">
                          <a:solidFill>
                            <a:srgbClr val="000000"/>
                          </a:solidFill>
                          <a:effectLst/>
                          <a:latin typeface="+mj-lt"/>
                          <a:ea typeface="Calibri" panose="020F0502020204030204" pitchFamily="34" charset="0"/>
                          <a:cs typeface="Calibri" panose="020F0502020204030204" pitchFamily="34" charset="0"/>
                        </a:rPr>
                        <a:t> index and ending with (3-1=2) index</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extLst>
                  <a:ext uri="{0D108BD9-81ED-4DB2-BD59-A6C34878D82A}">
                    <a16:rowId xmlns:a16="http://schemas.microsoft.com/office/drawing/2014/main" val="2040774729"/>
                  </a:ext>
                </a:extLst>
              </a:tr>
              <a:tr h="1181100">
                <a:tc>
                  <a:txBody>
                    <a:bodyPr/>
                    <a:lstStyle/>
                    <a:p>
                      <a:r>
                        <a:rPr lang="en-IN" sz="1800" b="1" kern="1200" dirty="0">
                          <a:solidFill>
                            <a:schemeClr val="dk1"/>
                          </a:solidFill>
                          <a:effectLst/>
                          <a:latin typeface="+mn-lt"/>
                          <a:ea typeface="+mn-ea"/>
                          <a:cs typeface="+mn-cs"/>
                        </a:rPr>
                        <a:t>[2:]</a:t>
                      </a:r>
                      <a:endParaRPr lang="en-US" dirty="0"/>
                    </a:p>
                  </a:txBody>
                  <a:tcPr/>
                </a:tc>
                <a:tc>
                  <a:txBody>
                    <a:bodyPr/>
                    <a:lstStyle/>
                    <a:p>
                      <a:pPr algn="just"/>
                      <a:r>
                        <a:rPr lang="en-IN" sz="1800" kern="1200" dirty="0">
                          <a:solidFill>
                            <a:schemeClr val="dk1"/>
                          </a:solidFill>
                          <a:effectLst/>
                          <a:latin typeface="+mn-lt"/>
                          <a:ea typeface="+mn-ea"/>
                          <a:cs typeface="+mn-cs"/>
                        </a:rPr>
                        <a:t>Sub list starts with index 2 and ends at last element as nothing specified on right side of the colon</a:t>
                      </a:r>
                      <a:endParaRPr lang="en-US" dirty="0"/>
                    </a:p>
                  </a:txBody>
                  <a:tcPr/>
                </a:tc>
                <a:tc>
                  <a:txBody>
                    <a:bodyPr/>
                    <a:lstStyle/>
                    <a:p>
                      <a:endParaRPr lang="en-US" dirty="0"/>
                    </a:p>
                  </a:txBody>
                  <a:tcPr/>
                </a:tc>
                <a:extLst>
                  <a:ext uri="{0D108BD9-81ED-4DB2-BD59-A6C34878D82A}">
                    <a16:rowId xmlns:a16="http://schemas.microsoft.com/office/drawing/2014/main" val="58576230"/>
                  </a:ext>
                </a:extLst>
              </a:tr>
            </a:tbl>
          </a:graphicData>
        </a:graphic>
      </p:graphicFrame>
      <p:pic>
        <p:nvPicPr>
          <p:cNvPr id="9" name="Picture 8">
            <a:extLst>
              <a:ext uri="{FF2B5EF4-FFF2-40B4-BE49-F238E27FC236}">
                <a16:creationId xmlns:a16="http://schemas.microsoft.com/office/drawing/2014/main" id="{FAC5B08E-6DF1-4BD5-A583-E2AE53D0C78E}"/>
              </a:ext>
            </a:extLst>
          </p:cNvPr>
          <p:cNvPicPr/>
          <p:nvPr/>
        </p:nvPicPr>
        <p:blipFill>
          <a:blip r:embed="rId3"/>
          <a:stretch>
            <a:fillRect/>
          </a:stretch>
        </p:blipFill>
        <p:spPr>
          <a:xfrm>
            <a:off x="6705600" y="2046304"/>
            <a:ext cx="4191000" cy="914399"/>
          </a:xfrm>
          <a:prstGeom prst="rect">
            <a:avLst/>
          </a:prstGeom>
        </p:spPr>
      </p:pic>
      <p:pic>
        <p:nvPicPr>
          <p:cNvPr id="10" name="Picture 9">
            <a:extLst>
              <a:ext uri="{FF2B5EF4-FFF2-40B4-BE49-F238E27FC236}">
                <a16:creationId xmlns:a16="http://schemas.microsoft.com/office/drawing/2014/main" id="{BBF3B150-6B84-445F-84C4-62F00B085297}"/>
              </a:ext>
            </a:extLst>
          </p:cNvPr>
          <p:cNvPicPr/>
          <p:nvPr/>
        </p:nvPicPr>
        <p:blipFill>
          <a:blip r:embed="rId4"/>
          <a:stretch>
            <a:fillRect/>
          </a:stretch>
        </p:blipFill>
        <p:spPr>
          <a:xfrm>
            <a:off x="6705601" y="3253935"/>
            <a:ext cx="4191740" cy="914400"/>
          </a:xfrm>
          <a:prstGeom prst="rect">
            <a:avLst/>
          </a:prstGeom>
        </p:spPr>
      </p:pic>
      <p:pic>
        <p:nvPicPr>
          <p:cNvPr id="12" name="Picture 11">
            <a:extLst>
              <a:ext uri="{FF2B5EF4-FFF2-40B4-BE49-F238E27FC236}">
                <a16:creationId xmlns:a16="http://schemas.microsoft.com/office/drawing/2014/main" id="{C3459488-7A0C-4154-B223-7121C60AD502}"/>
              </a:ext>
            </a:extLst>
          </p:cNvPr>
          <p:cNvPicPr/>
          <p:nvPr/>
        </p:nvPicPr>
        <p:blipFill>
          <a:blip r:embed="rId5"/>
          <a:stretch>
            <a:fillRect/>
          </a:stretch>
        </p:blipFill>
        <p:spPr>
          <a:xfrm>
            <a:off x="6738151" y="4421672"/>
            <a:ext cx="4191000" cy="914399"/>
          </a:xfrm>
          <a:prstGeom prst="rect">
            <a:avLst/>
          </a:prstGeom>
        </p:spPr>
      </p:pic>
    </p:spTree>
    <p:extLst>
      <p:ext uri="{BB962C8B-B14F-4D97-AF65-F5344CB8AC3E}">
        <p14:creationId xmlns:p14="http://schemas.microsoft.com/office/powerpoint/2010/main" val="342706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Examples of List Slicing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240437" y="914400"/>
            <a:ext cx="11582400" cy="4880158"/>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graphicFrame>
        <p:nvGraphicFramePr>
          <p:cNvPr id="4" name="Table 4">
            <a:extLst>
              <a:ext uri="{FF2B5EF4-FFF2-40B4-BE49-F238E27FC236}">
                <a16:creationId xmlns:a16="http://schemas.microsoft.com/office/drawing/2014/main" id="{CF6394C3-A392-4D10-A8FD-743EDF87BF04}"/>
              </a:ext>
            </a:extLst>
          </p:cNvPr>
          <p:cNvGraphicFramePr>
            <a:graphicFrameLocks noGrp="1"/>
          </p:cNvGraphicFramePr>
          <p:nvPr>
            <p:extLst>
              <p:ext uri="{D42A27DB-BD31-4B8C-83A1-F6EECF244321}">
                <p14:modId xmlns:p14="http://schemas.microsoft.com/office/powerpoint/2010/main" val="1960457068"/>
              </p:ext>
            </p:extLst>
          </p:nvPr>
        </p:nvGraphicFramePr>
        <p:xfrm>
          <a:off x="762000" y="1239175"/>
          <a:ext cx="10287000" cy="4701885"/>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3861709166"/>
                    </a:ext>
                  </a:extLst>
                </a:gridCol>
                <a:gridCol w="3581400">
                  <a:extLst>
                    <a:ext uri="{9D8B030D-6E8A-4147-A177-3AD203B41FA5}">
                      <a16:colId xmlns:a16="http://schemas.microsoft.com/office/drawing/2014/main" val="2867292933"/>
                    </a:ext>
                  </a:extLst>
                </a:gridCol>
                <a:gridCol w="4495800">
                  <a:extLst>
                    <a:ext uri="{9D8B030D-6E8A-4147-A177-3AD203B41FA5}">
                      <a16:colId xmlns:a16="http://schemas.microsoft.com/office/drawing/2014/main" val="564000560"/>
                    </a:ext>
                  </a:extLst>
                </a:gridCol>
              </a:tblGrid>
              <a:tr h="742025">
                <a:tc>
                  <a:txBody>
                    <a:bodyPr/>
                    <a:lstStyle/>
                    <a:p>
                      <a:r>
                        <a:rPr lang="en-US" dirty="0">
                          <a:solidFill>
                            <a:schemeClr val="tx1"/>
                          </a:solidFill>
                        </a:rPr>
                        <a:t>Operator </a:t>
                      </a:r>
                    </a:p>
                  </a:txBody>
                  <a:tcPr/>
                </a:tc>
                <a:tc>
                  <a:txBody>
                    <a:bodyPr/>
                    <a:lstStyle/>
                    <a:p>
                      <a:r>
                        <a:rPr lang="en-US" dirty="0">
                          <a:solidFill>
                            <a:schemeClr val="tx2"/>
                          </a:solidFill>
                        </a:rPr>
                        <a:t>Explanation</a:t>
                      </a:r>
                    </a:p>
                  </a:txBody>
                  <a:tcPr/>
                </a:tc>
                <a:tc>
                  <a:txBody>
                    <a:bodyPr/>
                    <a:lstStyle/>
                    <a:p>
                      <a:r>
                        <a:rPr lang="en-US" dirty="0">
                          <a:solidFill>
                            <a:schemeClr val="tx2"/>
                          </a:solidFill>
                        </a:rPr>
                        <a:t>Example</a:t>
                      </a:r>
                    </a:p>
                  </a:txBody>
                  <a:tcPr/>
                </a:tc>
                <a:extLst>
                  <a:ext uri="{0D108BD9-81ED-4DB2-BD59-A6C34878D82A}">
                    <a16:rowId xmlns:a16="http://schemas.microsoft.com/office/drawing/2014/main" val="799053390"/>
                  </a:ext>
                </a:extLst>
              </a:tr>
              <a:tr h="1181100">
                <a:tc>
                  <a:txBody>
                    <a:bodyPr/>
                    <a:lstStyle/>
                    <a:p>
                      <a:r>
                        <a:rPr lang="en-IN" sz="1800" b="1" kern="1200" dirty="0">
                          <a:solidFill>
                            <a:schemeClr val="dk1"/>
                          </a:solidFill>
                          <a:effectLst/>
                          <a:latin typeface="+mn-lt"/>
                          <a:ea typeface="+mn-ea"/>
                          <a:cs typeface="+mn-cs"/>
                        </a:rPr>
                        <a:t>[1:4:]</a:t>
                      </a:r>
                      <a:endParaRPr lang="en-US" sz="2000" b="1" dirty="0"/>
                    </a:p>
                  </a:txBody>
                  <a:tcPr/>
                </a:tc>
                <a:tc>
                  <a:txBody>
                    <a:bodyPr/>
                    <a:lstStyle/>
                    <a:p>
                      <a:r>
                        <a:rPr lang="en-IN" sz="1800" kern="1200" dirty="0">
                          <a:solidFill>
                            <a:schemeClr val="dk1"/>
                          </a:solidFill>
                          <a:effectLst/>
                          <a:latin typeface="+mn-lt"/>
                          <a:ea typeface="+mn-ea"/>
                          <a:cs typeface="+mn-cs"/>
                        </a:rPr>
                        <a:t>Start=1, stop=4 and by default step=1.</a:t>
                      </a:r>
                      <a:endParaRPr lang="en-US" dirty="0"/>
                    </a:p>
                  </a:txBody>
                  <a:tcPr/>
                </a:tc>
                <a:tc>
                  <a:txBody>
                    <a:bodyPr/>
                    <a:lstStyle/>
                    <a:p>
                      <a:endParaRPr lang="en-US" dirty="0"/>
                    </a:p>
                  </a:txBody>
                  <a:tcPr/>
                </a:tc>
                <a:extLst>
                  <a:ext uri="{0D108BD9-81ED-4DB2-BD59-A6C34878D82A}">
                    <a16:rowId xmlns:a16="http://schemas.microsoft.com/office/drawing/2014/main" val="2613326839"/>
                  </a:ext>
                </a:extLst>
              </a:tr>
              <a:tr h="1181100">
                <a:tc>
                  <a:txBody>
                    <a:bodyPr/>
                    <a:lstStyle/>
                    <a:p>
                      <a:pPr marL="0" marR="0" algn="l">
                        <a:lnSpc>
                          <a:spcPct val="150000"/>
                        </a:lnSpc>
                        <a:spcBef>
                          <a:spcPts val="0"/>
                        </a:spcBef>
                        <a:spcAft>
                          <a:spcPts val="0"/>
                        </a:spcAft>
                      </a:pPr>
                      <a:r>
                        <a:rPr lang="en-IN" sz="1800" b="1" kern="1200" dirty="0">
                          <a:solidFill>
                            <a:schemeClr val="dk1"/>
                          </a:solidFill>
                          <a:effectLst/>
                          <a:latin typeface="+mn-lt"/>
                          <a:ea typeface="+mn-ea"/>
                          <a:cs typeface="+mn-cs"/>
                        </a:rPr>
                        <a:t>[1:4:2]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IN" sz="1800" dirty="0">
                          <a:solidFill>
                            <a:srgbClr val="000000"/>
                          </a:solidFill>
                          <a:effectLst/>
                          <a:latin typeface="+mn-lt"/>
                          <a:ea typeface="Calibri" panose="020F0502020204030204" pitchFamily="34" charset="0"/>
                          <a:cs typeface="Calibri" panose="020F0502020204030204" pitchFamily="34" charset="0"/>
                        </a:rPr>
                        <a:t>Start=1, stop=4 and by step=2. As the step is 2, it took every 2</a:t>
                      </a:r>
                      <a:r>
                        <a:rPr lang="en-IN" sz="1800" baseline="30000" dirty="0">
                          <a:solidFill>
                            <a:srgbClr val="000000"/>
                          </a:solidFill>
                          <a:effectLst/>
                          <a:latin typeface="+mn-lt"/>
                          <a:ea typeface="Calibri" panose="020F0502020204030204" pitchFamily="34" charset="0"/>
                          <a:cs typeface="Calibri" panose="020F0502020204030204" pitchFamily="34" charset="0"/>
                        </a:rPr>
                        <a:t>nd</a:t>
                      </a:r>
                      <a:r>
                        <a:rPr lang="en-IN" sz="1800" dirty="0">
                          <a:solidFill>
                            <a:srgbClr val="000000"/>
                          </a:solidFill>
                          <a:effectLst/>
                          <a:latin typeface="+mn-lt"/>
                          <a:ea typeface="Calibri" panose="020F0502020204030204" pitchFamily="34" charset="0"/>
                          <a:cs typeface="Calibri" panose="020F0502020204030204" pitchFamily="34" charset="0"/>
                        </a:rPr>
                        <a:t> element.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extLst>
                  <a:ext uri="{0D108BD9-81ED-4DB2-BD59-A6C34878D82A}">
                    <a16:rowId xmlns:a16="http://schemas.microsoft.com/office/drawing/2014/main" val="2040774729"/>
                  </a:ext>
                </a:extLst>
              </a:tr>
              <a:tr h="1181100">
                <a:tc>
                  <a:txBody>
                    <a:bodyPr/>
                    <a:lstStyle/>
                    <a:p>
                      <a:r>
                        <a:rPr lang="en-IN" sz="1800" b="1" kern="1200" dirty="0">
                          <a:solidFill>
                            <a:schemeClr val="dk1"/>
                          </a:solidFill>
                          <a:effectLst/>
                          <a:latin typeface="+mn-lt"/>
                          <a:ea typeface="+mn-ea"/>
                          <a:cs typeface="+mn-cs"/>
                        </a:rPr>
                        <a:t>[::-1]</a:t>
                      </a:r>
                      <a:endParaRPr lang="en-US" dirty="0"/>
                    </a:p>
                  </a:txBody>
                  <a:tcPr/>
                </a:tc>
                <a:tc>
                  <a:txBody>
                    <a:bodyPr/>
                    <a:lstStyle/>
                    <a:p>
                      <a:pPr marL="0" marR="0" algn="just" defTabSz="914400" rtl="0" eaLnBrk="1" latinLnBrk="0" hangingPunct="1">
                        <a:lnSpc>
                          <a:spcPct val="150000"/>
                        </a:lnSpc>
                        <a:spcBef>
                          <a:spcPts val="0"/>
                        </a:spcBef>
                        <a:spcAft>
                          <a:spcPts val="0"/>
                        </a:spcAft>
                      </a:pPr>
                      <a:r>
                        <a:rPr lang="en-IN" sz="1800" kern="1200" dirty="0">
                          <a:solidFill>
                            <a:srgbClr val="000000"/>
                          </a:solidFill>
                          <a:effectLst/>
                          <a:latin typeface="+mn-lt"/>
                          <a:ea typeface="Calibri" panose="020F0502020204030204" pitchFamily="34" charset="0"/>
                          <a:cs typeface="Calibri" panose="020F0502020204030204" pitchFamily="34" charset="0"/>
                        </a:rPr>
                        <a:t>Starting is 0th index and stopping at last index and step is negative count so that it would print in reverse order</a:t>
                      </a:r>
                      <a:endParaRPr lang="en-US" sz="1800" kern="1200" dirty="0">
                        <a:solidFill>
                          <a:srgbClr val="000000"/>
                        </a:solidFill>
                        <a:effectLst/>
                        <a:latin typeface="+mn-lt"/>
                        <a:ea typeface="Calibri" panose="020F0502020204030204" pitchFamily="34" charset="0"/>
                        <a:cs typeface="Calibri" panose="020F0502020204030204" pitchFamily="34" charset="0"/>
                      </a:endParaRPr>
                    </a:p>
                  </a:txBody>
                  <a:tcPr marL="68580" marR="68580" marT="0" marB="0"/>
                </a:tc>
                <a:tc>
                  <a:txBody>
                    <a:bodyPr/>
                    <a:lstStyle/>
                    <a:p>
                      <a:endParaRPr lang="en-US" dirty="0"/>
                    </a:p>
                  </a:txBody>
                  <a:tcPr/>
                </a:tc>
                <a:extLst>
                  <a:ext uri="{0D108BD9-81ED-4DB2-BD59-A6C34878D82A}">
                    <a16:rowId xmlns:a16="http://schemas.microsoft.com/office/drawing/2014/main" val="58576230"/>
                  </a:ext>
                </a:extLst>
              </a:tr>
            </a:tbl>
          </a:graphicData>
        </a:graphic>
      </p:graphicFrame>
      <p:pic>
        <p:nvPicPr>
          <p:cNvPr id="11" name="Picture 10">
            <a:extLst>
              <a:ext uri="{FF2B5EF4-FFF2-40B4-BE49-F238E27FC236}">
                <a16:creationId xmlns:a16="http://schemas.microsoft.com/office/drawing/2014/main" id="{66B05E47-AF6C-4059-B39A-217BA70D0CCB}"/>
              </a:ext>
            </a:extLst>
          </p:cNvPr>
          <p:cNvPicPr/>
          <p:nvPr/>
        </p:nvPicPr>
        <p:blipFill>
          <a:blip r:embed="rId3"/>
          <a:stretch>
            <a:fillRect/>
          </a:stretch>
        </p:blipFill>
        <p:spPr>
          <a:xfrm>
            <a:off x="6737411" y="2120429"/>
            <a:ext cx="4191740" cy="914399"/>
          </a:xfrm>
          <a:prstGeom prst="rect">
            <a:avLst/>
          </a:prstGeom>
        </p:spPr>
      </p:pic>
      <p:pic>
        <p:nvPicPr>
          <p:cNvPr id="13" name="Picture 12">
            <a:extLst>
              <a:ext uri="{FF2B5EF4-FFF2-40B4-BE49-F238E27FC236}">
                <a16:creationId xmlns:a16="http://schemas.microsoft.com/office/drawing/2014/main" id="{6DBA3CE0-844D-4079-9350-A279FDF84A5C}"/>
              </a:ext>
            </a:extLst>
          </p:cNvPr>
          <p:cNvPicPr/>
          <p:nvPr/>
        </p:nvPicPr>
        <p:blipFill>
          <a:blip r:embed="rId4"/>
          <a:stretch>
            <a:fillRect/>
          </a:stretch>
        </p:blipFill>
        <p:spPr>
          <a:xfrm>
            <a:off x="6737411" y="3288165"/>
            <a:ext cx="4191740" cy="799739"/>
          </a:xfrm>
          <a:prstGeom prst="rect">
            <a:avLst/>
          </a:prstGeom>
        </p:spPr>
      </p:pic>
      <p:pic>
        <p:nvPicPr>
          <p:cNvPr id="14" name="Picture 13">
            <a:extLst>
              <a:ext uri="{FF2B5EF4-FFF2-40B4-BE49-F238E27FC236}">
                <a16:creationId xmlns:a16="http://schemas.microsoft.com/office/drawing/2014/main" id="{7CD192F6-D9DD-464E-8162-5BC93074BE1E}"/>
              </a:ext>
            </a:extLst>
          </p:cNvPr>
          <p:cNvPicPr/>
          <p:nvPr/>
        </p:nvPicPr>
        <p:blipFill>
          <a:blip r:embed="rId5"/>
          <a:stretch>
            <a:fillRect/>
          </a:stretch>
        </p:blipFill>
        <p:spPr>
          <a:xfrm>
            <a:off x="6737411" y="4495800"/>
            <a:ext cx="4191739" cy="1066800"/>
          </a:xfrm>
          <a:prstGeom prst="rect">
            <a:avLst/>
          </a:prstGeom>
        </p:spPr>
      </p:pic>
    </p:spTree>
    <p:extLst>
      <p:ext uri="{BB962C8B-B14F-4D97-AF65-F5344CB8AC3E}">
        <p14:creationId xmlns:p14="http://schemas.microsoft.com/office/powerpoint/2010/main" val="1403124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Updation in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85799" y="1295400"/>
            <a:ext cx="11137037" cy="4572000"/>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179F1F19-E63F-4F3A-9841-52F2DFD47AB8}"/>
              </a:ext>
            </a:extLst>
          </p:cNvPr>
          <p:cNvSpPr txBox="1"/>
          <p:nvPr/>
        </p:nvSpPr>
        <p:spPr>
          <a:xfrm>
            <a:off x="762000" y="1259150"/>
            <a:ext cx="10477500" cy="982961"/>
          </a:xfrm>
          <a:prstGeom prst="rect">
            <a:avLst/>
          </a:prstGeom>
          <a:noFill/>
        </p:spPr>
        <p:txBody>
          <a:bodyPr wrap="square">
            <a:spAutoFit/>
          </a:bodyPr>
          <a:lstStyle/>
          <a:p>
            <a:pPr marL="285750" marR="0" indent="-285750" algn="just">
              <a:lnSpc>
                <a:spcPct val="150000"/>
              </a:lnSpc>
              <a:spcBef>
                <a:spcPts val="0"/>
              </a:spcBef>
              <a:spcAft>
                <a:spcPts val="800"/>
              </a:spcAft>
              <a:buFont typeface="Wingdings" panose="05000000000000000000" pitchFamily="2" charset="2"/>
              <a:buChar char="q"/>
            </a:pPr>
            <a:r>
              <a:rPr lang="en-IN" dirty="0">
                <a:effectLst/>
                <a:latin typeface="+mj-lt"/>
                <a:ea typeface="Calibri" panose="020F0502020204030204" pitchFamily="34" charset="0"/>
                <a:cs typeface="Calibri" panose="020F0502020204030204" pitchFamily="34" charset="0"/>
              </a:rPr>
              <a:t>List updating involves insertion of new elements, deletion of elements or deletion of complete list.</a:t>
            </a:r>
          </a:p>
          <a:p>
            <a:pPr marL="285750" marR="0" indent="-285750" algn="just">
              <a:lnSpc>
                <a:spcPct val="150000"/>
              </a:lnSpc>
              <a:spcBef>
                <a:spcPts val="0"/>
              </a:spcBef>
              <a:spcAft>
                <a:spcPts val="800"/>
              </a:spcAft>
              <a:buFont typeface="Wingdings" panose="05000000000000000000" pitchFamily="2" charset="2"/>
              <a:buChar char="q"/>
            </a:pPr>
            <a:r>
              <a:rPr lang="en-IN" dirty="0">
                <a:effectLst/>
                <a:latin typeface="+mj-lt"/>
                <a:ea typeface="Calibri" panose="020F0502020204030204" pitchFamily="34" charset="0"/>
              </a:rPr>
              <a:t>List is a mutable sequence it means it allows changes in the elements of list.</a:t>
            </a:r>
            <a:endParaRPr lang="en-US" dirty="0">
              <a:effectLst/>
              <a:latin typeface="+mj-lt"/>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B9DC5E27-67FA-4AE1-85FA-D54A9A9B247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8193" y="2533178"/>
            <a:ext cx="10176146" cy="3581400"/>
          </a:xfrm>
          <a:prstGeom prst="rect">
            <a:avLst/>
          </a:prstGeom>
          <a:noFill/>
          <a:ln>
            <a:noFill/>
          </a:ln>
        </p:spPr>
      </p:pic>
    </p:spTree>
    <p:extLst>
      <p:ext uri="{BB962C8B-B14F-4D97-AF65-F5344CB8AC3E}">
        <p14:creationId xmlns:p14="http://schemas.microsoft.com/office/powerpoint/2010/main" val="383611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Updation in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85799" y="1295400"/>
            <a:ext cx="11137037" cy="4572000"/>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B65E8F4D-5370-45C7-96FC-BBA70D842201}"/>
              </a:ext>
            </a:extLst>
          </p:cNvPr>
          <p:cNvSpPr txBox="1"/>
          <p:nvPr/>
        </p:nvSpPr>
        <p:spPr>
          <a:xfrm>
            <a:off x="533400" y="1295400"/>
            <a:ext cx="11289436" cy="2380139"/>
          </a:xfrm>
          <a:prstGeom prst="rect">
            <a:avLst/>
          </a:prstGeom>
          <a:noFill/>
        </p:spPr>
        <p:txBody>
          <a:bodyPr wrap="square" rtlCol="0">
            <a:spAutoFit/>
          </a:bodyPr>
          <a:lstStyle/>
          <a:p>
            <a:pPr marL="342900" indent="-342900">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List updating involves insertion of new elements, deletion of elements or deletion of complete list</a:t>
            </a:r>
            <a:r>
              <a:rPr lang="en-IN" sz="1800" dirty="0">
                <a:effectLst/>
                <a:latin typeface="Calibri" panose="020F0502020204030204" pitchFamily="34" charset="0"/>
                <a:ea typeface="Calibri" panose="020F0502020204030204" pitchFamily="34" charset="0"/>
                <a:cs typeface="Calibri" panose="020F0502020204030204" pitchFamily="34" charset="0"/>
              </a:rPr>
              <a:t>.</a:t>
            </a:r>
          </a:p>
          <a:p>
            <a:pPr marL="342900" indent="-342900">
              <a:buFont typeface="Wingdings" panose="05000000000000000000" pitchFamily="2" charset="2"/>
              <a:buChar char="q"/>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marR="0" indent="-285750">
              <a:lnSpc>
                <a:spcPct val="150000"/>
              </a:lnSpc>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List is a </a:t>
            </a:r>
            <a:r>
              <a:rPr lang="en-IN" sz="2000" dirty="0">
                <a:solidFill>
                  <a:srgbClr val="C00000"/>
                </a:solidFill>
                <a:effectLst/>
                <a:latin typeface="+mj-lt"/>
                <a:ea typeface="Calibri" panose="020F0502020204030204" pitchFamily="34" charset="0"/>
                <a:cs typeface="Calibri" panose="020F0502020204030204" pitchFamily="34" charset="0"/>
              </a:rPr>
              <a:t>mutable</a:t>
            </a:r>
            <a:r>
              <a:rPr lang="en-IN" sz="2000" dirty="0">
                <a:effectLst/>
                <a:latin typeface="+mj-lt"/>
                <a:ea typeface="Calibri" panose="020F0502020204030204" pitchFamily="34" charset="0"/>
                <a:cs typeface="Calibri" panose="020F0502020204030204" pitchFamily="34" charset="0"/>
              </a:rPr>
              <a:t> sequence it means it allows changes in the elements of list.</a:t>
            </a:r>
          </a:p>
          <a:p>
            <a:pPr marL="342900" indent="-342900">
              <a:buFont typeface="Wingdings" panose="05000000000000000000" pitchFamily="2" charset="2"/>
              <a:buChar char="q"/>
            </a:pPr>
            <a:endParaRPr lang="en-IN"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11374FE2-1C49-4074-AE04-ADFB4A5A7A7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9006" y="2747962"/>
            <a:ext cx="8223683" cy="3429000"/>
          </a:xfrm>
          <a:prstGeom prst="rect">
            <a:avLst/>
          </a:prstGeom>
          <a:noFill/>
          <a:ln>
            <a:noFill/>
          </a:ln>
        </p:spPr>
      </p:pic>
    </p:spTree>
    <p:extLst>
      <p:ext uri="{BB962C8B-B14F-4D97-AF65-F5344CB8AC3E}">
        <p14:creationId xmlns:p14="http://schemas.microsoft.com/office/powerpoint/2010/main" val="319257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Can you answer these  Questions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85799" y="1295400"/>
            <a:ext cx="11137037" cy="4572000"/>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B65E8F4D-5370-45C7-96FC-BBA70D842201}"/>
              </a:ext>
            </a:extLst>
          </p:cNvPr>
          <p:cNvSpPr txBox="1"/>
          <p:nvPr/>
        </p:nvSpPr>
        <p:spPr>
          <a:xfrm>
            <a:off x="216765" y="1097637"/>
            <a:ext cx="11289436" cy="1015663"/>
          </a:xfrm>
          <a:prstGeom prst="rect">
            <a:avLst/>
          </a:prstGeom>
          <a:noFill/>
        </p:spPr>
        <p:txBody>
          <a:bodyPr wrap="square" rtlCol="0">
            <a:spAutoFit/>
          </a:bodyPr>
          <a:lstStyle/>
          <a:p>
            <a:endParaRPr lang="en-IN"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mj-lt"/>
              </a:rPr>
              <a:t>1.What is the output of the following code?</a:t>
            </a:r>
            <a:endParaRPr lang="en-US" dirty="0"/>
          </a:p>
        </p:txBody>
      </p:sp>
      <p:pic>
        <p:nvPicPr>
          <p:cNvPr id="9" name="Picture 8">
            <a:extLst>
              <a:ext uri="{FF2B5EF4-FFF2-40B4-BE49-F238E27FC236}">
                <a16:creationId xmlns:a16="http://schemas.microsoft.com/office/drawing/2014/main" id="{085D2359-AF64-4B1F-BB98-E7D9A928DE54}"/>
              </a:ext>
            </a:extLst>
          </p:cNvPr>
          <p:cNvPicPr/>
          <p:nvPr/>
        </p:nvPicPr>
        <p:blipFill>
          <a:blip r:embed="rId3"/>
          <a:stretch>
            <a:fillRect/>
          </a:stretch>
        </p:blipFill>
        <p:spPr>
          <a:xfrm>
            <a:off x="1009648" y="2311063"/>
            <a:ext cx="4152901" cy="1454598"/>
          </a:xfrm>
          <a:prstGeom prst="rect">
            <a:avLst/>
          </a:prstGeom>
        </p:spPr>
      </p:pic>
      <p:sp>
        <p:nvSpPr>
          <p:cNvPr id="25" name="TextBox 24">
            <a:extLst>
              <a:ext uri="{FF2B5EF4-FFF2-40B4-BE49-F238E27FC236}">
                <a16:creationId xmlns:a16="http://schemas.microsoft.com/office/drawing/2014/main" id="{2E62E26E-CF10-4BBD-8A8E-5297C28C4C78}"/>
              </a:ext>
            </a:extLst>
          </p:cNvPr>
          <p:cNvSpPr txBox="1"/>
          <p:nvPr/>
        </p:nvSpPr>
        <p:spPr>
          <a:xfrm>
            <a:off x="1295400" y="4343400"/>
            <a:ext cx="5410200" cy="2031325"/>
          </a:xfrm>
          <a:prstGeom prst="rect">
            <a:avLst/>
          </a:prstGeom>
          <a:noFill/>
        </p:spPr>
        <p:txBody>
          <a:bodyPr wrap="square" rtlCol="0">
            <a:spAutoFit/>
          </a:bodyPr>
          <a:lstStyle/>
          <a:p>
            <a:r>
              <a:rPr lang="en-US" dirty="0">
                <a:latin typeface="+mj-lt"/>
              </a:rPr>
              <a:t>A.[‘XY’,’YZ’]</a:t>
            </a:r>
          </a:p>
          <a:p>
            <a:endParaRPr lang="en-US" dirty="0">
              <a:latin typeface="+mj-lt"/>
            </a:endParaRPr>
          </a:p>
          <a:p>
            <a:r>
              <a:rPr lang="en-US" dirty="0">
                <a:latin typeface="+mj-lt"/>
              </a:rPr>
              <a:t>B.[‘</a:t>
            </a:r>
            <a:r>
              <a:rPr lang="en-US" dirty="0" err="1">
                <a:latin typeface="+mj-lt"/>
              </a:rPr>
              <a:t>xy</a:t>
            </a:r>
            <a:r>
              <a:rPr lang="en-US" dirty="0">
                <a:latin typeface="+mj-lt"/>
              </a:rPr>
              <a:t>’,’</a:t>
            </a:r>
            <a:r>
              <a:rPr lang="en-US" dirty="0" err="1">
                <a:latin typeface="+mj-lt"/>
              </a:rPr>
              <a:t>yz</a:t>
            </a:r>
            <a:r>
              <a:rPr lang="en-US" dirty="0">
                <a:latin typeface="+mj-lt"/>
              </a:rPr>
              <a:t>’]</a:t>
            </a:r>
          </a:p>
          <a:p>
            <a:endParaRPr lang="en-US" dirty="0">
              <a:latin typeface="+mj-lt"/>
            </a:endParaRPr>
          </a:p>
          <a:p>
            <a:r>
              <a:rPr lang="en-US" dirty="0">
                <a:latin typeface="+mj-lt"/>
              </a:rPr>
              <a:t>C. None of the above </a:t>
            </a:r>
          </a:p>
          <a:p>
            <a:endParaRPr lang="en-US" dirty="0">
              <a:latin typeface="+mj-lt"/>
            </a:endParaRPr>
          </a:p>
          <a:p>
            <a:r>
              <a:rPr lang="en-US" dirty="0">
                <a:latin typeface="+mj-lt"/>
              </a:rPr>
              <a:t>D. Both of the above</a:t>
            </a:r>
          </a:p>
        </p:txBody>
      </p:sp>
      <p:sp>
        <p:nvSpPr>
          <p:cNvPr id="10" name="Arrow: Right 9">
            <a:extLst>
              <a:ext uri="{FF2B5EF4-FFF2-40B4-BE49-F238E27FC236}">
                <a16:creationId xmlns:a16="http://schemas.microsoft.com/office/drawing/2014/main" id="{34414607-5EC2-B24B-9A83-3B3CCF40B4F5}"/>
              </a:ext>
            </a:extLst>
          </p:cNvPr>
          <p:cNvSpPr/>
          <p:nvPr/>
        </p:nvSpPr>
        <p:spPr bwMode="auto">
          <a:xfrm rot="10800000">
            <a:off x="2667000" y="4177498"/>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a:ln>
                <a:noFill/>
              </a:ln>
              <a:solidFill>
                <a:schemeClr val="tx1"/>
              </a:solidFill>
              <a:effectLst/>
              <a:latin typeface="Courier New" pitchFamily="49" charset="0"/>
            </a:endParaRPr>
          </a:p>
        </p:txBody>
      </p:sp>
    </p:spTree>
    <p:extLst>
      <p:ext uri="{BB962C8B-B14F-4D97-AF65-F5344CB8AC3E}">
        <p14:creationId xmlns:p14="http://schemas.microsoft.com/office/powerpoint/2010/main" val="261661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1000"/>
                                        <p:tgtEl>
                                          <p:spTgt spid="25">
                                            <p:txEl>
                                              <p:pRg st="0" end="0"/>
                                            </p:txEl>
                                          </p:spTgt>
                                        </p:tgtEl>
                                      </p:cBhvr>
                                    </p:animEffect>
                                    <p:anim calcmode="lin" valueType="num">
                                      <p:cBhvr>
                                        <p:cTn id="15"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animEffect transition="in" filter="fade">
                                      <p:cBhvr>
                                        <p:cTn id="19" dur="1000"/>
                                        <p:tgtEl>
                                          <p:spTgt spid="25">
                                            <p:txEl>
                                              <p:pRg st="2" end="2"/>
                                            </p:txEl>
                                          </p:spTgt>
                                        </p:tgtEl>
                                      </p:cBhvr>
                                    </p:animEffect>
                                    <p:anim calcmode="lin" valueType="num">
                                      <p:cBhvr>
                                        <p:cTn id="20"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
                                            <p:txEl>
                                              <p:pRg st="4" end="4"/>
                                            </p:txEl>
                                          </p:spTgt>
                                        </p:tgtEl>
                                        <p:attrNameLst>
                                          <p:attrName>style.visibility</p:attrName>
                                        </p:attrNameLst>
                                      </p:cBhvr>
                                      <p:to>
                                        <p:strVal val="visible"/>
                                      </p:to>
                                    </p:set>
                                    <p:animEffect transition="in" filter="fade">
                                      <p:cBhvr>
                                        <p:cTn id="24" dur="1000"/>
                                        <p:tgtEl>
                                          <p:spTgt spid="25">
                                            <p:txEl>
                                              <p:pRg st="4" end="4"/>
                                            </p:txEl>
                                          </p:spTgt>
                                        </p:tgtEl>
                                      </p:cBhvr>
                                    </p:animEffect>
                                    <p:anim calcmode="lin" valueType="num">
                                      <p:cBhvr>
                                        <p:cTn id="25"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5">
                                            <p:txEl>
                                              <p:pRg st="6" end="6"/>
                                            </p:txEl>
                                          </p:spTgt>
                                        </p:tgtEl>
                                        <p:attrNameLst>
                                          <p:attrName>style.visibility</p:attrName>
                                        </p:attrNameLst>
                                      </p:cBhvr>
                                      <p:to>
                                        <p:strVal val="visible"/>
                                      </p:to>
                                    </p:set>
                                    <p:animEffect transition="in" filter="fade">
                                      <p:cBhvr>
                                        <p:cTn id="29" dur="1000"/>
                                        <p:tgtEl>
                                          <p:spTgt spid="25">
                                            <p:txEl>
                                              <p:pRg st="6" end="6"/>
                                            </p:txEl>
                                          </p:spTgt>
                                        </p:tgtEl>
                                      </p:cBhvr>
                                    </p:animEffect>
                                    <p:anim calcmode="lin" valueType="num">
                                      <p:cBhvr>
                                        <p:cTn id="30" dur="1000" fill="hold"/>
                                        <p:tgtEl>
                                          <p:spTgt spid="2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Can you answer these  Questions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85799" y="1295400"/>
            <a:ext cx="11137037" cy="4572000"/>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B65E8F4D-5370-45C7-96FC-BBA70D842201}"/>
              </a:ext>
            </a:extLst>
          </p:cNvPr>
          <p:cNvSpPr txBox="1"/>
          <p:nvPr/>
        </p:nvSpPr>
        <p:spPr>
          <a:xfrm>
            <a:off x="216765" y="1181893"/>
            <a:ext cx="11289436" cy="1015663"/>
          </a:xfrm>
          <a:prstGeom prst="rect">
            <a:avLst/>
          </a:prstGeom>
          <a:noFill/>
        </p:spPr>
        <p:txBody>
          <a:bodyPr wrap="square" rtlCol="0">
            <a:spAutoFit/>
          </a:bodyPr>
          <a:lstStyle/>
          <a:p>
            <a:endParaRPr lang="en-IN"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mj-lt"/>
              </a:rPr>
              <a:t>2.What is the output of the following code?</a:t>
            </a:r>
            <a:endParaRPr lang="en-US" dirty="0"/>
          </a:p>
        </p:txBody>
      </p:sp>
      <p:pic>
        <p:nvPicPr>
          <p:cNvPr id="10" name="Picture 9">
            <a:extLst>
              <a:ext uri="{FF2B5EF4-FFF2-40B4-BE49-F238E27FC236}">
                <a16:creationId xmlns:a16="http://schemas.microsoft.com/office/drawing/2014/main" id="{7EABBD31-F880-4219-852C-473119F7C233}"/>
              </a:ext>
            </a:extLst>
          </p:cNvPr>
          <p:cNvPicPr/>
          <p:nvPr/>
        </p:nvPicPr>
        <p:blipFill>
          <a:blip r:embed="rId3"/>
          <a:stretch>
            <a:fillRect/>
          </a:stretch>
        </p:blipFill>
        <p:spPr>
          <a:xfrm>
            <a:off x="1046750" y="2503899"/>
            <a:ext cx="4134849" cy="1229901"/>
          </a:xfrm>
          <a:prstGeom prst="rect">
            <a:avLst/>
          </a:prstGeom>
        </p:spPr>
      </p:pic>
      <p:sp>
        <p:nvSpPr>
          <p:cNvPr id="8" name="TextBox 7">
            <a:extLst>
              <a:ext uri="{FF2B5EF4-FFF2-40B4-BE49-F238E27FC236}">
                <a16:creationId xmlns:a16="http://schemas.microsoft.com/office/drawing/2014/main" id="{4D77E137-A8C1-42F9-AB9C-1ECF493E08DF}"/>
              </a:ext>
            </a:extLst>
          </p:cNvPr>
          <p:cNvSpPr txBox="1"/>
          <p:nvPr/>
        </p:nvSpPr>
        <p:spPr>
          <a:xfrm>
            <a:off x="990600" y="4119477"/>
            <a:ext cx="2514600" cy="2862322"/>
          </a:xfrm>
          <a:prstGeom prst="rect">
            <a:avLst/>
          </a:prstGeom>
          <a:noFill/>
        </p:spPr>
        <p:txBody>
          <a:bodyPr wrap="square" rtlCol="0">
            <a:spAutoFit/>
          </a:bodyPr>
          <a:lstStyle/>
          <a:p>
            <a:pPr marL="342900" indent="-342900">
              <a:buAutoNum type="alphaUcPeriod"/>
            </a:pPr>
            <a:r>
              <a:rPr lang="en-US" dirty="0">
                <a:latin typeface="+mj-lt"/>
              </a:rPr>
              <a:t>[‘</a:t>
            </a:r>
            <a:r>
              <a:rPr lang="en-US" dirty="0" err="1">
                <a:latin typeface="+mj-lt"/>
              </a:rPr>
              <a:t>g’,’h’,’k’,’l’,’m</a:t>
            </a:r>
            <a:r>
              <a:rPr lang="en-US" dirty="0">
                <a:latin typeface="+mj-lt"/>
              </a:rPr>
              <a:t>’]</a:t>
            </a:r>
          </a:p>
          <a:p>
            <a:endParaRPr lang="en-US" dirty="0">
              <a:latin typeface="+mj-lt"/>
            </a:endParaRPr>
          </a:p>
          <a:p>
            <a:r>
              <a:rPr lang="en-US" dirty="0">
                <a:latin typeface="+mj-lt"/>
              </a:rPr>
              <a:t>B. [‘g’,’h’,’k’,’l’,’m’,9]</a:t>
            </a:r>
          </a:p>
          <a:p>
            <a:endParaRPr lang="en-US" dirty="0">
              <a:latin typeface="+mj-lt"/>
            </a:endParaRPr>
          </a:p>
          <a:p>
            <a:r>
              <a:rPr lang="en-US" dirty="0">
                <a:latin typeface="+mj-lt"/>
              </a:rPr>
              <a:t>C. [‘g’,’h’,’k’,’l’,’m’,8,9]</a:t>
            </a:r>
          </a:p>
          <a:p>
            <a:endParaRPr lang="en-US" dirty="0">
              <a:latin typeface="+mj-lt"/>
            </a:endParaRPr>
          </a:p>
          <a:p>
            <a:r>
              <a:rPr lang="en-US" dirty="0">
                <a:latin typeface="+mj-lt"/>
              </a:rPr>
              <a:t>D. [‘g’,’h’,’k’,’l’,’m’,9,8]</a:t>
            </a:r>
          </a:p>
          <a:p>
            <a:endParaRPr lang="en-US" dirty="0"/>
          </a:p>
          <a:p>
            <a:endParaRPr lang="en-US" dirty="0"/>
          </a:p>
          <a:p>
            <a:endParaRPr lang="en-US" dirty="0"/>
          </a:p>
        </p:txBody>
      </p:sp>
      <p:sp>
        <p:nvSpPr>
          <p:cNvPr id="11" name="Arrow: Right 9">
            <a:extLst>
              <a:ext uri="{FF2B5EF4-FFF2-40B4-BE49-F238E27FC236}">
                <a16:creationId xmlns:a16="http://schemas.microsoft.com/office/drawing/2014/main" id="{0AAE92A0-BD41-C444-8107-3CC97B7C80A8}"/>
              </a:ext>
            </a:extLst>
          </p:cNvPr>
          <p:cNvSpPr/>
          <p:nvPr/>
        </p:nvSpPr>
        <p:spPr bwMode="auto">
          <a:xfrm rot="10800000">
            <a:off x="3538491" y="5106317"/>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dirty="0">
              <a:ln>
                <a:noFill/>
              </a:ln>
              <a:solidFill>
                <a:schemeClr val="tx1"/>
              </a:solidFill>
              <a:effectLst/>
              <a:latin typeface="Courier New" pitchFamily="49" charset="0"/>
            </a:endParaRPr>
          </a:p>
        </p:txBody>
      </p:sp>
    </p:spTree>
    <p:extLst>
      <p:ext uri="{BB962C8B-B14F-4D97-AF65-F5344CB8AC3E}">
        <p14:creationId xmlns:p14="http://schemas.microsoft.com/office/powerpoint/2010/main" val="216474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1000"/>
                                        <p:tgtEl>
                                          <p:spTgt spid="8">
                                            <p:txEl>
                                              <p:pRg st="4" end="4"/>
                                            </p:txEl>
                                          </p:spTgt>
                                        </p:tgtEl>
                                      </p:cBhvr>
                                    </p:animEffect>
                                    <p:anim calcmode="lin" valueType="num">
                                      <p:cBhvr>
                                        <p:cTn id="2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1000"/>
                                        <p:tgtEl>
                                          <p:spTgt spid="8">
                                            <p:txEl>
                                              <p:pRg st="6" end="6"/>
                                            </p:txEl>
                                          </p:spTgt>
                                        </p:tgtEl>
                                      </p:cBhvr>
                                    </p:animEffect>
                                    <p:anim calcmode="lin" valueType="num">
                                      <p:cBhvr>
                                        <p:cTn id="3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69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Add new element in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85799" y="1295400"/>
            <a:ext cx="11137037" cy="4572000"/>
          </a:xfrm>
        </p:spPr>
        <p:txBody>
          <a:bodyPr/>
          <a:lstStyle/>
          <a:p>
            <a:pPr marL="0" indent="0">
              <a:buNone/>
            </a:pPr>
            <a:endParaRPr lang="en-IN" sz="2000" dirty="0">
              <a:latin typeface="+mj-lt"/>
              <a:ea typeface="Times New Roman" panose="02020603050405020304" pitchFamily="18" charset="0"/>
              <a:cs typeface="Calibri" panose="020F0502020204030204" pitchFamily="34" charset="0"/>
            </a:endParaRPr>
          </a:p>
          <a:p>
            <a:pPr marL="0" indent="0">
              <a:buNone/>
            </a:pPr>
            <a:endParaRPr lang="en-IN" sz="2000" dirty="0">
              <a:effectLst/>
              <a:latin typeface="+mj-lt"/>
              <a:ea typeface="Times New Roman" panose="02020603050405020304" pitchFamily="18" charset="0"/>
              <a:cs typeface="Calibri" panose="020F0502020204030204" pitchFamily="34"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B65E8F4D-5370-45C7-96FC-BBA70D842201}"/>
              </a:ext>
            </a:extLst>
          </p:cNvPr>
          <p:cNvSpPr txBox="1"/>
          <p:nvPr/>
        </p:nvSpPr>
        <p:spPr>
          <a:xfrm>
            <a:off x="534880" y="1267287"/>
            <a:ext cx="11289436" cy="2913618"/>
          </a:xfrm>
          <a:prstGeom prst="rect">
            <a:avLst/>
          </a:prstGeom>
          <a:noFill/>
        </p:spPr>
        <p:txBody>
          <a:bodyPr wrap="square" rtlCol="0">
            <a:spAutoFit/>
          </a:bodyPr>
          <a:lstStyle/>
          <a:p>
            <a:pPr marL="342900" indent="-342900">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We can add elements to the existing list using append function. </a:t>
            </a:r>
          </a:p>
          <a:p>
            <a:endParaRPr lang="en-IN" sz="2000" dirty="0">
              <a:solidFill>
                <a:srgbClr val="000000"/>
              </a:solidFill>
              <a:effectLst/>
              <a:latin typeface="+mj-lt"/>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Append function always add the element at the end of the list.</a:t>
            </a:r>
          </a:p>
          <a:p>
            <a:pPr marL="342900" indent="-342900">
              <a:buFont typeface="Wingdings" panose="05000000000000000000" pitchFamily="2" charset="2"/>
              <a:buChar char="q"/>
            </a:pPr>
            <a:endParaRPr lang="en-IN" sz="2000" dirty="0">
              <a:solidFill>
                <a:srgbClr val="000000"/>
              </a:solidFill>
              <a:latin typeface="+mj-lt"/>
              <a:ea typeface="Calibri" panose="020F0502020204030204" pitchFamily="34" charset="0"/>
              <a:cs typeface="Calibri" panose="020F0502020204030204" pitchFamily="34" charset="0"/>
            </a:endParaRPr>
          </a:p>
          <a:p>
            <a:pPr marL="0" marR="0">
              <a:lnSpc>
                <a:spcPct val="150000"/>
              </a:lnSpc>
              <a:spcBef>
                <a:spcPts val="0"/>
              </a:spcBef>
              <a:spcAft>
                <a:spcPts val="800"/>
              </a:spcAft>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Syntax:</a:t>
            </a:r>
            <a:endPar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indent="457200">
              <a:lnSpc>
                <a:spcPct val="150000"/>
              </a:lnSpc>
              <a:spcBef>
                <a:spcPts val="0"/>
              </a:spcBef>
              <a:spcAft>
                <a:spcPts val="800"/>
              </a:spcAft>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Listname.append (element to be added)</a:t>
            </a:r>
            <a:endParaRPr lang="en-IN"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9" name="Picture 8">
            <a:extLst>
              <a:ext uri="{FF2B5EF4-FFF2-40B4-BE49-F238E27FC236}">
                <a16:creationId xmlns:a16="http://schemas.microsoft.com/office/drawing/2014/main" id="{F84F6716-3639-4DA1-AB08-5551C6587DC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8200" y="2311343"/>
            <a:ext cx="4114800" cy="3373740"/>
          </a:xfrm>
          <a:prstGeom prst="rect">
            <a:avLst/>
          </a:prstGeom>
          <a:noFill/>
          <a:ln>
            <a:noFill/>
          </a:ln>
        </p:spPr>
      </p:pic>
      <p:sp>
        <p:nvSpPr>
          <p:cNvPr id="8" name="TextBox 7">
            <a:extLst>
              <a:ext uri="{FF2B5EF4-FFF2-40B4-BE49-F238E27FC236}">
                <a16:creationId xmlns:a16="http://schemas.microsoft.com/office/drawing/2014/main" id="{837D9232-58BD-42E7-9976-9A851A8A21E7}"/>
              </a:ext>
            </a:extLst>
          </p:cNvPr>
          <p:cNvSpPr txBox="1"/>
          <p:nvPr/>
        </p:nvSpPr>
        <p:spPr>
          <a:xfrm>
            <a:off x="836349" y="3998213"/>
            <a:ext cx="4796532" cy="1015663"/>
          </a:xfrm>
          <a:prstGeom prst="rect">
            <a:avLst/>
          </a:prstGeom>
          <a:noFill/>
        </p:spPr>
        <p:txBody>
          <a:bodyPr wrap="square" rtlCol="0">
            <a:spAutoFit/>
          </a:bodyPr>
          <a:lstStyle/>
          <a:p>
            <a:pPr algn="just"/>
            <a:r>
              <a:rPr lang="en-US" sz="2000" dirty="0">
                <a:latin typeface="+mj-lt"/>
              </a:rPr>
              <a:t>In this example element 5 has been appended in the originally existed list. It’s being added in the last</a:t>
            </a:r>
          </a:p>
        </p:txBody>
      </p:sp>
    </p:spTree>
    <p:extLst>
      <p:ext uri="{BB962C8B-B14F-4D97-AF65-F5344CB8AC3E}">
        <p14:creationId xmlns:p14="http://schemas.microsoft.com/office/powerpoint/2010/main" val="232021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 </a:t>
            </a:r>
          </a:p>
        </p:txBody>
      </p:sp>
      <p:pic>
        <p:nvPicPr>
          <p:cNvPr id="7" name="Content Placeholder 6">
            <a:extLst>
              <a:ext uri="{FF2B5EF4-FFF2-40B4-BE49-F238E27FC236}">
                <a16:creationId xmlns:a16="http://schemas.microsoft.com/office/drawing/2014/main" id="{0F20C437-9387-48CA-A975-E0B495262DCB}"/>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217904" y="1905000"/>
            <a:ext cx="7718596" cy="4246059"/>
          </a:xfrm>
          <a:prstGeom prst="rect">
            <a:avLst/>
          </a:prstGeom>
          <a:noFill/>
        </p:spPr>
      </p:pic>
      <p:sp>
        <p:nvSpPr>
          <p:cNvPr id="3" name="TextBox 2">
            <a:extLst>
              <a:ext uri="{FF2B5EF4-FFF2-40B4-BE49-F238E27FC236}">
                <a16:creationId xmlns:a16="http://schemas.microsoft.com/office/drawing/2014/main" id="{215F899C-5E6E-4108-9930-71AD2F458C34}"/>
              </a:ext>
            </a:extLst>
          </p:cNvPr>
          <p:cNvSpPr txBox="1"/>
          <p:nvPr/>
        </p:nvSpPr>
        <p:spPr>
          <a:xfrm>
            <a:off x="433137" y="1066800"/>
            <a:ext cx="9777663" cy="461665"/>
          </a:xfrm>
          <a:prstGeom prst="rect">
            <a:avLst/>
          </a:prstGeom>
          <a:noFill/>
        </p:spPr>
        <p:txBody>
          <a:bodyPr wrap="square" rtlCol="0">
            <a:spAutoFit/>
          </a:bodyPr>
          <a:lstStyle/>
          <a:p>
            <a:pPr algn="just"/>
            <a:r>
              <a:rPr lang="en-US" sz="2400" dirty="0">
                <a:latin typeface="+mn-lt"/>
              </a:rPr>
              <a:t>Representation of Python Collections with the help of Figure</a:t>
            </a:r>
            <a:r>
              <a:rPr lang="en-US" dirty="0"/>
              <a:t>:</a:t>
            </a:r>
          </a:p>
        </p:txBody>
      </p:sp>
      <p:sp>
        <p:nvSpPr>
          <p:cNvPr id="9" name="TextBox 8">
            <a:extLst>
              <a:ext uri="{FF2B5EF4-FFF2-40B4-BE49-F238E27FC236}">
                <a16:creationId xmlns:a16="http://schemas.microsoft.com/office/drawing/2014/main" id="{18E83B65-9899-4FB6-AF96-B7344D0B474E}"/>
              </a:ext>
            </a:extLst>
          </p:cNvPr>
          <p:cNvSpPr txBox="1"/>
          <p:nvPr/>
        </p:nvSpPr>
        <p:spPr>
          <a:xfrm flipH="1">
            <a:off x="433136" y="2133600"/>
            <a:ext cx="3681663" cy="2759728"/>
          </a:xfrm>
          <a:prstGeom prst="rect">
            <a:avLst/>
          </a:prstGeom>
          <a:noFill/>
        </p:spPr>
        <p:txBody>
          <a:bodyPr wrap="square">
            <a:spAutoFit/>
          </a:bodyPr>
          <a:lstStyle/>
          <a:p>
            <a:pPr marL="285750" marR="0" indent="-285750" algn="just">
              <a:spcBef>
                <a:spcPts val="0"/>
              </a:spcBef>
              <a:spcAft>
                <a:spcPts val="800"/>
              </a:spcAft>
              <a:buClr>
                <a:schemeClr val="accent2">
                  <a:lumMod val="75000"/>
                </a:schemeClr>
              </a:buClr>
              <a:buFont typeface="Wingdings" panose="05000000000000000000" pitchFamily="2" charset="2"/>
              <a:buChar char="q"/>
            </a:pPr>
            <a:r>
              <a:rPr lang="en-US" sz="2000" dirty="0">
                <a:effectLst/>
                <a:latin typeface="Calibri" panose="020F0502020204030204" pitchFamily="34" charset="0"/>
                <a:ea typeface="Calibri" panose="020F0502020204030204" pitchFamily="34" charset="0"/>
                <a:cs typeface="Calibri" panose="020F0502020204030204" pitchFamily="34" charset="0"/>
              </a:rPr>
              <a:t>If data is the combination of numeric data, alphanumeric or of different types than we go for List, Tuple or set .</a:t>
            </a:r>
          </a:p>
          <a:p>
            <a:pPr marL="0" marR="0" algn="just">
              <a:spcBef>
                <a:spcPts val="0"/>
              </a:spcBef>
              <a:spcAft>
                <a:spcPts val="800"/>
              </a:spcAft>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spcBef>
                <a:spcPts val="0"/>
              </a:spcBef>
              <a:spcAft>
                <a:spcPts val="800"/>
              </a:spcAft>
              <a:buClr>
                <a:schemeClr val="accent2">
                  <a:lumMod val="75000"/>
                </a:schemeClr>
              </a:buClr>
              <a:buFont typeface="Wingdings" panose="05000000000000000000" pitchFamily="2" charset="2"/>
              <a:buChar char="q"/>
            </a:pPr>
            <a:r>
              <a:rPr lang="en-US" sz="2000" dirty="0">
                <a:effectLst/>
                <a:latin typeface="Calibri" panose="020F0502020204030204" pitchFamily="34" charset="0"/>
                <a:ea typeface="Calibri" panose="020F0502020204030204" pitchFamily="34" charset="0"/>
                <a:cs typeface="Calibri" panose="020F0502020204030204" pitchFamily="34" charset="0"/>
              </a:rPr>
              <a:t>If data is in the form of key-value pair than we go for dictionary.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02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Changing new element in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1" y="1295400"/>
            <a:ext cx="11289435" cy="4572000"/>
          </a:xfrm>
        </p:spPr>
        <p:txBody>
          <a:bodyPr/>
          <a:lstStyle/>
          <a:p>
            <a:pPr>
              <a:buFont typeface="Wingdings" panose="05000000000000000000" pitchFamily="2" charset="2"/>
              <a:buChar char="q"/>
            </a:pPr>
            <a:r>
              <a:rPr lang="en-IN" sz="2000" dirty="0">
                <a:latin typeface="+mj-lt"/>
                <a:ea typeface="Calibri" panose="020F0502020204030204" pitchFamily="34" charset="0"/>
                <a:cs typeface="Calibri" panose="020F0502020204030204" pitchFamily="34" charset="0"/>
              </a:rPr>
              <a:t>   </a:t>
            </a:r>
            <a:r>
              <a:rPr lang="en-IN" sz="2000" dirty="0">
                <a:effectLst/>
                <a:latin typeface="+mj-lt"/>
                <a:ea typeface="Calibri" panose="020F0502020204030204" pitchFamily="34" charset="0"/>
                <a:cs typeface="Calibri" panose="020F0502020204030204" pitchFamily="34" charset="0"/>
              </a:rPr>
              <a:t>Value of the element at index 3 has been assigned new value as 5, so element in the output        list is changed from 4 to 5.</a:t>
            </a:r>
          </a:p>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2881" y="2960703"/>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B65E8F4D-5370-45C7-96FC-BBA70D842201}"/>
              </a:ext>
            </a:extLst>
          </p:cNvPr>
          <p:cNvSpPr txBox="1"/>
          <p:nvPr/>
        </p:nvSpPr>
        <p:spPr>
          <a:xfrm>
            <a:off x="534880" y="1267287"/>
            <a:ext cx="11289436" cy="473206"/>
          </a:xfrm>
          <a:prstGeom prst="rect">
            <a:avLst/>
          </a:prstGeom>
          <a:noFill/>
        </p:spPr>
        <p:txBody>
          <a:bodyPr wrap="square" rtlCol="0">
            <a:spAutoFit/>
          </a:bodyPr>
          <a:lstStyle/>
          <a:p>
            <a:pPr marL="0" marR="0">
              <a:lnSpc>
                <a:spcPct val="150000"/>
              </a:lnSpc>
              <a:spcBef>
                <a:spcPts val="0"/>
              </a:spcBef>
              <a:spcAft>
                <a:spcPts val="800"/>
              </a:spcAft>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pic>
        <p:nvPicPr>
          <p:cNvPr id="10" name="Picture 9">
            <a:extLst>
              <a:ext uri="{FF2B5EF4-FFF2-40B4-BE49-F238E27FC236}">
                <a16:creationId xmlns:a16="http://schemas.microsoft.com/office/drawing/2014/main" id="{52986B9E-BFDF-4732-B3B3-5311AFDC488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2286000"/>
            <a:ext cx="6477000" cy="3740324"/>
          </a:xfrm>
          <a:prstGeom prst="rect">
            <a:avLst/>
          </a:prstGeom>
          <a:noFill/>
          <a:ln>
            <a:noFill/>
          </a:ln>
        </p:spPr>
      </p:pic>
    </p:spTree>
    <p:extLst>
      <p:ext uri="{BB962C8B-B14F-4D97-AF65-F5344CB8AC3E}">
        <p14:creationId xmlns:p14="http://schemas.microsoft.com/office/powerpoint/2010/main" val="240792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Deletion in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1" y="1295400"/>
            <a:ext cx="11289435" cy="4572000"/>
          </a:xfrm>
        </p:spPr>
        <p:txBody>
          <a:bodyPr/>
          <a:lstStyle/>
          <a:p>
            <a:pPr marL="0" marR="0" indent="0" algn="just">
              <a:lnSpc>
                <a:spcPct val="150000"/>
              </a:lnSpc>
              <a:spcBef>
                <a:spcPts val="0"/>
              </a:spcBef>
              <a:spcAft>
                <a:spcPts val="800"/>
              </a:spcAft>
              <a:buNone/>
            </a:pPr>
            <a:r>
              <a:rPr lang="en-IN" sz="2000" dirty="0">
                <a:solidFill>
                  <a:srgbClr val="000000"/>
                </a:solidFill>
                <a:effectLst/>
                <a:latin typeface="+mj-lt"/>
                <a:ea typeface="Calibri" panose="020F0502020204030204" pitchFamily="34" charset="0"/>
                <a:cs typeface="Calibri" panose="020F0502020204030204" pitchFamily="34" charset="0"/>
              </a:rPr>
              <a:t>List elements can be deleted. </a:t>
            </a:r>
            <a:endParaRPr lang="en-US" sz="2000" dirty="0">
              <a:effectLst/>
              <a:latin typeface="+mj-lt"/>
              <a:ea typeface="Calibri" panose="020F0502020204030204" pitchFamily="34" charset="0"/>
              <a:cs typeface="Times New Roman" panose="02020603050405020304" pitchFamily="18" charset="0"/>
            </a:endParaRPr>
          </a:p>
          <a:p>
            <a:pPr marR="0" lvl="0" algn="just">
              <a:lnSpc>
                <a:spcPct val="150000"/>
              </a:lnSpc>
              <a:spcBef>
                <a:spcPts val="0"/>
              </a:spcBef>
              <a:spcAft>
                <a:spcPts val="800"/>
              </a:spcAft>
              <a:buFont typeface="Wingdings" panose="05000000000000000000" pitchFamily="2" charset="2"/>
              <a:buChar char="q"/>
            </a:pPr>
            <a:r>
              <a:rPr lang="en-IN" sz="1800" dirty="0">
                <a:solidFill>
                  <a:srgbClr val="000000"/>
                </a:solidFill>
                <a:effectLst/>
                <a:latin typeface="+mj-lt"/>
                <a:ea typeface="Times New Roman" panose="02020603050405020304" pitchFamily="18" charset="0"/>
              </a:rPr>
              <a:t>Using del command If we know the position(index) of the element which is to be deleted.</a:t>
            </a:r>
            <a:endParaRPr lang="en-US" sz="1800" dirty="0">
              <a:effectLst/>
              <a:latin typeface="+mj-lt"/>
              <a:ea typeface="Times New Roman" panose="02020603050405020304" pitchFamily="18" charset="0"/>
            </a:endParaRPr>
          </a:p>
          <a:p>
            <a:pPr marR="0" lvl="0" algn="just">
              <a:lnSpc>
                <a:spcPct val="150000"/>
              </a:lnSpc>
              <a:spcBef>
                <a:spcPts val="0"/>
              </a:spcBef>
              <a:spcAft>
                <a:spcPts val="800"/>
              </a:spcAft>
              <a:buFont typeface="Wingdings" panose="05000000000000000000" pitchFamily="2" charset="2"/>
              <a:buChar char="q"/>
            </a:pPr>
            <a:r>
              <a:rPr lang="en-IN" sz="1800" dirty="0">
                <a:solidFill>
                  <a:srgbClr val="000000"/>
                </a:solidFill>
                <a:effectLst/>
                <a:latin typeface="+mj-lt"/>
                <a:ea typeface="Times New Roman" panose="02020603050405020304" pitchFamily="18" charset="0"/>
              </a:rPr>
              <a:t>We can use the remove method by giving the specific element as given in the example If we know the position(index) of the element.</a:t>
            </a:r>
            <a:endParaRPr lang="en-US" sz="1800" dirty="0">
              <a:effectLst/>
              <a:latin typeface="+mj-lt"/>
              <a:ea typeface="Times New Roman" panose="02020603050405020304" pitchFamily="18" charset="0"/>
            </a:endParaRPr>
          </a:p>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552DC2C5-21D9-4AB8-8DC4-7A2E1D1A387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2971800"/>
            <a:ext cx="7239000" cy="3124199"/>
          </a:xfrm>
          <a:prstGeom prst="rect">
            <a:avLst/>
          </a:prstGeom>
          <a:noFill/>
          <a:ln>
            <a:noFill/>
          </a:ln>
        </p:spPr>
      </p:pic>
    </p:spTree>
    <p:extLst>
      <p:ext uri="{BB962C8B-B14F-4D97-AF65-F5344CB8AC3E}">
        <p14:creationId xmlns:p14="http://schemas.microsoft.com/office/powerpoint/2010/main" val="175651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Deletion in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1" y="1295400"/>
            <a:ext cx="11289435" cy="4572000"/>
          </a:xfrm>
        </p:spPr>
        <p:txBody>
          <a:bodyPr/>
          <a:lstStyle/>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7C9CA693-57B8-4F76-B2EB-6A35207545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08112" y="2057400"/>
            <a:ext cx="9496675" cy="3810000"/>
          </a:xfrm>
          <a:prstGeom prst="rect">
            <a:avLst/>
          </a:prstGeom>
          <a:noFill/>
          <a:ln>
            <a:noFill/>
          </a:ln>
        </p:spPr>
      </p:pic>
      <p:sp>
        <p:nvSpPr>
          <p:cNvPr id="4" name="TextBox 3">
            <a:extLst>
              <a:ext uri="{FF2B5EF4-FFF2-40B4-BE49-F238E27FC236}">
                <a16:creationId xmlns:a16="http://schemas.microsoft.com/office/drawing/2014/main" id="{8B91F4D3-FB95-44F6-BF03-AB469BCB2F00}"/>
              </a:ext>
            </a:extLst>
          </p:cNvPr>
          <p:cNvSpPr txBox="1"/>
          <p:nvPr/>
        </p:nvSpPr>
        <p:spPr>
          <a:xfrm>
            <a:off x="762000" y="1219200"/>
            <a:ext cx="9914188" cy="984885"/>
          </a:xfrm>
          <a:prstGeom prst="rect">
            <a:avLst/>
          </a:prstGeom>
          <a:noFill/>
        </p:spPr>
        <p:txBody>
          <a:bodyPr wrap="square" rtlCol="0">
            <a:spAutoFit/>
          </a:bodyPr>
          <a:lstStyle/>
          <a:p>
            <a:pPr marL="342900" indent="-342900">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list1 has been deleted and then we are trying to print it and its giving error because it does not exist now.</a:t>
            </a:r>
            <a:endParaRPr lang="en-US" sz="2000" dirty="0">
              <a:effectLst/>
              <a:latin typeface="+mj-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853492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Built in Methods in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1" y="1295400"/>
            <a:ext cx="11048999" cy="4724400"/>
          </a:xfrm>
        </p:spPr>
        <p:txBody>
          <a:bodyPr/>
          <a:lstStyle/>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graphicFrame>
        <p:nvGraphicFramePr>
          <p:cNvPr id="5" name="Table 4">
            <a:extLst>
              <a:ext uri="{FF2B5EF4-FFF2-40B4-BE49-F238E27FC236}">
                <a16:creationId xmlns:a16="http://schemas.microsoft.com/office/drawing/2014/main" id="{7F9FCE0A-65E6-4A90-A012-57F74EEC50E3}"/>
              </a:ext>
            </a:extLst>
          </p:cNvPr>
          <p:cNvGraphicFramePr>
            <a:graphicFrameLocks noGrp="1"/>
          </p:cNvGraphicFramePr>
          <p:nvPr>
            <p:extLst>
              <p:ext uri="{D42A27DB-BD31-4B8C-83A1-F6EECF244321}">
                <p14:modId xmlns:p14="http://schemas.microsoft.com/office/powerpoint/2010/main" val="3902391684"/>
              </p:ext>
            </p:extLst>
          </p:nvPr>
        </p:nvGraphicFramePr>
        <p:xfrm>
          <a:off x="1143000" y="1295400"/>
          <a:ext cx="9753599" cy="4661455"/>
        </p:xfrm>
        <a:graphic>
          <a:graphicData uri="http://schemas.openxmlformats.org/drawingml/2006/table">
            <a:tbl>
              <a:tblPr firstRow="1" firstCol="1" bandRow="1">
                <a:tableStyleId>{5C22544A-7EE6-4342-B048-85BDC9FD1C3A}</a:tableStyleId>
              </a:tblPr>
              <a:tblGrid>
                <a:gridCol w="1981152">
                  <a:extLst>
                    <a:ext uri="{9D8B030D-6E8A-4147-A177-3AD203B41FA5}">
                      <a16:colId xmlns:a16="http://schemas.microsoft.com/office/drawing/2014/main" val="2480077994"/>
                    </a:ext>
                  </a:extLst>
                </a:gridCol>
                <a:gridCol w="4569789">
                  <a:extLst>
                    <a:ext uri="{9D8B030D-6E8A-4147-A177-3AD203B41FA5}">
                      <a16:colId xmlns:a16="http://schemas.microsoft.com/office/drawing/2014/main" val="3839365151"/>
                    </a:ext>
                  </a:extLst>
                </a:gridCol>
                <a:gridCol w="3202658">
                  <a:extLst>
                    <a:ext uri="{9D8B030D-6E8A-4147-A177-3AD203B41FA5}">
                      <a16:colId xmlns:a16="http://schemas.microsoft.com/office/drawing/2014/main" val="1587172651"/>
                    </a:ext>
                  </a:extLst>
                </a:gridCol>
              </a:tblGrid>
              <a:tr h="576154">
                <a:tc>
                  <a:txBody>
                    <a:bodyPr/>
                    <a:lstStyle/>
                    <a:p>
                      <a:pPr marL="0" marR="0" algn="ctr">
                        <a:lnSpc>
                          <a:spcPct val="150000"/>
                        </a:lnSpc>
                        <a:spcBef>
                          <a:spcPts val="0"/>
                        </a:spcBef>
                        <a:spcAft>
                          <a:spcPts val="0"/>
                        </a:spcAft>
                      </a:pPr>
                      <a:r>
                        <a:rPr lang="en-IN" sz="1600" b="1" dirty="0">
                          <a:solidFill>
                            <a:schemeClr val="tx1"/>
                          </a:solidFill>
                          <a:effectLst/>
                        </a:rPr>
                        <a:t>Method</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ctr">
                        <a:lnSpc>
                          <a:spcPct val="150000"/>
                        </a:lnSpc>
                        <a:spcBef>
                          <a:spcPts val="0"/>
                        </a:spcBef>
                        <a:spcAft>
                          <a:spcPts val="0"/>
                        </a:spcAft>
                      </a:pPr>
                      <a:r>
                        <a:rPr lang="en-IN" sz="1600" b="1">
                          <a:solidFill>
                            <a:schemeClr val="tx1"/>
                          </a:solidFill>
                          <a:effectLst/>
                        </a:rPr>
                        <a:t>Remark</a:t>
                      </a:r>
                      <a:endParaRPr lang="en-US"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ctr">
                        <a:lnSpc>
                          <a:spcPct val="150000"/>
                        </a:lnSpc>
                        <a:spcBef>
                          <a:spcPts val="0"/>
                        </a:spcBef>
                        <a:spcAft>
                          <a:spcPts val="0"/>
                        </a:spcAft>
                      </a:pPr>
                      <a:r>
                        <a:rPr lang="en-IN" sz="1600" b="1">
                          <a:solidFill>
                            <a:schemeClr val="tx1"/>
                          </a:solidFill>
                          <a:effectLst/>
                        </a:rPr>
                        <a:t>Example</a:t>
                      </a:r>
                      <a:endParaRPr lang="en-US"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extLst>
                  <a:ext uri="{0D108BD9-81ED-4DB2-BD59-A6C34878D82A}">
                    <a16:rowId xmlns:a16="http://schemas.microsoft.com/office/drawing/2014/main" val="3109074717"/>
                  </a:ext>
                </a:extLst>
              </a:tr>
              <a:tr h="719246">
                <a:tc>
                  <a:txBody>
                    <a:bodyPr/>
                    <a:lstStyle/>
                    <a:p>
                      <a:pPr marL="0" marR="0" algn="ctr">
                        <a:lnSpc>
                          <a:spcPct val="150000"/>
                        </a:lnSpc>
                        <a:spcBef>
                          <a:spcPts val="0"/>
                        </a:spcBef>
                        <a:spcAft>
                          <a:spcPts val="0"/>
                        </a:spcAft>
                      </a:pPr>
                      <a:r>
                        <a:rPr lang="en-IN" sz="1600" b="1">
                          <a:solidFill>
                            <a:schemeClr val="tx1"/>
                          </a:solidFill>
                          <a:effectLst/>
                        </a:rPr>
                        <a:t>len()</a:t>
                      </a:r>
                      <a:endParaRPr lang="en-US"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just">
                        <a:lnSpc>
                          <a:spcPct val="150000"/>
                        </a:lnSpc>
                        <a:spcBef>
                          <a:spcPts val="0"/>
                        </a:spcBef>
                        <a:spcAft>
                          <a:spcPts val="0"/>
                        </a:spcAft>
                      </a:pPr>
                      <a:r>
                        <a:rPr lang="en-IN" sz="1600" b="1" dirty="0">
                          <a:solidFill>
                            <a:schemeClr val="tx1"/>
                          </a:solidFill>
                          <a:effectLst/>
                        </a:rPr>
                        <a:t>It calculates the length of the list or the number of elements in the list.</a:t>
                      </a:r>
                    </a:p>
                  </a:txBody>
                  <a:tcPr marL="63926" marR="63926" marT="0" marB="0"/>
                </a:tc>
                <a:tc>
                  <a:txBody>
                    <a:bodyPr/>
                    <a:lstStyle/>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3380931997"/>
                  </a:ext>
                </a:extLst>
              </a:tr>
              <a:tr h="906999">
                <a:tc>
                  <a:txBody>
                    <a:bodyPr/>
                    <a:lstStyle/>
                    <a:p>
                      <a:pPr marL="0" marR="0" algn="ctr">
                        <a:lnSpc>
                          <a:spcPct val="150000"/>
                        </a:lnSpc>
                        <a:spcBef>
                          <a:spcPts val="0"/>
                        </a:spcBef>
                        <a:spcAft>
                          <a:spcPts val="0"/>
                        </a:spcAft>
                      </a:pPr>
                      <a:r>
                        <a:rPr lang="en-IN" sz="1600" b="1">
                          <a:solidFill>
                            <a:schemeClr val="tx1"/>
                          </a:solidFill>
                          <a:effectLst/>
                        </a:rPr>
                        <a:t>max(list)</a:t>
                      </a:r>
                      <a:endParaRPr lang="en-US"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just">
                        <a:lnSpc>
                          <a:spcPct val="150000"/>
                        </a:lnSpc>
                        <a:spcBef>
                          <a:spcPts val="0"/>
                        </a:spcBef>
                        <a:spcAft>
                          <a:spcPts val="0"/>
                        </a:spcAft>
                      </a:pPr>
                      <a:r>
                        <a:rPr lang="en-IN" sz="1600" b="1" dirty="0">
                          <a:solidFill>
                            <a:schemeClr val="tx1"/>
                          </a:solidFill>
                          <a:effectLst/>
                        </a:rPr>
                        <a:t>It returns the maximum element from the list</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2551957563"/>
                  </a:ext>
                </a:extLst>
              </a:tr>
              <a:tr h="906999">
                <a:tc>
                  <a:txBody>
                    <a:bodyPr/>
                    <a:lstStyle/>
                    <a:p>
                      <a:pPr marL="0" marR="0" algn="ctr">
                        <a:lnSpc>
                          <a:spcPct val="150000"/>
                        </a:lnSpc>
                        <a:spcBef>
                          <a:spcPts val="0"/>
                        </a:spcBef>
                        <a:spcAft>
                          <a:spcPts val="0"/>
                        </a:spcAft>
                      </a:pPr>
                      <a:r>
                        <a:rPr lang="en-IN" sz="1600" b="1" dirty="0">
                          <a:solidFill>
                            <a:schemeClr val="tx1"/>
                          </a:solidFill>
                          <a:effectLst/>
                        </a:rPr>
                        <a:t>min(list)</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just">
                        <a:lnSpc>
                          <a:spcPct val="150000"/>
                        </a:lnSpc>
                        <a:spcBef>
                          <a:spcPts val="0"/>
                        </a:spcBef>
                        <a:spcAft>
                          <a:spcPts val="0"/>
                        </a:spcAft>
                      </a:pPr>
                      <a:r>
                        <a:rPr lang="en-IN" sz="1600" b="1" dirty="0">
                          <a:solidFill>
                            <a:schemeClr val="tx1"/>
                          </a:solidFill>
                          <a:effectLst/>
                        </a:rPr>
                        <a:t>It returns a minimum element from the list</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4043591559"/>
                  </a:ext>
                </a:extLst>
              </a:tr>
              <a:tr h="578973">
                <a:tc>
                  <a:txBody>
                    <a:bodyPr/>
                    <a:lstStyle/>
                    <a:p>
                      <a:pPr marL="0" marR="0" algn="ctr">
                        <a:lnSpc>
                          <a:spcPct val="150000"/>
                        </a:lnSpc>
                        <a:spcBef>
                          <a:spcPts val="0"/>
                        </a:spcBef>
                        <a:spcAft>
                          <a:spcPts val="0"/>
                        </a:spcAft>
                      </a:pPr>
                      <a:r>
                        <a:rPr lang="en-IN" sz="1600" b="1" dirty="0">
                          <a:solidFill>
                            <a:schemeClr val="tx1"/>
                          </a:solidFill>
                          <a:effectLst/>
                        </a:rPr>
                        <a:t>list(</a:t>
                      </a:r>
                      <a:r>
                        <a:rPr lang="en-IN" sz="1600" b="1" dirty="0" err="1">
                          <a:solidFill>
                            <a:schemeClr val="tx1"/>
                          </a:solidFill>
                          <a:effectLst/>
                        </a:rPr>
                        <a:t>seq</a:t>
                      </a:r>
                      <a:r>
                        <a:rPr lang="en-IN" sz="1600" b="1" dirty="0">
                          <a:solidFill>
                            <a:schemeClr val="tx1"/>
                          </a:solidFill>
                          <a:effectLst/>
                        </a:rPr>
                        <a:t>)</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just">
                        <a:lnSpc>
                          <a:spcPct val="150000"/>
                        </a:lnSpc>
                        <a:spcBef>
                          <a:spcPts val="0"/>
                        </a:spcBef>
                        <a:spcAft>
                          <a:spcPts val="0"/>
                        </a:spcAft>
                      </a:pPr>
                      <a:r>
                        <a:rPr lang="en-IN" sz="1600" b="1">
                          <a:solidFill>
                            <a:schemeClr val="tx1"/>
                          </a:solidFill>
                          <a:effectLst/>
                        </a:rPr>
                        <a:t>It converts into any sequence into a list</a:t>
                      </a:r>
                      <a:endParaRPr lang="en-US"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848389587"/>
                  </a:ext>
                </a:extLst>
              </a:tr>
            </a:tbl>
          </a:graphicData>
        </a:graphic>
      </p:graphicFrame>
      <p:pic>
        <p:nvPicPr>
          <p:cNvPr id="18" name="Picture 17">
            <a:extLst>
              <a:ext uri="{FF2B5EF4-FFF2-40B4-BE49-F238E27FC236}">
                <a16:creationId xmlns:a16="http://schemas.microsoft.com/office/drawing/2014/main" id="{793A7C6C-94BE-40BE-B18E-5B7502EEE884}"/>
              </a:ext>
            </a:extLst>
          </p:cNvPr>
          <p:cNvPicPr/>
          <p:nvPr/>
        </p:nvPicPr>
        <p:blipFill>
          <a:blip r:embed="rId3"/>
          <a:stretch>
            <a:fillRect/>
          </a:stretch>
        </p:blipFill>
        <p:spPr>
          <a:xfrm>
            <a:off x="7848599" y="1999907"/>
            <a:ext cx="2971800" cy="685800"/>
          </a:xfrm>
          <a:prstGeom prst="rect">
            <a:avLst/>
          </a:prstGeom>
        </p:spPr>
      </p:pic>
      <p:pic>
        <p:nvPicPr>
          <p:cNvPr id="19" name="Picture 18">
            <a:extLst>
              <a:ext uri="{FF2B5EF4-FFF2-40B4-BE49-F238E27FC236}">
                <a16:creationId xmlns:a16="http://schemas.microsoft.com/office/drawing/2014/main" id="{CA8ACFAE-359D-4B6C-92AF-291635054548}"/>
              </a:ext>
            </a:extLst>
          </p:cNvPr>
          <p:cNvPicPr/>
          <p:nvPr/>
        </p:nvPicPr>
        <p:blipFill>
          <a:blip r:embed="rId4"/>
          <a:stretch>
            <a:fillRect/>
          </a:stretch>
        </p:blipFill>
        <p:spPr>
          <a:xfrm>
            <a:off x="7845641" y="2957215"/>
            <a:ext cx="2918534" cy="685800"/>
          </a:xfrm>
          <a:prstGeom prst="rect">
            <a:avLst/>
          </a:prstGeom>
        </p:spPr>
      </p:pic>
      <p:pic>
        <p:nvPicPr>
          <p:cNvPr id="20" name="Picture 19">
            <a:extLst>
              <a:ext uri="{FF2B5EF4-FFF2-40B4-BE49-F238E27FC236}">
                <a16:creationId xmlns:a16="http://schemas.microsoft.com/office/drawing/2014/main" id="{9B49E971-6135-4121-9AA8-FB69E14A42C8}"/>
              </a:ext>
            </a:extLst>
          </p:cNvPr>
          <p:cNvPicPr/>
          <p:nvPr/>
        </p:nvPicPr>
        <p:blipFill>
          <a:blip r:embed="rId5"/>
          <a:stretch>
            <a:fillRect/>
          </a:stretch>
        </p:blipFill>
        <p:spPr>
          <a:xfrm>
            <a:off x="7924800" y="4076014"/>
            <a:ext cx="2895599" cy="685800"/>
          </a:xfrm>
          <a:prstGeom prst="rect">
            <a:avLst/>
          </a:prstGeom>
        </p:spPr>
      </p:pic>
      <p:pic>
        <p:nvPicPr>
          <p:cNvPr id="21" name="Picture 20">
            <a:extLst>
              <a:ext uri="{FF2B5EF4-FFF2-40B4-BE49-F238E27FC236}">
                <a16:creationId xmlns:a16="http://schemas.microsoft.com/office/drawing/2014/main" id="{4F7490F9-A4C9-4DB2-B280-F4E0ED8866B5}"/>
              </a:ext>
            </a:extLst>
          </p:cNvPr>
          <p:cNvPicPr/>
          <p:nvPr/>
        </p:nvPicPr>
        <p:blipFill>
          <a:blip r:embed="rId6"/>
          <a:stretch>
            <a:fillRect/>
          </a:stretch>
        </p:blipFill>
        <p:spPr>
          <a:xfrm>
            <a:off x="7886700" y="5071376"/>
            <a:ext cx="2895599" cy="685800"/>
          </a:xfrm>
          <a:prstGeom prst="rect">
            <a:avLst/>
          </a:prstGeom>
        </p:spPr>
      </p:pic>
    </p:spTree>
    <p:extLst>
      <p:ext uri="{BB962C8B-B14F-4D97-AF65-F5344CB8AC3E}">
        <p14:creationId xmlns:p14="http://schemas.microsoft.com/office/powerpoint/2010/main" val="9028049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1" y="1295400"/>
            <a:ext cx="11289435" cy="4572000"/>
          </a:xfrm>
        </p:spPr>
        <p:txBody>
          <a:bodyPr/>
          <a:lstStyle/>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graphicFrame>
        <p:nvGraphicFramePr>
          <p:cNvPr id="4" name="Table 3">
            <a:extLst>
              <a:ext uri="{FF2B5EF4-FFF2-40B4-BE49-F238E27FC236}">
                <a16:creationId xmlns:a16="http://schemas.microsoft.com/office/drawing/2014/main" id="{74D701FE-A109-4FAF-9881-FBF60C4F02C9}"/>
              </a:ext>
            </a:extLst>
          </p:cNvPr>
          <p:cNvGraphicFramePr>
            <a:graphicFrameLocks noGrp="1"/>
          </p:cNvGraphicFramePr>
          <p:nvPr>
            <p:extLst>
              <p:ext uri="{D42A27DB-BD31-4B8C-83A1-F6EECF244321}">
                <p14:modId xmlns:p14="http://schemas.microsoft.com/office/powerpoint/2010/main" val="1150419385"/>
              </p:ext>
            </p:extLst>
          </p:nvPr>
        </p:nvGraphicFramePr>
        <p:xfrm>
          <a:off x="990600" y="1295401"/>
          <a:ext cx="10058400" cy="4954153"/>
        </p:xfrm>
        <a:graphic>
          <a:graphicData uri="http://schemas.openxmlformats.org/drawingml/2006/table">
            <a:tbl>
              <a:tblPr firstRow="1" firstCol="1" bandRow="1">
                <a:tableStyleId>{5C22544A-7EE6-4342-B048-85BDC9FD1C3A}</a:tableStyleId>
              </a:tblPr>
              <a:tblGrid>
                <a:gridCol w="1361287">
                  <a:extLst>
                    <a:ext uri="{9D8B030D-6E8A-4147-A177-3AD203B41FA5}">
                      <a16:colId xmlns:a16="http://schemas.microsoft.com/office/drawing/2014/main" val="1848614549"/>
                    </a:ext>
                  </a:extLst>
                </a:gridCol>
                <a:gridCol w="5142641">
                  <a:extLst>
                    <a:ext uri="{9D8B030D-6E8A-4147-A177-3AD203B41FA5}">
                      <a16:colId xmlns:a16="http://schemas.microsoft.com/office/drawing/2014/main" val="3585381885"/>
                    </a:ext>
                  </a:extLst>
                </a:gridCol>
                <a:gridCol w="3554472">
                  <a:extLst>
                    <a:ext uri="{9D8B030D-6E8A-4147-A177-3AD203B41FA5}">
                      <a16:colId xmlns:a16="http://schemas.microsoft.com/office/drawing/2014/main" val="3381575142"/>
                    </a:ext>
                  </a:extLst>
                </a:gridCol>
              </a:tblGrid>
              <a:tr h="1030824">
                <a:tc>
                  <a:txBody>
                    <a:bodyPr/>
                    <a:lstStyle/>
                    <a:p>
                      <a:pPr marL="0" marR="0" algn="ctr">
                        <a:lnSpc>
                          <a:spcPct val="150000"/>
                        </a:lnSpc>
                        <a:spcBef>
                          <a:spcPts val="0"/>
                        </a:spcBef>
                        <a:spcAft>
                          <a:spcPts val="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Method</a:t>
                      </a:r>
                    </a:p>
                  </a:txBody>
                  <a:tcPr marL="63926" marR="63926" marT="0" marB="0"/>
                </a:tc>
                <a:tc>
                  <a:txBody>
                    <a:bodyPr/>
                    <a:lstStyle/>
                    <a:p>
                      <a:pPr marL="0" marR="0" algn="just">
                        <a:lnSpc>
                          <a:spcPct val="150000"/>
                        </a:lnSpc>
                        <a:spcBef>
                          <a:spcPts val="0"/>
                        </a:spcBef>
                        <a:spcAft>
                          <a:spcPts val="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Remark</a:t>
                      </a:r>
                    </a:p>
                  </a:txBody>
                  <a:tcPr marL="63926" marR="63926" marT="0" marB="0"/>
                </a:tc>
                <a:tc>
                  <a:txBody>
                    <a:bodyPr/>
                    <a:lstStyle/>
                    <a:p>
                      <a:pPr marL="0" marR="0">
                        <a:lnSpc>
                          <a:spcPct val="150000"/>
                        </a:lnSpc>
                        <a:spcBef>
                          <a:spcPts val="0"/>
                        </a:spcBef>
                        <a:spcAft>
                          <a:spcPts val="0"/>
                        </a:spcAft>
                      </a:pPr>
                      <a:r>
                        <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Example</a:t>
                      </a:r>
                    </a:p>
                  </a:txBody>
                  <a:tcPr marL="63926" marR="63926" marT="0" marB="0"/>
                </a:tc>
                <a:extLst>
                  <a:ext uri="{0D108BD9-81ED-4DB2-BD59-A6C34878D82A}">
                    <a16:rowId xmlns:a16="http://schemas.microsoft.com/office/drawing/2014/main" val="1713715312"/>
                  </a:ext>
                </a:extLst>
              </a:tr>
              <a:tr h="1033165">
                <a:tc>
                  <a:txBody>
                    <a:bodyPr/>
                    <a:lstStyle/>
                    <a:p>
                      <a:pPr marL="0" marR="0" algn="ctr">
                        <a:lnSpc>
                          <a:spcPct val="150000"/>
                        </a:lnSpc>
                        <a:spcBef>
                          <a:spcPts val="0"/>
                        </a:spcBef>
                        <a:spcAft>
                          <a:spcPts val="0"/>
                        </a:spcAft>
                      </a:pPr>
                      <a:r>
                        <a:rPr lang="en-IN" sz="1400" b="1" dirty="0">
                          <a:solidFill>
                            <a:schemeClr val="tx1"/>
                          </a:solidFill>
                          <a:effectLst/>
                        </a:rPr>
                        <a:t>pop()</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just">
                        <a:lnSpc>
                          <a:spcPct val="150000"/>
                        </a:lnSpc>
                        <a:spcBef>
                          <a:spcPts val="0"/>
                        </a:spcBef>
                        <a:spcAft>
                          <a:spcPts val="0"/>
                        </a:spcAft>
                      </a:pPr>
                      <a:r>
                        <a:rPr lang="en-IN" sz="1400" b="1" dirty="0">
                          <a:solidFill>
                            <a:schemeClr val="tx1"/>
                          </a:solidFill>
                          <a:effectLst/>
                        </a:rPr>
                        <a:t>It deletes the last element from the list</a:t>
                      </a:r>
                      <a:endParaRPr lang="en-US" sz="1400" b="1" dirty="0">
                        <a:solidFill>
                          <a:schemeClr val="tx1"/>
                        </a:solidFill>
                        <a:effectLst/>
                      </a:endParaRPr>
                    </a:p>
                    <a:p>
                      <a:pPr marL="0" marR="0" algn="just">
                        <a:lnSpc>
                          <a:spcPct val="150000"/>
                        </a:lnSpc>
                        <a:spcBef>
                          <a:spcPts val="0"/>
                        </a:spcBef>
                        <a:spcAft>
                          <a:spcPts val="0"/>
                        </a:spcAft>
                      </a:pPr>
                      <a:r>
                        <a:rPr lang="en-IN" sz="1400" b="1" dirty="0">
                          <a:solidFill>
                            <a:schemeClr val="tx1"/>
                          </a:solidFill>
                          <a:effectLst/>
                        </a:rPr>
                        <a:t>Note – We can also pass index as argument in pop() to delete a specific index value.</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3849266430"/>
                  </a:ext>
                </a:extLst>
              </a:tr>
              <a:tr h="850260">
                <a:tc>
                  <a:txBody>
                    <a:bodyPr/>
                    <a:lstStyle/>
                    <a:p>
                      <a:pPr marL="0" marR="0" algn="ctr">
                        <a:lnSpc>
                          <a:spcPct val="150000"/>
                        </a:lnSpc>
                        <a:spcBef>
                          <a:spcPts val="0"/>
                        </a:spcBef>
                        <a:spcAft>
                          <a:spcPts val="0"/>
                        </a:spcAft>
                      </a:pPr>
                      <a:r>
                        <a:rPr lang="en-IN" sz="1400" b="1" dirty="0">
                          <a:solidFill>
                            <a:schemeClr val="tx1"/>
                          </a:solidFill>
                          <a:effectLst/>
                        </a:rPr>
                        <a:t>count()</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just">
                        <a:lnSpc>
                          <a:spcPct val="150000"/>
                        </a:lnSpc>
                        <a:spcBef>
                          <a:spcPts val="0"/>
                        </a:spcBef>
                        <a:spcAft>
                          <a:spcPts val="0"/>
                        </a:spcAft>
                      </a:pPr>
                      <a:r>
                        <a:rPr lang="en-IN" sz="1400" b="1" dirty="0">
                          <a:solidFill>
                            <a:schemeClr val="tx1"/>
                          </a:solidFill>
                          <a:effectLst/>
                        </a:rPr>
                        <a:t>It counts the occurrences of a particular element in the list </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3453309365"/>
                  </a:ext>
                </a:extLst>
              </a:tr>
              <a:tr h="850260">
                <a:tc>
                  <a:txBody>
                    <a:bodyPr/>
                    <a:lstStyle/>
                    <a:p>
                      <a:pPr marL="0" marR="0" algn="ctr">
                        <a:lnSpc>
                          <a:spcPct val="150000"/>
                        </a:lnSpc>
                        <a:spcBef>
                          <a:spcPts val="0"/>
                        </a:spcBef>
                        <a:spcAft>
                          <a:spcPts val="0"/>
                        </a:spcAft>
                      </a:pPr>
                      <a:r>
                        <a:rPr lang="en-IN" sz="1400" b="1">
                          <a:solidFill>
                            <a:schemeClr val="tx1"/>
                          </a:solidFill>
                          <a:effectLst/>
                        </a:rPr>
                        <a:t>sort()</a:t>
                      </a:r>
                      <a:endParaRPr lang="en-US"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just">
                        <a:lnSpc>
                          <a:spcPct val="150000"/>
                        </a:lnSpc>
                        <a:spcBef>
                          <a:spcPts val="0"/>
                        </a:spcBef>
                        <a:spcAft>
                          <a:spcPts val="0"/>
                        </a:spcAft>
                      </a:pPr>
                      <a:r>
                        <a:rPr lang="en-IN" sz="1400" b="1" dirty="0">
                          <a:solidFill>
                            <a:schemeClr val="tx1"/>
                          </a:solidFill>
                          <a:effectLst/>
                        </a:rPr>
                        <a:t>Sort the elements of the list in ascending order</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1299502759"/>
                  </a:ext>
                </a:extLst>
              </a:tr>
              <a:tr h="1036090">
                <a:tc>
                  <a:txBody>
                    <a:bodyPr/>
                    <a:lstStyle/>
                    <a:p>
                      <a:pPr marL="0" marR="0" algn="ctr">
                        <a:lnSpc>
                          <a:spcPct val="150000"/>
                        </a:lnSpc>
                        <a:spcBef>
                          <a:spcPts val="0"/>
                        </a:spcBef>
                        <a:spcAft>
                          <a:spcPts val="0"/>
                        </a:spcAft>
                      </a:pPr>
                      <a:r>
                        <a:rPr lang="en-IN" sz="1400" b="1">
                          <a:solidFill>
                            <a:schemeClr val="tx1"/>
                          </a:solidFill>
                          <a:effectLst/>
                        </a:rPr>
                        <a:t>reverse()</a:t>
                      </a:r>
                      <a:endParaRPr lang="en-US"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just">
                        <a:lnSpc>
                          <a:spcPct val="150000"/>
                        </a:lnSpc>
                        <a:spcBef>
                          <a:spcPts val="0"/>
                        </a:spcBef>
                        <a:spcAft>
                          <a:spcPts val="0"/>
                        </a:spcAft>
                      </a:pPr>
                      <a:r>
                        <a:rPr lang="en-IN" sz="1400" b="1" dirty="0">
                          <a:solidFill>
                            <a:schemeClr val="tx1"/>
                          </a:solidFill>
                          <a:effectLst/>
                        </a:rPr>
                        <a:t>Sort the elements of the list in reverse order</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1250334047"/>
                  </a:ext>
                </a:extLst>
              </a:tr>
            </a:tbl>
          </a:graphicData>
        </a:graphic>
      </p:graphicFrame>
      <p:pic>
        <p:nvPicPr>
          <p:cNvPr id="8" name="Picture 7">
            <a:extLst>
              <a:ext uri="{FF2B5EF4-FFF2-40B4-BE49-F238E27FC236}">
                <a16:creationId xmlns:a16="http://schemas.microsoft.com/office/drawing/2014/main" id="{1ABBAFDC-81CE-46EE-9D75-96A4F54120ED}"/>
              </a:ext>
            </a:extLst>
          </p:cNvPr>
          <p:cNvPicPr/>
          <p:nvPr/>
        </p:nvPicPr>
        <p:blipFill>
          <a:blip r:embed="rId3"/>
          <a:stretch>
            <a:fillRect/>
          </a:stretch>
        </p:blipFill>
        <p:spPr>
          <a:xfrm>
            <a:off x="7738369" y="2322991"/>
            <a:ext cx="3124200" cy="914400"/>
          </a:xfrm>
          <a:prstGeom prst="rect">
            <a:avLst/>
          </a:prstGeom>
        </p:spPr>
      </p:pic>
      <p:pic>
        <p:nvPicPr>
          <p:cNvPr id="9" name="Picture 8">
            <a:extLst>
              <a:ext uri="{FF2B5EF4-FFF2-40B4-BE49-F238E27FC236}">
                <a16:creationId xmlns:a16="http://schemas.microsoft.com/office/drawing/2014/main" id="{9A12CB25-4A54-4268-A154-188CFFA7E50A}"/>
              </a:ext>
            </a:extLst>
          </p:cNvPr>
          <p:cNvPicPr/>
          <p:nvPr/>
        </p:nvPicPr>
        <p:blipFill>
          <a:blip r:embed="rId4"/>
          <a:stretch>
            <a:fillRect/>
          </a:stretch>
        </p:blipFill>
        <p:spPr>
          <a:xfrm>
            <a:off x="7753165" y="3432906"/>
            <a:ext cx="3094608" cy="813787"/>
          </a:xfrm>
          <a:prstGeom prst="rect">
            <a:avLst/>
          </a:prstGeom>
        </p:spPr>
      </p:pic>
      <p:pic>
        <p:nvPicPr>
          <p:cNvPr id="10" name="Picture 9">
            <a:extLst>
              <a:ext uri="{FF2B5EF4-FFF2-40B4-BE49-F238E27FC236}">
                <a16:creationId xmlns:a16="http://schemas.microsoft.com/office/drawing/2014/main" id="{55D66D87-E6B5-4681-A825-AFFAED22E91A}"/>
              </a:ext>
            </a:extLst>
          </p:cNvPr>
          <p:cNvPicPr/>
          <p:nvPr/>
        </p:nvPicPr>
        <p:blipFill>
          <a:blip r:embed="rId5"/>
          <a:stretch>
            <a:fillRect/>
          </a:stretch>
        </p:blipFill>
        <p:spPr>
          <a:xfrm>
            <a:off x="7767961" y="4404478"/>
            <a:ext cx="3094608" cy="661387"/>
          </a:xfrm>
          <a:prstGeom prst="rect">
            <a:avLst/>
          </a:prstGeom>
        </p:spPr>
      </p:pic>
      <p:pic>
        <p:nvPicPr>
          <p:cNvPr id="11" name="Picture 10">
            <a:extLst>
              <a:ext uri="{FF2B5EF4-FFF2-40B4-BE49-F238E27FC236}">
                <a16:creationId xmlns:a16="http://schemas.microsoft.com/office/drawing/2014/main" id="{ED5B1AD7-B8DA-4013-894D-E35A0702830C}"/>
              </a:ext>
            </a:extLst>
          </p:cNvPr>
          <p:cNvPicPr/>
          <p:nvPr/>
        </p:nvPicPr>
        <p:blipFill>
          <a:blip r:embed="rId6"/>
          <a:stretch>
            <a:fillRect/>
          </a:stretch>
        </p:blipFill>
        <p:spPr>
          <a:xfrm>
            <a:off x="7767962" y="5305472"/>
            <a:ext cx="3094607" cy="757443"/>
          </a:xfrm>
          <a:prstGeom prst="rect">
            <a:avLst/>
          </a:prstGeom>
        </p:spPr>
      </p:pic>
    </p:spTree>
    <p:extLst>
      <p:ext uri="{BB962C8B-B14F-4D97-AF65-F5344CB8AC3E}">
        <p14:creationId xmlns:p14="http://schemas.microsoft.com/office/powerpoint/2010/main" val="596653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Operations on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1" y="1295400"/>
            <a:ext cx="11289435" cy="4572000"/>
          </a:xfrm>
        </p:spPr>
        <p:txBody>
          <a:bodyPr/>
          <a:lstStyle/>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graphicFrame>
        <p:nvGraphicFramePr>
          <p:cNvPr id="4" name="Table 3">
            <a:extLst>
              <a:ext uri="{FF2B5EF4-FFF2-40B4-BE49-F238E27FC236}">
                <a16:creationId xmlns:a16="http://schemas.microsoft.com/office/drawing/2014/main" id="{74D701FE-A109-4FAF-9881-FBF60C4F02C9}"/>
              </a:ext>
            </a:extLst>
          </p:cNvPr>
          <p:cNvGraphicFramePr>
            <a:graphicFrameLocks noGrp="1"/>
          </p:cNvGraphicFramePr>
          <p:nvPr>
            <p:extLst>
              <p:ext uri="{D42A27DB-BD31-4B8C-83A1-F6EECF244321}">
                <p14:modId xmlns:p14="http://schemas.microsoft.com/office/powerpoint/2010/main" val="176851024"/>
              </p:ext>
            </p:extLst>
          </p:nvPr>
        </p:nvGraphicFramePr>
        <p:xfrm>
          <a:off x="1731146" y="2441359"/>
          <a:ext cx="9394053" cy="3049007"/>
        </p:xfrm>
        <a:graphic>
          <a:graphicData uri="http://schemas.openxmlformats.org/drawingml/2006/table">
            <a:tbl>
              <a:tblPr firstRow="1" firstCol="1" bandRow="1">
                <a:tableStyleId>{5C22544A-7EE6-4342-B048-85BDC9FD1C3A}</a:tableStyleId>
              </a:tblPr>
              <a:tblGrid>
                <a:gridCol w="1721047">
                  <a:extLst>
                    <a:ext uri="{9D8B030D-6E8A-4147-A177-3AD203B41FA5}">
                      <a16:colId xmlns:a16="http://schemas.microsoft.com/office/drawing/2014/main" val="1848614549"/>
                    </a:ext>
                  </a:extLst>
                </a:gridCol>
                <a:gridCol w="3194076">
                  <a:extLst>
                    <a:ext uri="{9D8B030D-6E8A-4147-A177-3AD203B41FA5}">
                      <a16:colId xmlns:a16="http://schemas.microsoft.com/office/drawing/2014/main" val="3585381885"/>
                    </a:ext>
                  </a:extLst>
                </a:gridCol>
                <a:gridCol w="4478930">
                  <a:extLst>
                    <a:ext uri="{9D8B030D-6E8A-4147-A177-3AD203B41FA5}">
                      <a16:colId xmlns:a16="http://schemas.microsoft.com/office/drawing/2014/main" val="3381575142"/>
                    </a:ext>
                  </a:extLst>
                </a:gridCol>
              </a:tblGrid>
              <a:tr h="554853">
                <a:tc>
                  <a:txBody>
                    <a:bodyPr/>
                    <a:lstStyle/>
                    <a:p>
                      <a:pPr marL="0" marR="0" algn="ctr">
                        <a:lnSpc>
                          <a:spcPct val="150000"/>
                        </a:lnSpc>
                        <a:spcBef>
                          <a:spcPts val="0"/>
                        </a:spcBef>
                        <a:spcAft>
                          <a:spcPts val="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Operation</a:t>
                      </a:r>
                    </a:p>
                  </a:txBody>
                  <a:tcPr marL="63926" marR="63926" marT="0" marB="0"/>
                </a:tc>
                <a:tc>
                  <a:txBody>
                    <a:bodyPr/>
                    <a:lstStyle/>
                    <a:p>
                      <a:pPr marL="0" marR="0" algn="just">
                        <a:lnSpc>
                          <a:spcPct val="150000"/>
                        </a:lnSpc>
                        <a:spcBef>
                          <a:spcPts val="0"/>
                        </a:spcBef>
                        <a:spcAft>
                          <a:spcPts val="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Remark</a:t>
                      </a:r>
                    </a:p>
                  </a:txBody>
                  <a:tcPr marL="63926" marR="63926" marT="0" marB="0"/>
                </a:tc>
                <a:tc>
                  <a:txBody>
                    <a:bodyPr/>
                    <a:lstStyle/>
                    <a:p>
                      <a:pPr marL="0" marR="0">
                        <a:lnSpc>
                          <a:spcPct val="150000"/>
                        </a:lnSpc>
                        <a:spcBef>
                          <a:spcPts val="0"/>
                        </a:spcBef>
                        <a:spcAft>
                          <a:spcPts val="0"/>
                        </a:spcAft>
                      </a:pPr>
                      <a:r>
                        <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Example</a:t>
                      </a:r>
                    </a:p>
                  </a:txBody>
                  <a:tcPr marL="63926" marR="63926" marT="0" marB="0"/>
                </a:tc>
                <a:extLst>
                  <a:ext uri="{0D108BD9-81ED-4DB2-BD59-A6C34878D82A}">
                    <a16:rowId xmlns:a16="http://schemas.microsoft.com/office/drawing/2014/main" val="1713715312"/>
                  </a:ext>
                </a:extLst>
              </a:tr>
              <a:tr h="1245867">
                <a:tc>
                  <a:txBody>
                    <a:bodyPr/>
                    <a:lstStyle/>
                    <a:p>
                      <a:pPr marL="0" marR="0" algn="ctr">
                        <a:lnSpc>
                          <a:spcPct val="150000"/>
                        </a:lnSpc>
                        <a:spcBef>
                          <a:spcPts val="0"/>
                        </a:spcBef>
                        <a:spcAft>
                          <a:spcPts val="0"/>
                        </a:spcAft>
                      </a:pPr>
                      <a:r>
                        <a:rPr lang="en-US" sz="1600" b="1" dirty="0">
                          <a:solidFill>
                            <a:schemeClr val="tx1"/>
                          </a:solidFill>
                          <a:effectLst/>
                          <a:latin typeface="+mn-lt"/>
                          <a:ea typeface="Calibri" panose="020F0502020204030204" pitchFamily="34" charset="0"/>
                          <a:cs typeface="Times New Roman" panose="02020603050405020304" pitchFamily="18" charset="0"/>
                        </a:rPr>
                        <a:t>Concatenation</a:t>
                      </a:r>
                    </a:p>
                  </a:txBody>
                  <a:tcPr marL="63926" marR="63926" marT="0" marB="0"/>
                </a:tc>
                <a:tc>
                  <a:txBody>
                    <a:bodyPr/>
                    <a:lstStyle/>
                    <a:p>
                      <a:pPr marL="0" marR="0" algn="just">
                        <a:lnSpc>
                          <a:spcPct val="150000"/>
                        </a:lnSpc>
                        <a:spcBef>
                          <a:spcPts val="0"/>
                        </a:spcBef>
                        <a:spcAft>
                          <a:spcPts val="0"/>
                        </a:spcAft>
                      </a:pPr>
                      <a:r>
                        <a:rPr lang="en-IN" sz="1800" kern="1200" dirty="0">
                          <a:solidFill>
                            <a:schemeClr val="dk1"/>
                          </a:solidFill>
                          <a:effectLst/>
                          <a:latin typeface="+mn-lt"/>
                          <a:ea typeface="+mn-ea"/>
                          <a:cs typeface="+mn-cs"/>
                        </a:rPr>
                        <a:t>Operation adds two list elements</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3849266430"/>
                  </a:ext>
                </a:extLst>
              </a:tr>
              <a:tr h="1245867">
                <a:tc>
                  <a:txBody>
                    <a:bodyPr/>
                    <a:lstStyle/>
                    <a:p>
                      <a:pPr marL="0" marR="0" algn="ctr">
                        <a:lnSpc>
                          <a:spcPct val="150000"/>
                        </a:lnSpc>
                        <a:spcBef>
                          <a:spcPts val="0"/>
                        </a:spcBef>
                        <a:spcAft>
                          <a:spcPts val="0"/>
                        </a:spcAft>
                      </a:pPr>
                      <a:r>
                        <a:rPr lang="en-US" sz="14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Repitition</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gn="just">
                        <a:lnSpc>
                          <a:spcPct val="150000"/>
                        </a:lnSpc>
                        <a:spcBef>
                          <a:spcPts val="0"/>
                        </a:spcBef>
                        <a:spcAft>
                          <a:spcPts val="0"/>
                        </a:spcAft>
                      </a:pPr>
                      <a:r>
                        <a:rPr lang="en-IN" sz="1800" kern="1200" dirty="0">
                          <a:solidFill>
                            <a:schemeClr val="dk1"/>
                          </a:solidFill>
                          <a:effectLst/>
                          <a:latin typeface="+mn-lt"/>
                          <a:ea typeface="+mn-ea"/>
                          <a:cs typeface="+mn-cs"/>
                        </a:rPr>
                        <a:t>It repeats the list specified number of times</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3453309365"/>
                  </a:ext>
                </a:extLst>
              </a:tr>
            </a:tbl>
          </a:graphicData>
        </a:graphic>
      </p:graphicFrame>
      <p:sp>
        <p:nvSpPr>
          <p:cNvPr id="5" name="TextBox 4">
            <a:extLst>
              <a:ext uri="{FF2B5EF4-FFF2-40B4-BE49-F238E27FC236}">
                <a16:creationId xmlns:a16="http://schemas.microsoft.com/office/drawing/2014/main" id="{ECE78736-43E0-4FC3-8876-EF7A8B91470C}"/>
              </a:ext>
            </a:extLst>
          </p:cNvPr>
          <p:cNvSpPr txBox="1"/>
          <p:nvPr/>
        </p:nvSpPr>
        <p:spPr>
          <a:xfrm>
            <a:off x="914400" y="1447800"/>
            <a:ext cx="891540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mj-lt"/>
              </a:rPr>
              <a:t>Python supports variety of operations on the list</a:t>
            </a:r>
          </a:p>
        </p:txBody>
      </p:sp>
      <p:pic>
        <p:nvPicPr>
          <p:cNvPr id="12" name="Picture 11">
            <a:extLst>
              <a:ext uri="{FF2B5EF4-FFF2-40B4-BE49-F238E27FC236}">
                <a16:creationId xmlns:a16="http://schemas.microsoft.com/office/drawing/2014/main" id="{A3FF1C78-4501-40A5-B3C6-724A9E0F788F}"/>
              </a:ext>
            </a:extLst>
          </p:cNvPr>
          <p:cNvPicPr/>
          <p:nvPr/>
        </p:nvPicPr>
        <p:blipFill>
          <a:blip r:embed="rId3"/>
          <a:stretch>
            <a:fillRect/>
          </a:stretch>
        </p:blipFill>
        <p:spPr>
          <a:xfrm>
            <a:off x="6829424" y="3048000"/>
            <a:ext cx="3686175" cy="971550"/>
          </a:xfrm>
          <a:prstGeom prst="rect">
            <a:avLst/>
          </a:prstGeom>
        </p:spPr>
      </p:pic>
      <p:pic>
        <p:nvPicPr>
          <p:cNvPr id="13" name="Picture 12">
            <a:extLst>
              <a:ext uri="{FF2B5EF4-FFF2-40B4-BE49-F238E27FC236}">
                <a16:creationId xmlns:a16="http://schemas.microsoft.com/office/drawing/2014/main" id="{1B535B71-9DD0-46FE-BA08-310E2E6C8DF0}"/>
              </a:ext>
            </a:extLst>
          </p:cNvPr>
          <p:cNvPicPr/>
          <p:nvPr/>
        </p:nvPicPr>
        <p:blipFill>
          <a:blip r:embed="rId4"/>
          <a:stretch>
            <a:fillRect/>
          </a:stretch>
        </p:blipFill>
        <p:spPr>
          <a:xfrm>
            <a:off x="6829424" y="4401612"/>
            <a:ext cx="3676650" cy="1000125"/>
          </a:xfrm>
          <a:prstGeom prst="rect">
            <a:avLst/>
          </a:prstGeom>
        </p:spPr>
      </p:pic>
    </p:spTree>
    <p:extLst>
      <p:ext uri="{BB962C8B-B14F-4D97-AF65-F5344CB8AC3E}">
        <p14:creationId xmlns:p14="http://schemas.microsoft.com/office/powerpoint/2010/main" val="30057378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graphicFrame>
        <p:nvGraphicFramePr>
          <p:cNvPr id="4" name="Table 3">
            <a:extLst>
              <a:ext uri="{FF2B5EF4-FFF2-40B4-BE49-F238E27FC236}">
                <a16:creationId xmlns:a16="http://schemas.microsoft.com/office/drawing/2014/main" id="{74D701FE-A109-4FAF-9881-FBF60C4F02C9}"/>
              </a:ext>
            </a:extLst>
          </p:cNvPr>
          <p:cNvGraphicFramePr>
            <a:graphicFrameLocks noGrp="1"/>
          </p:cNvGraphicFramePr>
          <p:nvPr>
            <p:extLst>
              <p:ext uri="{D42A27DB-BD31-4B8C-83A1-F6EECF244321}">
                <p14:modId xmlns:p14="http://schemas.microsoft.com/office/powerpoint/2010/main" val="2004321197"/>
              </p:ext>
            </p:extLst>
          </p:nvPr>
        </p:nvGraphicFramePr>
        <p:xfrm>
          <a:off x="1257685" y="2145929"/>
          <a:ext cx="9394053" cy="3049007"/>
        </p:xfrm>
        <a:graphic>
          <a:graphicData uri="http://schemas.openxmlformats.org/drawingml/2006/table">
            <a:tbl>
              <a:tblPr firstRow="1" firstCol="1" bandRow="1">
                <a:tableStyleId>{5C22544A-7EE6-4342-B048-85BDC9FD1C3A}</a:tableStyleId>
              </a:tblPr>
              <a:tblGrid>
                <a:gridCol w="1721047">
                  <a:extLst>
                    <a:ext uri="{9D8B030D-6E8A-4147-A177-3AD203B41FA5}">
                      <a16:colId xmlns:a16="http://schemas.microsoft.com/office/drawing/2014/main" val="1848614549"/>
                    </a:ext>
                  </a:extLst>
                </a:gridCol>
                <a:gridCol w="3194076">
                  <a:extLst>
                    <a:ext uri="{9D8B030D-6E8A-4147-A177-3AD203B41FA5}">
                      <a16:colId xmlns:a16="http://schemas.microsoft.com/office/drawing/2014/main" val="3585381885"/>
                    </a:ext>
                  </a:extLst>
                </a:gridCol>
                <a:gridCol w="4478930">
                  <a:extLst>
                    <a:ext uri="{9D8B030D-6E8A-4147-A177-3AD203B41FA5}">
                      <a16:colId xmlns:a16="http://schemas.microsoft.com/office/drawing/2014/main" val="3381575142"/>
                    </a:ext>
                  </a:extLst>
                </a:gridCol>
              </a:tblGrid>
              <a:tr h="554853">
                <a:tc>
                  <a:txBody>
                    <a:bodyPr/>
                    <a:lstStyle/>
                    <a:p>
                      <a:pPr marL="0" marR="0" algn="ctr">
                        <a:lnSpc>
                          <a:spcPct val="150000"/>
                        </a:lnSpc>
                        <a:spcBef>
                          <a:spcPts val="0"/>
                        </a:spcBef>
                        <a:spcAft>
                          <a:spcPts val="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Operation</a:t>
                      </a:r>
                    </a:p>
                  </a:txBody>
                  <a:tcPr marL="63926" marR="63926" marT="0" marB="0"/>
                </a:tc>
                <a:tc>
                  <a:txBody>
                    <a:bodyPr/>
                    <a:lstStyle/>
                    <a:p>
                      <a:pPr marL="0" marR="0" algn="just">
                        <a:lnSpc>
                          <a:spcPct val="150000"/>
                        </a:lnSpc>
                        <a:spcBef>
                          <a:spcPts val="0"/>
                        </a:spcBef>
                        <a:spcAft>
                          <a:spcPts val="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Remark</a:t>
                      </a:r>
                    </a:p>
                  </a:txBody>
                  <a:tcPr marL="63926" marR="63926" marT="0" marB="0"/>
                </a:tc>
                <a:tc>
                  <a:txBody>
                    <a:bodyPr/>
                    <a:lstStyle/>
                    <a:p>
                      <a:pPr marL="0" marR="0">
                        <a:lnSpc>
                          <a:spcPct val="150000"/>
                        </a:lnSpc>
                        <a:spcBef>
                          <a:spcPts val="0"/>
                        </a:spcBef>
                        <a:spcAft>
                          <a:spcPts val="0"/>
                        </a:spcAft>
                      </a:pPr>
                      <a:r>
                        <a:rPr lang="en-IN"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Example</a:t>
                      </a:r>
                    </a:p>
                  </a:txBody>
                  <a:tcPr marL="63926" marR="63926" marT="0" marB="0"/>
                </a:tc>
                <a:extLst>
                  <a:ext uri="{0D108BD9-81ED-4DB2-BD59-A6C34878D82A}">
                    <a16:rowId xmlns:a16="http://schemas.microsoft.com/office/drawing/2014/main" val="1713715312"/>
                  </a:ext>
                </a:extLst>
              </a:tr>
              <a:tr h="1245867">
                <a:tc>
                  <a:txBody>
                    <a:bodyPr/>
                    <a:lstStyle/>
                    <a:p>
                      <a:pPr marL="0" marR="0" algn="ctr">
                        <a:lnSpc>
                          <a:spcPct val="150000"/>
                        </a:lnSpc>
                        <a:spcBef>
                          <a:spcPts val="0"/>
                        </a:spcBef>
                        <a:spcAft>
                          <a:spcPts val="0"/>
                        </a:spcAft>
                      </a:pPr>
                      <a:r>
                        <a:rPr lang="en-US" sz="1600" b="1" dirty="0">
                          <a:solidFill>
                            <a:schemeClr val="tx1"/>
                          </a:solidFill>
                          <a:effectLst/>
                          <a:latin typeface="+mn-lt"/>
                          <a:ea typeface="Calibri" panose="020F0502020204030204" pitchFamily="34" charset="0"/>
                          <a:cs typeface="Times New Roman" panose="02020603050405020304" pitchFamily="18" charset="0"/>
                        </a:rPr>
                        <a:t>Membership</a:t>
                      </a:r>
                    </a:p>
                  </a:txBody>
                  <a:tcPr marL="63926" marR="63926" marT="0" marB="0"/>
                </a:tc>
                <a:tc>
                  <a:txBody>
                    <a:bodyPr/>
                    <a:lstStyle/>
                    <a:p>
                      <a:pPr marL="0" marR="0" algn="just">
                        <a:lnSpc>
                          <a:spcPct val="150000"/>
                        </a:lnSpc>
                        <a:spcBef>
                          <a:spcPts val="0"/>
                        </a:spcBef>
                        <a:spcAft>
                          <a:spcPts val="0"/>
                        </a:spcAft>
                      </a:pPr>
                      <a:r>
                        <a:rPr lang="en-IN" sz="1800" kern="1200" dirty="0">
                          <a:solidFill>
                            <a:schemeClr val="dk1"/>
                          </a:solidFill>
                          <a:effectLst/>
                          <a:latin typeface="+mn-lt"/>
                          <a:ea typeface="+mn-ea"/>
                          <a:cs typeface="+mn-cs"/>
                        </a:rPr>
                        <a:t>To check whether an element belongs to the list or not</a:t>
                      </a:r>
                      <a:endParaRPr lang="en-US" dirty="0"/>
                    </a:p>
                  </a:txBody>
                  <a:tcPr marL="63926" marR="63926" marT="0" marB="0"/>
                </a:tc>
                <a:tc>
                  <a:txBody>
                    <a:bodyPr/>
                    <a:lstStyle/>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3849266430"/>
                  </a:ext>
                </a:extLst>
              </a:tr>
              <a:tr h="1245867">
                <a:tc>
                  <a:txBody>
                    <a:bodyPr/>
                    <a:lstStyle/>
                    <a:p>
                      <a:pPr marL="0" marR="0" algn="ctr" defTabSz="914400" rtl="0" eaLnBrk="1" latinLnBrk="0" hangingPunct="1">
                        <a:lnSpc>
                          <a:spcPct val="150000"/>
                        </a:lnSpc>
                        <a:spcBef>
                          <a:spcPts val="0"/>
                        </a:spcBef>
                        <a:spcAft>
                          <a:spcPts val="0"/>
                        </a:spcAft>
                      </a:pPr>
                      <a:r>
                        <a:rPr lang="en-US" sz="1600" b="1" kern="1200" dirty="0">
                          <a:solidFill>
                            <a:schemeClr val="tx1"/>
                          </a:solidFill>
                          <a:effectLst/>
                          <a:latin typeface="+mn-lt"/>
                          <a:ea typeface="Calibri" panose="020F0502020204030204" pitchFamily="34" charset="0"/>
                          <a:cs typeface="Times New Roman" panose="02020603050405020304" pitchFamily="18" charset="0"/>
                        </a:rPr>
                        <a:t>Membership not</a:t>
                      </a:r>
                    </a:p>
                  </a:txBody>
                  <a:tcPr marL="63926" marR="63926" marT="0" marB="0"/>
                </a:tc>
                <a:tc>
                  <a:txBody>
                    <a:bodyPr/>
                    <a:lstStyle/>
                    <a:p>
                      <a:pPr marL="0" marR="0" algn="just">
                        <a:lnSpc>
                          <a:spcPct val="150000"/>
                        </a:lnSpc>
                        <a:spcBef>
                          <a:spcPts val="0"/>
                        </a:spcBef>
                        <a:spcAft>
                          <a:spcPts val="0"/>
                        </a:spcAft>
                      </a:pPr>
                      <a:r>
                        <a:rPr lang="en-IN" sz="1800" kern="1200" dirty="0">
                          <a:solidFill>
                            <a:schemeClr val="dk1"/>
                          </a:solidFill>
                          <a:effectLst/>
                          <a:latin typeface="+mn-lt"/>
                          <a:ea typeface="+mn-ea"/>
                          <a:cs typeface="+mn-cs"/>
                        </a:rPr>
                        <a:t>I return true of an element that does not belong to the list</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926" marR="63926" marT="0" marB="0"/>
                </a:tc>
                <a:tc>
                  <a:txBody>
                    <a:bodyPr/>
                    <a:lstStyle/>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926" marR="63926" marT="0" marB="0"/>
                </a:tc>
                <a:extLst>
                  <a:ext uri="{0D108BD9-81ED-4DB2-BD59-A6C34878D82A}">
                    <a16:rowId xmlns:a16="http://schemas.microsoft.com/office/drawing/2014/main" val="3453309365"/>
                  </a:ext>
                </a:extLst>
              </a:tr>
            </a:tbl>
          </a:graphicData>
        </a:graphic>
      </p:graphicFrame>
      <p:sp>
        <p:nvSpPr>
          <p:cNvPr id="5" name="TextBox 4">
            <a:extLst>
              <a:ext uri="{FF2B5EF4-FFF2-40B4-BE49-F238E27FC236}">
                <a16:creationId xmlns:a16="http://schemas.microsoft.com/office/drawing/2014/main" id="{ECE78736-43E0-4FC3-8876-EF7A8B91470C}"/>
              </a:ext>
            </a:extLst>
          </p:cNvPr>
          <p:cNvSpPr txBox="1"/>
          <p:nvPr/>
        </p:nvSpPr>
        <p:spPr>
          <a:xfrm>
            <a:off x="914400" y="1447800"/>
            <a:ext cx="891540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mj-lt"/>
              </a:rPr>
              <a:t>Python supports variety of operations on the list</a:t>
            </a:r>
          </a:p>
        </p:txBody>
      </p:sp>
      <p:pic>
        <p:nvPicPr>
          <p:cNvPr id="10" name="Picture 9">
            <a:extLst>
              <a:ext uri="{FF2B5EF4-FFF2-40B4-BE49-F238E27FC236}">
                <a16:creationId xmlns:a16="http://schemas.microsoft.com/office/drawing/2014/main" id="{DE0AD859-8834-401B-9B92-4B84FA8F35B3}"/>
              </a:ext>
            </a:extLst>
          </p:cNvPr>
          <p:cNvPicPr/>
          <p:nvPr/>
        </p:nvPicPr>
        <p:blipFill>
          <a:blip r:embed="rId3"/>
          <a:stretch>
            <a:fillRect/>
          </a:stretch>
        </p:blipFill>
        <p:spPr>
          <a:xfrm>
            <a:off x="6553200" y="2855584"/>
            <a:ext cx="3057526" cy="914400"/>
          </a:xfrm>
          <a:prstGeom prst="rect">
            <a:avLst/>
          </a:prstGeom>
        </p:spPr>
      </p:pic>
      <p:pic>
        <p:nvPicPr>
          <p:cNvPr id="11" name="Picture 10">
            <a:extLst>
              <a:ext uri="{FF2B5EF4-FFF2-40B4-BE49-F238E27FC236}">
                <a16:creationId xmlns:a16="http://schemas.microsoft.com/office/drawing/2014/main" id="{4698DFD5-3624-483B-B831-EE202C08C71E}"/>
              </a:ext>
            </a:extLst>
          </p:cNvPr>
          <p:cNvPicPr/>
          <p:nvPr/>
        </p:nvPicPr>
        <p:blipFill>
          <a:blip r:embed="rId4"/>
          <a:stretch>
            <a:fillRect/>
          </a:stretch>
        </p:blipFill>
        <p:spPr>
          <a:xfrm>
            <a:off x="6553200" y="4101000"/>
            <a:ext cx="3057525" cy="914400"/>
          </a:xfrm>
          <a:prstGeom prst="rect">
            <a:avLst/>
          </a:prstGeom>
        </p:spPr>
      </p:pic>
    </p:spTree>
    <p:extLst>
      <p:ext uri="{BB962C8B-B14F-4D97-AF65-F5344CB8AC3E}">
        <p14:creationId xmlns:p14="http://schemas.microsoft.com/office/powerpoint/2010/main" val="2326235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ECE78736-43E0-4FC3-8876-EF7A8B91470C}"/>
              </a:ext>
            </a:extLst>
          </p:cNvPr>
          <p:cNvSpPr txBox="1"/>
          <p:nvPr/>
        </p:nvSpPr>
        <p:spPr>
          <a:xfrm>
            <a:off x="762000" y="1387489"/>
            <a:ext cx="891540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mj-lt"/>
              </a:rPr>
              <a:t>Write Python Program to swap elements in the list</a:t>
            </a:r>
            <a:r>
              <a:rPr lang="en-US" dirty="0">
                <a:latin typeface="+mj-lt"/>
              </a:rPr>
              <a:t>.</a:t>
            </a:r>
          </a:p>
        </p:txBody>
      </p:sp>
      <p:pic>
        <p:nvPicPr>
          <p:cNvPr id="12" name="Picture 11">
            <a:extLst>
              <a:ext uri="{FF2B5EF4-FFF2-40B4-BE49-F238E27FC236}">
                <a16:creationId xmlns:a16="http://schemas.microsoft.com/office/drawing/2014/main" id="{EC9BBCA9-DC01-41F2-A6B8-2FED8CFA5ED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034951"/>
            <a:ext cx="10058400" cy="3801017"/>
          </a:xfrm>
          <a:prstGeom prst="rect">
            <a:avLst/>
          </a:prstGeom>
          <a:noFill/>
          <a:ln>
            <a:noFill/>
          </a:ln>
        </p:spPr>
      </p:pic>
    </p:spTree>
    <p:extLst>
      <p:ext uri="{BB962C8B-B14F-4D97-AF65-F5344CB8AC3E}">
        <p14:creationId xmlns:p14="http://schemas.microsoft.com/office/powerpoint/2010/main" val="194587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Practice Problems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ECE78736-43E0-4FC3-8876-EF7A8B91470C}"/>
              </a:ext>
            </a:extLst>
          </p:cNvPr>
          <p:cNvSpPr txBox="1"/>
          <p:nvPr/>
        </p:nvSpPr>
        <p:spPr>
          <a:xfrm>
            <a:off x="762000" y="1387489"/>
            <a:ext cx="10744200" cy="1959511"/>
          </a:xfrm>
          <a:prstGeom prst="rect">
            <a:avLst/>
          </a:prstGeom>
          <a:noFill/>
        </p:spPr>
        <p:txBody>
          <a:bodyPr wrap="square" rtlCol="0">
            <a:spAutoFit/>
          </a:bodyPr>
          <a:lstStyle/>
          <a:p>
            <a:pPr marL="285750" marR="0" lvl="0" indent="-285750" algn="just">
              <a:lnSpc>
                <a:spcPct val="150000"/>
              </a:lnSpc>
              <a:spcBef>
                <a:spcPts val="0"/>
              </a:spcBef>
              <a:spcAft>
                <a:spcPts val="800"/>
              </a:spcAft>
              <a:buFont typeface="Wingdings" panose="05000000000000000000" pitchFamily="2" charset="2"/>
              <a:buChar char="q"/>
            </a:pPr>
            <a:r>
              <a:rPr lang="en-IN" sz="2000" dirty="0">
                <a:effectLst/>
                <a:latin typeface="+mn-lt"/>
                <a:ea typeface="Times New Roman" panose="02020603050405020304" pitchFamily="18" charset="0"/>
              </a:rPr>
              <a:t>Take a list input from user having integer elements and calculate sum and average of the list.</a:t>
            </a:r>
            <a:endParaRPr lang="en-US" sz="2000" dirty="0">
              <a:effectLst/>
              <a:latin typeface="+mn-lt"/>
              <a:ea typeface="Times New Roman" panose="02020603050405020304" pitchFamily="18" charset="0"/>
            </a:endParaRPr>
          </a:p>
          <a:p>
            <a:pPr marL="285750" marR="0" lvl="0" indent="-285750" algn="just">
              <a:lnSpc>
                <a:spcPct val="150000"/>
              </a:lnSpc>
              <a:spcBef>
                <a:spcPts val="0"/>
              </a:spcBef>
              <a:spcAft>
                <a:spcPts val="800"/>
              </a:spcAft>
              <a:buFont typeface="Wingdings" panose="05000000000000000000" pitchFamily="2" charset="2"/>
              <a:buChar char="q"/>
            </a:pPr>
            <a:r>
              <a:rPr lang="en-IN" sz="2000" dirty="0">
                <a:effectLst/>
                <a:latin typeface="+mn-lt"/>
                <a:ea typeface="Times New Roman" panose="02020603050405020304" pitchFamily="18" charset="0"/>
              </a:rPr>
              <a:t>Take an input list and swap string elements of the list with empty string.</a:t>
            </a:r>
            <a:endParaRPr lang="en-US" sz="2000" dirty="0">
              <a:effectLst/>
              <a:latin typeface="+mn-lt"/>
              <a:ea typeface="Times New Roman" panose="02020603050405020304" pitchFamily="18" charset="0"/>
            </a:endParaRPr>
          </a:p>
          <a:p>
            <a:pPr marL="285750" indent="-285750">
              <a:buFont typeface="Wingdings" panose="05000000000000000000" pitchFamily="2" charset="2"/>
              <a:buChar char="q"/>
            </a:pPr>
            <a:endParaRPr lang="en-US" dirty="0">
              <a:latin typeface="+mj-lt"/>
            </a:endParaRPr>
          </a:p>
        </p:txBody>
      </p:sp>
    </p:spTree>
    <p:extLst>
      <p:ext uri="{BB962C8B-B14F-4D97-AF65-F5344CB8AC3E}">
        <p14:creationId xmlns:p14="http://schemas.microsoft.com/office/powerpoint/2010/main" val="3822364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79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Loops with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a:buFont typeface="Wingdings" panose="05000000000000000000" pitchFamily="2" charset="2"/>
              <a:buChar char="q"/>
            </a:pPr>
            <a:endParaRPr lang="en-US" sz="2000" dirty="0">
              <a:effectLst/>
              <a:latin typeface="+mj-lt"/>
              <a:ea typeface="Calibri" panose="020F0502020204030204" pitchFamily="34" charset="0"/>
              <a:cs typeface="Times New Roman" panose="02020603050405020304" pitchFamily="18" charset="0"/>
            </a:endParaRPr>
          </a:p>
          <a:p>
            <a:pPr marL="0" indent="0">
              <a:buNone/>
            </a:pPr>
            <a:endParaRPr lang="en-US" dirty="0">
              <a:effectLst/>
              <a:latin typeface="+mj-lt"/>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A95D95DD-91CE-4B15-9734-2DA6FBE074B0}"/>
              </a:ext>
            </a:extLst>
          </p:cNvPr>
          <p:cNvSpPr txBox="1"/>
          <p:nvPr/>
        </p:nvSpPr>
        <p:spPr>
          <a:xfrm>
            <a:off x="762000" y="1524000"/>
            <a:ext cx="5257800" cy="707886"/>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mn-lt"/>
              </a:rPr>
              <a:t>While loop with list</a:t>
            </a:r>
          </a:p>
          <a:p>
            <a:endParaRPr lang="en-US" sz="2000" dirty="0">
              <a:latin typeface="+mj-lt"/>
            </a:endParaRPr>
          </a:p>
        </p:txBody>
      </p:sp>
      <p:sp>
        <p:nvSpPr>
          <p:cNvPr id="7" name="TextBox 6">
            <a:extLst>
              <a:ext uri="{FF2B5EF4-FFF2-40B4-BE49-F238E27FC236}">
                <a16:creationId xmlns:a16="http://schemas.microsoft.com/office/drawing/2014/main" id="{E4BD3D3B-4111-4060-99A1-9D8AA8741827}"/>
              </a:ext>
            </a:extLst>
          </p:cNvPr>
          <p:cNvSpPr txBox="1"/>
          <p:nvPr/>
        </p:nvSpPr>
        <p:spPr>
          <a:xfrm>
            <a:off x="6470650" y="1626870"/>
            <a:ext cx="5257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mj-lt"/>
              </a:rPr>
              <a:t>For Loop with list</a:t>
            </a:r>
          </a:p>
        </p:txBody>
      </p:sp>
      <p:pic>
        <p:nvPicPr>
          <p:cNvPr id="9" name="Picture 8">
            <a:extLst>
              <a:ext uri="{FF2B5EF4-FFF2-40B4-BE49-F238E27FC236}">
                <a16:creationId xmlns:a16="http://schemas.microsoft.com/office/drawing/2014/main" id="{A3BB95D0-2927-47A5-AFE5-D0569A1A79A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617" y="2217090"/>
            <a:ext cx="5257800" cy="3483114"/>
          </a:xfrm>
          <a:prstGeom prst="rect">
            <a:avLst/>
          </a:prstGeom>
          <a:noFill/>
          <a:ln>
            <a:noFill/>
          </a:ln>
        </p:spPr>
      </p:pic>
      <p:pic>
        <p:nvPicPr>
          <p:cNvPr id="10" name="Picture 9">
            <a:extLst>
              <a:ext uri="{FF2B5EF4-FFF2-40B4-BE49-F238E27FC236}">
                <a16:creationId xmlns:a16="http://schemas.microsoft.com/office/drawing/2014/main" id="{93D784A5-A83A-4529-BA1D-F8947126D9C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2417" y="2273298"/>
            <a:ext cx="5937313" cy="3670302"/>
          </a:xfrm>
          <a:prstGeom prst="rect">
            <a:avLst/>
          </a:prstGeom>
          <a:noFill/>
          <a:ln>
            <a:noFill/>
          </a:ln>
        </p:spPr>
      </p:pic>
    </p:spTree>
    <p:extLst>
      <p:ext uri="{BB962C8B-B14F-4D97-AF65-F5344CB8AC3E}">
        <p14:creationId xmlns:p14="http://schemas.microsoft.com/office/powerpoint/2010/main" val="13407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String </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433137"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sp>
        <p:nvSpPr>
          <p:cNvPr id="5" name="Text Box 7203">
            <a:extLst>
              <a:ext uri="{FF2B5EF4-FFF2-40B4-BE49-F238E27FC236}">
                <a16:creationId xmlns:a16="http://schemas.microsoft.com/office/drawing/2014/main" id="{4C1350EC-0E31-46BD-BB26-1C9F92ADE292}"/>
              </a:ext>
            </a:extLst>
          </p:cNvPr>
          <p:cNvSpPr txBox="1"/>
          <p:nvPr/>
        </p:nvSpPr>
        <p:spPr>
          <a:xfrm>
            <a:off x="800100" y="5461328"/>
            <a:ext cx="10591800" cy="286682"/>
          </a:xfrm>
          <a:prstGeom prst="rect">
            <a:avLst/>
          </a:prstGeom>
          <a:ln w="28575"/>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p>
            <a:pPr marL="0" marR="0" algn="just">
              <a:lnSpc>
                <a:spcPct val="115000"/>
              </a:lnSpc>
              <a:spcBef>
                <a:spcPts val="0"/>
              </a:spcBef>
              <a:spcAft>
                <a:spcPts val="0"/>
              </a:spcAft>
            </a:pPr>
            <a:r>
              <a:rPr lang="en-IN" sz="1200" b="1" dirty="0">
                <a:effectLst/>
                <a:ea typeface="Calibri" panose="020F0502020204030204" pitchFamily="34" charset="0"/>
                <a:cs typeface="Times New Roman" panose="02020603050405020304" pitchFamily="18" charset="0"/>
              </a:rPr>
              <a:t>Alphanumeric characters:</a:t>
            </a:r>
            <a:r>
              <a:rPr lang="en-IN" sz="1200" dirty="0">
                <a:effectLst/>
                <a:ea typeface="Calibri" panose="020F0502020204030204" pitchFamily="34" charset="0"/>
                <a:cs typeface="Times New Roman" panose="02020603050405020304" pitchFamily="18" charset="0"/>
              </a:rPr>
              <a:t> a-z, A-Z, 0-9; </a:t>
            </a:r>
            <a:r>
              <a:rPr lang="en-IN" sz="1200" b="1" dirty="0">
                <a:effectLst/>
                <a:ea typeface="Calibri" panose="020F0502020204030204" pitchFamily="34" charset="0"/>
                <a:cs typeface="Times New Roman" panose="02020603050405020304" pitchFamily="18" charset="0"/>
              </a:rPr>
              <a:t>Special symbol</a:t>
            </a:r>
            <a:r>
              <a:rPr lang="en-IN" sz="1200" dirty="0">
                <a:effectLst/>
                <a:ea typeface="Calibri" panose="020F0502020204030204" pitchFamily="34" charset="0"/>
                <a:cs typeface="Times New Roman" panose="02020603050405020304" pitchFamily="18" charset="0"/>
              </a:rPr>
              <a:t>: *, -, +, $, @, whitespace …. etc</a:t>
            </a:r>
            <a:endParaRPr lang="en-US" sz="1100" dirty="0">
              <a:effectLs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F4278AA-7A83-4CB5-811B-318FFAFF392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0650" y="1063442"/>
            <a:ext cx="5187950" cy="4041958"/>
          </a:xfrm>
          <a:prstGeom prst="rect">
            <a:avLst/>
          </a:prstGeom>
          <a:noFill/>
        </p:spPr>
      </p:pic>
      <p:sp>
        <p:nvSpPr>
          <p:cNvPr id="3" name="TextBox 2">
            <a:extLst>
              <a:ext uri="{FF2B5EF4-FFF2-40B4-BE49-F238E27FC236}">
                <a16:creationId xmlns:a16="http://schemas.microsoft.com/office/drawing/2014/main" id="{2F43BAE2-0EE7-44B9-A6A6-C9F189F5368B}"/>
              </a:ext>
            </a:extLst>
          </p:cNvPr>
          <p:cNvSpPr txBox="1"/>
          <p:nvPr/>
        </p:nvSpPr>
        <p:spPr>
          <a:xfrm>
            <a:off x="800100" y="1080484"/>
            <a:ext cx="5670550" cy="3416320"/>
          </a:xfrm>
          <a:prstGeom prst="rect">
            <a:avLst/>
          </a:prstGeom>
          <a:noFill/>
        </p:spPr>
        <p:txBody>
          <a:bodyPr wrap="square" rtlCol="0">
            <a:spAutoFit/>
          </a:bodyPr>
          <a:lstStyle/>
          <a:p>
            <a:pPr algn="just">
              <a:buFont typeface="Wingdings" panose="05000000000000000000" pitchFamily="2" charset="2"/>
              <a:buChar char="q"/>
            </a:pPr>
            <a:r>
              <a:rPr lang="en-US" sz="2000" dirty="0">
                <a:effectLst/>
                <a:latin typeface="+mj-lt"/>
                <a:ea typeface="Calibri" panose="020F0502020204030204" pitchFamily="34" charset="0"/>
              </a:rPr>
              <a:t>A string is a sequence of alphanumeric and </a:t>
            </a:r>
          </a:p>
          <a:p>
            <a:pPr algn="just"/>
            <a:r>
              <a:rPr lang="en-US" sz="2000" dirty="0">
                <a:latin typeface="+mj-lt"/>
                <a:ea typeface="Calibri" panose="020F0502020204030204" pitchFamily="34" charset="0"/>
              </a:rPr>
              <a:t>    </a:t>
            </a:r>
            <a:r>
              <a:rPr lang="en-US" sz="2000" dirty="0">
                <a:effectLst/>
                <a:latin typeface="+mj-lt"/>
                <a:ea typeface="Calibri" panose="020F0502020204030204" pitchFamily="34" charset="0"/>
              </a:rPr>
              <a:t>special character.</a:t>
            </a:r>
          </a:p>
          <a:p>
            <a:pPr marL="0" indent="0" algn="just">
              <a:buNone/>
            </a:pPr>
            <a:endParaRPr lang="en-US" sz="2000" dirty="0">
              <a:effectLst/>
              <a:latin typeface="+mj-lt"/>
              <a:ea typeface="Calibri" panose="020F0502020204030204" pitchFamily="34" charset="0"/>
            </a:endParaRPr>
          </a:p>
          <a:p>
            <a:pPr algn="just">
              <a:buFont typeface="Wingdings" panose="05000000000000000000" pitchFamily="2" charset="2"/>
              <a:buChar char="q"/>
            </a:pPr>
            <a:r>
              <a:rPr lang="en-US" sz="2000" dirty="0">
                <a:effectLst/>
                <a:latin typeface="+mj-lt"/>
                <a:ea typeface="Calibri" panose="020F0502020204030204" pitchFamily="34" charset="0"/>
              </a:rPr>
              <a:t>String is the collection of characters, it may             </a:t>
            </a:r>
          </a:p>
          <a:p>
            <a:pPr algn="just"/>
            <a:r>
              <a:rPr lang="en-US" sz="2000" dirty="0">
                <a:effectLst/>
                <a:latin typeface="+mj-lt"/>
                <a:ea typeface="Calibri" panose="020F0502020204030204" pitchFamily="34" charset="0"/>
              </a:rPr>
              <a:t>    compose of alphanumeric and special   </a:t>
            </a:r>
          </a:p>
          <a:p>
            <a:pPr algn="just"/>
            <a:r>
              <a:rPr lang="en-US" sz="2000" dirty="0">
                <a:latin typeface="+mj-lt"/>
                <a:ea typeface="Calibri" panose="020F0502020204030204" pitchFamily="34" charset="0"/>
              </a:rPr>
              <a:t>    </a:t>
            </a:r>
            <a:r>
              <a:rPr lang="en-US" sz="2000" dirty="0">
                <a:effectLst/>
                <a:latin typeface="+mj-lt"/>
                <a:ea typeface="Calibri" panose="020F0502020204030204" pitchFamily="34" charset="0"/>
              </a:rPr>
              <a:t>characters. </a:t>
            </a:r>
          </a:p>
          <a:p>
            <a:pPr algn="just">
              <a:buFont typeface="Wingdings" panose="05000000000000000000" pitchFamily="2" charset="2"/>
              <a:buChar char="q"/>
            </a:pPr>
            <a:endParaRPr lang="en-US" sz="2000" dirty="0">
              <a:effectLst/>
              <a:latin typeface="+mj-lt"/>
              <a:ea typeface="Calibri" panose="020F0502020204030204" pitchFamily="34" charset="0"/>
            </a:endParaRPr>
          </a:p>
          <a:p>
            <a:pPr algn="just">
              <a:buFont typeface="Wingdings" panose="05000000000000000000" pitchFamily="2" charset="2"/>
              <a:buChar char="q"/>
            </a:pPr>
            <a:r>
              <a:rPr lang="en-US" sz="2000" dirty="0">
                <a:effectLst/>
                <a:latin typeface="+mj-lt"/>
                <a:ea typeface="Calibri" panose="020F0502020204030204" pitchFamily="34" charset="0"/>
              </a:rPr>
              <a:t>Strings are created in many ways using          </a:t>
            </a:r>
          </a:p>
          <a:p>
            <a:pPr algn="just"/>
            <a:r>
              <a:rPr lang="en-US" sz="2000" dirty="0">
                <a:effectLst/>
                <a:latin typeface="+mj-lt"/>
                <a:ea typeface="Calibri" panose="020F0502020204030204" pitchFamily="34" charset="0"/>
              </a:rPr>
              <a:t>    single quotes or double-quotes</a:t>
            </a:r>
            <a:r>
              <a:rPr lang="en-US" dirty="0">
                <a:effectLst/>
                <a:latin typeface="+mj-lt"/>
                <a:ea typeface="Calibri" panose="020F0502020204030204" pitchFamily="34" charset="0"/>
              </a:rPr>
              <a:t>. </a:t>
            </a:r>
          </a:p>
          <a:p>
            <a:pPr algn="just"/>
            <a:endParaRPr lang="en-US" dirty="0">
              <a:effectLst/>
              <a:latin typeface="+mj-lt"/>
              <a:ea typeface="Calibri" panose="020F0502020204030204" pitchFamily="34" charset="0"/>
            </a:endParaRPr>
          </a:p>
          <a:p>
            <a:pPr algn="just"/>
            <a:r>
              <a:rPr lang="en-US" dirty="0">
                <a:effectLst/>
                <a:latin typeface="+mj-lt"/>
                <a:ea typeface="Calibri" panose="020F0502020204030204" pitchFamily="34" charset="0"/>
              </a:rPr>
              <a:t> </a:t>
            </a:r>
          </a:p>
        </p:txBody>
      </p:sp>
    </p:spTree>
    <p:extLst>
      <p:ext uri="{BB962C8B-B14F-4D97-AF65-F5344CB8AC3E}">
        <p14:creationId xmlns:p14="http://schemas.microsoft.com/office/powerpoint/2010/main" val="145946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marL="0" indent="0">
              <a:buNone/>
            </a:pPr>
            <a:endParaRPr lang="en-US" dirty="0">
              <a:effectLst/>
              <a:latin typeface="+mj-lt"/>
              <a:ea typeface="Times New Roman" panose="02020603050405020304" pitchFamily="18" charset="0"/>
              <a:cs typeface="Calibri" panose="020F0502020204030204" pitchFamily="34"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pic>
        <p:nvPicPr>
          <p:cNvPr id="12" name="Picture 11">
            <a:extLst>
              <a:ext uri="{FF2B5EF4-FFF2-40B4-BE49-F238E27FC236}">
                <a16:creationId xmlns:a16="http://schemas.microsoft.com/office/drawing/2014/main" id="{4BE0F7C5-4E6D-487C-9F9E-0B6DB553F16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986855"/>
            <a:ext cx="7162800" cy="2127945"/>
          </a:xfrm>
          <a:prstGeom prst="rect">
            <a:avLst/>
          </a:prstGeom>
          <a:noFill/>
          <a:ln>
            <a:noFill/>
          </a:ln>
        </p:spPr>
      </p:pic>
      <p:sp>
        <p:nvSpPr>
          <p:cNvPr id="13" name="TextBox 12">
            <a:extLst>
              <a:ext uri="{FF2B5EF4-FFF2-40B4-BE49-F238E27FC236}">
                <a16:creationId xmlns:a16="http://schemas.microsoft.com/office/drawing/2014/main" id="{EE4ADF75-27B8-4824-B43C-51A5469F4DE1}"/>
              </a:ext>
            </a:extLst>
          </p:cNvPr>
          <p:cNvSpPr txBox="1"/>
          <p:nvPr/>
        </p:nvSpPr>
        <p:spPr>
          <a:xfrm>
            <a:off x="533400" y="1263968"/>
            <a:ext cx="10591800" cy="677108"/>
          </a:xfrm>
          <a:prstGeom prst="rect">
            <a:avLst/>
          </a:prstGeom>
          <a:noFill/>
        </p:spPr>
        <p:txBody>
          <a:bodyPr wrap="square" rtlCol="0">
            <a:spAutoFit/>
          </a:bodyPr>
          <a:lstStyle/>
          <a:p>
            <a:pPr marL="285750" indent="-285750" algn="just">
              <a:buFont typeface="Wingdings" panose="05000000000000000000" pitchFamily="2" charset="2"/>
              <a:buChar char="q"/>
            </a:pPr>
            <a:r>
              <a:rPr lang="en-IN" sz="2000" dirty="0">
                <a:effectLst/>
                <a:latin typeface="+mj-lt"/>
                <a:ea typeface="Calibri" panose="020F0502020204030204" pitchFamily="34" charset="0"/>
              </a:rPr>
              <a:t>Write a python program to print all positive number of a list</a:t>
            </a:r>
            <a:r>
              <a:rPr lang="en-IN" sz="1800" dirty="0">
                <a:effectLst/>
                <a:latin typeface="Calibri" panose="020F0502020204030204" pitchFamily="34" charset="0"/>
                <a:ea typeface="Calibri" panose="020F0502020204030204" pitchFamily="34" charset="0"/>
              </a:rPr>
              <a:t>.</a:t>
            </a:r>
            <a:endParaRPr lang="en-US" dirty="0"/>
          </a:p>
          <a:p>
            <a:endParaRPr lang="en-US" dirty="0"/>
          </a:p>
        </p:txBody>
      </p:sp>
      <p:sp>
        <p:nvSpPr>
          <p:cNvPr id="15" name="TextBox 14">
            <a:extLst>
              <a:ext uri="{FF2B5EF4-FFF2-40B4-BE49-F238E27FC236}">
                <a16:creationId xmlns:a16="http://schemas.microsoft.com/office/drawing/2014/main" id="{44574E56-901F-4B5D-86FC-30799D507FA5}"/>
              </a:ext>
            </a:extLst>
          </p:cNvPr>
          <p:cNvSpPr txBox="1"/>
          <p:nvPr/>
        </p:nvSpPr>
        <p:spPr>
          <a:xfrm>
            <a:off x="685800" y="4038600"/>
            <a:ext cx="9829800" cy="1959511"/>
          </a:xfrm>
          <a:prstGeom prst="rect">
            <a:avLst/>
          </a:prstGeom>
          <a:noFill/>
        </p:spPr>
        <p:txBody>
          <a:bodyPr wrap="square" rtlCol="0">
            <a:spAutoFit/>
          </a:bodyPr>
          <a:lstStyle/>
          <a:p>
            <a:r>
              <a:rPr lang="en-US" dirty="0">
                <a:latin typeface="+mn-lt"/>
              </a:rPr>
              <a:t>Practice Exercise:</a:t>
            </a:r>
          </a:p>
          <a:p>
            <a:endParaRPr lang="en-US" dirty="0"/>
          </a:p>
          <a:p>
            <a:pPr marL="342900" marR="0" lvl="0" indent="-342900">
              <a:lnSpc>
                <a:spcPct val="150000"/>
              </a:lnSpc>
              <a:spcBef>
                <a:spcPts val="0"/>
              </a:spcBef>
              <a:spcAft>
                <a:spcPts val="800"/>
              </a:spcAft>
              <a:buFont typeface="Wingdings" panose="05000000000000000000" pitchFamily="2" charset="2"/>
              <a:buChar char="q"/>
            </a:pPr>
            <a:r>
              <a:rPr lang="en-IN" dirty="0">
                <a:effectLst/>
                <a:latin typeface="+mj-lt"/>
                <a:ea typeface="Times New Roman" panose="02020603050405020304" pitchFamily="18" charset="0"/>
              </a:rPr>
              <a:t>Write a python program to remove duplicate from the list.</a:t>
            </a:r>
            <a:endParaRPr lang="en-US" dirty="0">
              <a:effectLst/>
              <a:latin typeface="+mj-lt"/>
              <a:ea typeface="Times New Roman" panose="02020603050405020304" pitchFamily="18" charset="0"/>
            </a:endParaRPr>
          </a:p>
          <a:p>
            <a:pPr marL="342900" marR="0" lvl="0" indent="-342900">
              <a:lnSpc>
                <a:spcPct val="150000"/>
              </a:lnSpc>
              <a:spcBef>
                <a:spcPts val="0"/>
              </a:spcBef>
              <a:spcAft>
                <a:spcPts val="800"/>
              </a:spcAft>
              <a:buFont typeface="Wingdings" panose="05000000000000000000" pitchFamily="2" charset="2"/>
              <a:buChar char="q"/>
            </a:pPr>
            <a:r>
              <a:rPr lang="en-IN" dirty="0">
                <a:effectLst/>
                <a:latin typeface="+mj-lt"/>
                <a:ea typeface="Times New Roman" panose="02020603050405020304" pitchFamily="18" charset="0"/>
              </a:rPr>
              <a:t>Write a python program to count positive, negative and string type elements.</a:t>
            </a:r>
            <a:endParaRPr lang="en-US" dirty="0">
              <a:effectLst/>
              <a:latin typeface="+mj-lt"/>
              <a:ea typeface="Times New Roman" panose="02020603050405020304" pitchFamily="18" charset="0"/>
            </a:endParaRPr>
          </a:p>
          <a:p>
            <a:endParaRPr lang="en-US" dirty="0"/>
          </a:p>
        </p:txBody>
      </p:sp>
    </p:spTree>
    <p:extLst>
      <p:ext uri="{BB962C8B-B14F-4D97-AF65-F5344CB8AC3E}">
        <p14:creationId xmlns:p14="http://schemas.microsoft.com/office/powerpoint/2010/main" val="358933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Nested List</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marL="0" indent="0">
              <a:buNone/>
            </a:pPr>
            <a:endParaRPr lang="en-US" dirty="0">
              <a:effectLst/>
              <a:latin typeface="+mj-lt"/>
              <a:ea typeface="Times New Roman" panose="02020603050405020304" pitchFamily="18" charset="0"/>
              <a:cs typeface="Calibri" panose="020F0502020204030204" pitchFamily="34"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EE4ADF75-27B8-4824-B43C-51A5469F4DE1}"/>
              </a:ext>
            </a:extLst>
          </p:cNvPr>
          <p:cNvSpPr txBox="1"/>
          <p:nvPr/>
        </p:nvSpPr>
        <p:spPr>
          <a:xfrm>
            <a:off x="533400" y="1263968"/>
            <a:ext cx="10591800" cy="1292662"/>
          </a:xfrm>
          <a:prstGeom prst="rect">
            <a:avLst/>
          </a:prstGeom>
          <a:noFill/>
        </p:spPr>
        <p:txBody>
          <a:bodyPr wrap="square" rtlCol="0">
            <a:spAutoFit/>
          </a:bodyPr>
          <a:lstStyle/>
          <a:p>
            <a:pPr marL="342900" indent="-342900" algn="just">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When we have an element of a list in the form of the list itself, it is called Nested List. </a:t>
            </a:r>
          </a:p>
          <a:p>
            <a:pPr marL="342900" indent="-342900" algn="just">
              <a:buFont typeface="Wingdings" panose="05000000000000000000" pitchFamily="2" charset="2"/>
              <a:buChar char="q"/>
            </a:pPr>
            <a:endParaRPr lang="en-IN" sz="2000" dirty="0">
              <a:solidFill>
                <a:srgbClr val="000000"/>
              </a:solidFill>
              <a:latin typeface="+mj-lt"/>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Elements of the nested list can be accessed using the 2-D indexing access method.</a:t>
            </a:r>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15" name="TextBox 14">
            <a:extLst>
              <a:ext uri="{FF2B5EF4-FFF2-40B4-BE49-F238E27FC236}">
                <a16:creationId xmlns:a16="http://schemas.microsoft.com/office/drawing/2014/main" id="{44574E56-901F-4B5D-86FC-30799D507FA5}"/>
              </a:ext>
            </a:extLst>
          </p:cNvPr>
          <p:cNvSpPr txBox="1"/>
          <p:nvPr/>
        </p:nvSpPr>
        <p:spPr>
          <a:xfrm>
            <a:off x="685800" y="4038600"/>
            <a:ext cx="9829800" cy="369332"/>
          </a:xfrm>
          <a:prstGeom prst="rect">
            <a:avLst/>
          </a:prstGeom>
          <a:noFill/>
        </p:spPr>
        <p:txBody>
          <a:bodyPr wrap="square" rtlCol="0">
            <a:spAutoFit/>
          </a:bodyPr>
          <a:lstStyle/>
          <a:p>
            <a:r>
              <a:rPr lang="en-IN" dirty="0">
                <a:effectLst/>
                <a:latin typeface="+mj-lt"/>
                <a:ea typeface="Times New Roman" panose="02020603050405020304" pitchFamily="18" charset="0"/>
              </a:rPr>
              <a:t>.</a:t>
            </a:r>
            <a:endParaRPr lang="en-US" dirty="0"/>
          </a:p>
        </p:txBody>
      </p:sp>
      <p:pic>
        <p:nvPicPr>
          <p:cNvPr id="9" name="Picture 8">
            <a:extLst>
              <a:ext uri="{FF2B5EF4-FFF2-40B4-BE49-F238E27FC236}">
                <a16:creationId xmlns:a16="http://schemas.microsoft.com/office/drawing/2014/main" id="{5A84CAA0-8185-4911-8026-EF45FE1BE8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5619" y="2414379"/>
            <a:ext cx="4786312" cy="2943641"/>
          </a:xfrm>
          <a:prstGeom prst="rect">
            <a:avLst/>
          </a:prstGeom>
          <a:noFill/>
          <a:ln>
            <a:noFill/>
          </a:ln>
        </p:spPr>
      </p:pic>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this example, first [1] denotes [3,4] and second [1] represents 4, so it gives output as 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0293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Nested List as a Matrix</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marL="0" indent="0">
              <a:buNone/>
            </a:pPr>
            <a:endParaRPr lang="en-US" dirty="0">
              <a:effectLst/>
              <a:latin typeface="+mj-lt"/>
              <a:ea typeface="Times New Roman" panose="02020603050405020304" pitchFamily="18" charset="0"/>
              <a:cs typeface="Calibri" panose="020F0502020204030204" pitchFamily="34"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762000" y="1263968"/>
            <a:ext cx="10591800" cy="2215991"/>
          </a:xfrm>
          <a:prstGeom prst="rect">
            <a:avLst/>
          </a:prstGeom>
          <a:noFill/>
        </p:spPr>
        <p:txBody>
          <a:bodyPr wrap="square" rtlCol="0">
            <a:spAutoFit/>
          </a:bodyPr>
          <a:lstStyle/>
          <a:p>
            <a:pPr marL="285750" indent="-285750">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We can represent nested list as matrix also. </a:t>
            </a:r>
            <a:br>
              <a:rPr lang="en-IN" sz="2000" dirty="0">
                <a:solidFill>
                  <a:srgbClr val="000000"/>
                </a:solidFill>
                <a:effectLst/>
                <a:latin typeface="+mj-lt"/>
                <a:ea typeface="Calibri" panose="020F0502020204030204" pitchFamily="34" charset="0"/>
                <a:cs typeface="Calibri" panose="020F0502020204030204" pitchFamily="34" charset="0"/>
              </a:rPr>
            </a:br>
            <a:endParaRPr lang="en-IN" sz="2000" dirty="0">
              <a:solidFill>
                <a:srgbClr val="000000"/>
              </a:solidFill>
              <a:effectLst/>
              <a:latin typeface="+mj-lt"/>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For this we would use nested for loop.</a:t>
            </a:r>
          </a:p>
          <a:p>
            <a:pPr marL="285750" indent="-285750">
              <a:buFont typeface="Wingdings" panose="05000000000000000000" pitchFamily="2" charset="2"/>
              <a:buChar char="q"/>
            </a:pPr>
            <a:endParaRPr lang="en-IN" sz="2000" dirty="0">
              <a:solidFill>
                <a:srgbClr val="000000"/>
              </a:solidFill>
              <a:latin typeface="+mj-lt"/>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 Outer loop would run for number of elements in the list and inner loop would consider individual element of the nested list as a list.</a:t>
            </a:r>
            <a:endParaRPr lang="en-US" sz="2000" dirty="0">
              <a:effectLst/>
              <a:latin typeface="+mj-lt"/>
              <a:ea typeface="Calibri" panose="020F0502020204030204" pitchFamily="34" charset="0"/>
              <a:cs typeface="Times New Roman" panose="02020603050405020304" pitchFamily="18" charset="0"/>
            </a:endParaRPr>
          </a:p>
          <a:p>
            <a:endParaRPr lang="en-US" dirty="0"/>
          </a:p>
        </p:txBody>
      </p:sp>
      <p:sp>
        <p:nvSpPr>
          <p:cNvPr id="13" name="TextBox 12">
            <a:extLst>
              <a:ext uri="{FF2B5EF4-FFF2-40B4-BE49-F238E27FC236}">
                <a16:creationId xmlns:a16="http://schemas.microsoft.com/office/drawing/2014/main" id="{EE4ADF75-27B8-4824-B43C-51A5469F4DE1}"/>
              </a:ext>
            </a:extLst>
          </p:cNvPr>
          <p:cNvSpPr txBox="1"/>
          <p:nvPr/>
        </p:nvSpPr>
        <p:spPr>
          <a:xfrm>
            <a:off x="395407" y="184415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15" name="TextBox 14">
            <a:extLst>
              <a:ext uri="{FF2B5EF4-FFF2-40B4-BE49-F238E27FC236}">
                <a16:creationId xmlns:a16="http://schemas.microsoft.com/office/drawing/2014/main" id="{44574E56-901F-4B5D-86FC-30799D507FA5}"/>
              </a:ext>
            </a:extLst>
          </p:cNvPr>
          <p:cNvSpPr txBox="1"/>
          <p:nvPr/>
        </p:nvSpPr>
        <p:spPr>
          <a:xfrm>
            <a:off x="685800" y="4038600"/>
            <a:ext cx="9829800" cy="369332"/>
          </a:xfrm>
          <a:prstGeom prst="rect">
            <a:avLst/>
          </a:prstGeom>
          <a:noFill/>
        </p:spPr>
        <p:txBody>
          <a:bodyPr wrap="square" rtlCol="0">
            <a:spAutoFit/>
          </a:bodyPr>
          <a:lstStyle/>
          <a:p>
            <a:r>
              <a:rPr lang="en-IN" dirty="0">
                <a:effectLst/>
                <a:latin typeface="+mj-lt"/>
                <a:ea typeface="Times New Roman" panose="02020603050405020304" pitchFamily="18" charset="0"/>
              </a:rPr>
              <a:t>.</a:t>
            </a:r>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0" name="Picture 9">
            <a:extLst>
              <a:ext uri="{FF2B5EF4-FFF2-40B4-BE49-F238E27FC236}">
                <a16:creationId xmlns:a16="http://schemas.microsoft.com/office/drawing/2014/main" id="{7AB6278E-5930-44D5-8CEC-8390E39D8E0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101458"/>
            <a:ext cx="8001000" cy="3314701"/>
          </a:xfrm>
          <a:prstGeom prst="rect">
            <a:avLst/>
          </a:prstGeom>
          <a:noFill/>
          <a:ln>
            <a:noFill/>
          </a:ln>
        </p:spPr>
      </p:pic>
    </p:spTree>
    <p:extLst>
      <p:ext uri="{BB962C8B-B14F-4D97-AF65-F5344CB8AC3E}">
        <p14:creationId xmlns:p14="http://schemas.microsoft.com/office/powerpoint/2010/main" val="377018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marL="0" indent="0">
              <a:buNone/>
            </a:pPr>
            <a:endParaRPr lang="en-US" dirty="0">
              <a:effectLst/>
              <a:latin typeface="+mj-lt"/>
              <a:ea typeface="Times New Roman" panose="02020603050405020304" pitchFamily="18" charset="0"/>
              <a:cs typeface="Calibri" panose="020F0502020204030204" pitchFamily="34"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D9D1848-10BF-4D85-8374-EECA3E8DEEDA}"/>
              </a:ext>
            </a:extLst>
          </p:cNvPr>
          <p:cNvSpPr txBox="1"/>
          <p:nvPr/>
        </p:nvSpPr>
        <p:spPr>
          <a:xfrm>
            <a:off x="762000" y="1263968"/>
            <a:ext cx="10591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mj-lt"/>
              </a:rPr>
              <a:t>Create a flat list from a nested list</a:t>
            </a:r>
            <a:r>
              <a:rPr lang="en-US" dirty="0"/>
              <a:t>.</a:t>
            </a:r>
          </a:p>
        </p:txBody>
      </p:sp>
      <p:sp>
        <p:nvSpPr>
          <p:cNvPr id="13" name="TextBox 12">
            <a:extLst>
              <a:ext uri="{FF2B5EF4-FFF2-40B4-BE49-F238E27FC236}">
                <a16:creationId xmlns:a16="http://schemas.microsoft.com/office/drawing/2014/main" id="{EE4ADF75-27B8-4824-B43C-51A5469F4DE1}"/>
              </a:ext>
            </a:extLst>
          </p:cNvPr>
          <p:cNvSpPr txBox="1"/>
          <p:nvPr/>
        </p:nvSpPr>
        <p:spPr>
          <a:xfrm>
            <a:off x="395407" y="184415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15" name="TextBox 14">
            <a:extLst>
              <a:ext uri="{FF2B5EF4-FFF2-40B4-BE49-F238E27FC236}">
                <a16:creationId xmlns:a16="http://schemas.microsoft.com/office/drawing/2014/main" id="{44574E56-901F-4B5D-86FC-30799D507FA5}"/>
              </a:ext>
            </a:extLst>
          </p:cNvPr>
          <p:cNvSpPr txBox="1"/>
          <p:nvPr/>
        </p:nvSpPr>
        <p:spPr>
          <a:xfrm>
            <a:off x="685800" y="4038600"/>
            <a:ext cx="9829800" cy="369332"/>
          </a:xfrm>
          <a:prstGeom prst="rect">
            <a:avLst/>
          </a:prstGeom>
          <a:noFill/>
        </p:spPr>
        <p:txBody>
          <a:bodyPr wrap="square" rtlCol="0">
            <a:spAutoFit/>
          </a:bodyPr>
          <a:lstStyle/>
          <a:p>
            <a:r>
              <a:rPr lang="en-IN" dirty="0">
                <a:effectLst/>
                <a:latin typeface="+mj-lt"/>
                <a:ea typeface="Times New Roman" panose="02020603050405020304" pitchFamily="18" charset="0"/>
              </a:rPr>
              <a:t>.</a:t>
            </a:r>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1" name="Picture 10">
            <a:extLst>
              <a:ext uri="{FF2B5EF4-FFF2-40B4-BE49-F238E27FC236}">
                <a16:creationId xmlns:a16="http://schemas.microsoft.com/office/drawing/2014/main" id="{583BCE85-3F64-4D07-B788-E340517ABE6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942209"/>
            <a:ext cx="7010399" cy="2127170"/>
          </a:xfrm>
          <a:prstGeom prst="rect">
            <a:avLst/>
          </a:prstGeom>
          <a:noFill/>
          <a:ln>
            <a:noFill/>
          </a:ln>
        </p:spPr>
      </p:pic>
      <p:sp>
        <p:nvSpPr>
          <p:cNvPr id="4" name="TextBox 3">
            <a:extLst>
              <a:ext uri="{FF2B5EF4-FFF2-40B4-BE49-F238E27FC236}">
                <a16:creationId xmlns:a16="http://schemas.microsoft.com/office/drawing/2014/main" id="{C5A6A9B3-C5B5-4701-985E-93F2005A333C}"/>
              </a:ext>
            </a:extLst>
          </p:cNvPr>
          <p:cNvSpPr txBox="1"/>
          <p:nvPr/>
        </p:nvSpPr>
        <p:spPr>
          <a:xfrm>
            <a:off x="990600" y="4343400"/>
            <a:ext cx="9996607" cy="2236510"/>
          </a:xfrm>
          <a:prstGeom prst="rect">
            <a:avLst/>
          </a:prstGeom>
          <a:noFill/>
        </p:spPr>
        <p:txBody>
          <a:bodyPr wrap="square" rtlCol="0">
            <a:spAutoFit/>
          </a:bodyPr>
          <a:lstStyle/>
          <a:p>
            <a:r>
              <a:rPr lang="en-US" b="1" dirty="0">
                <a:latin typeface="+mj-lt"/>
              </a:rPr>
              <a:t>Practice Exercise:</a:t>
            </a:r>
          </a:p>
          <a:p>
            <a:pPr marL="342900" marR="0" lvl="0" indent="-342900">
              <a:lnSpc>
                <a:spcPct val="150000"/>
              </a:lnSpc>
              <a:spcBef>
                <a:spcPts val="0"/>
              </a:spcBef>
              <a:spcAft>
                <a:spcPts val="800"/>
              </a:spcAft>
              <a:buFont typeface="Wingdings" panose="05000000000000000000" pitchFamily="2" charset="2"/>
              <a:buChar char="q"/>
            </a:pPr>
            <a:r>
              <a:rPr lang="en-IN" dirty="0">
                <a:effectLst/>
                <a:latin typeface="+mj-lt"/>
                <a:ea typeface="Times New Roman" panose="02020603050405020304" pitchFamily="18" charset="0"/>
              </a:rPr>
              <a:t>Using nested list print transpose, of a given matrix</a:t>
            </a:r>
            <a:endParaRPr lang="en-US" dirty="0">
              <a:effectLst/>
              <a:latin typeface="+mj-lt"/>
              <a:ea typeface="Times New Roman" panose="02020603050405020304" pitchFamily="18" charset="0"/>
            </a:endParaRPr>
          </a:p>
          <a:p>
            <a:pPr marL="342900" marR="0" lvl="0" indent="-342900">
              <a:lnSpc>
                <a:spcPct val="150000"/>
              </a:lnSpc>
              <a:spcBef>
                <a:spcPts val="0"/>
              </a:spcBef>
              <a:spcAft>
                <a:spcPts val="800"/>
              </a:spcAft>
              <a:buFont typeface="Wingdings" panose="05000000000000000000" pitchFamily="2" charset="2"/>
              <a:buChar char="q"/>
            </a:pPr>
            <a:r>
              <a:rPr lang="en-IN" dirty="0">
                <a:effectLst/>
                <a:latin typeface="+mj-lt"/>
                <a:ea typeface="Times New Roman" panose="02020603050405020304" pitchFamily="18" charset="0"/>
              </a:rPr>
              <a:t>Print reverse order of a nested list</a:t>
            </a:r>
            <a:endParaRPr lang="en-US" dirty="0">
              <a:latin typeface="+mj-lt"/>
            </a:endParaRPr>
          </a:p>
          <a:p>
            <a:endParaRPr lang="en-US" dirty="0"/>
          </a:p>
          <a:p>
            <a:endParaRPr lang="en-US" dirty="0"/>
          </a:p>
          <a:p>
            <a:endParaRPr lang="en-US" dirty="0"/>
          </a:p>
        </p:txBody>
      </p:sp>
    </p:spTree>
    <p:extLst>
      <p:ext uri="{BB962C8B-B14F-4D97-AF65-F5344CB8AC3E}">
        <p14:creationId xmlns:p14="http://schemas.microsoft.com/office/powerpoint/2010/main" val="355608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List Comprehensions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marL="0" indent="0">
              <a:buNone/>
            </a:pPr>
            <a:endParaRPr lang="en-US" dirty="0">
              <a:effectLst/>
              <a:latin typeface="+mj-lt"/>
              <a:ea typeface="Times New Roman" panose="02020603050405020304" pitchFamily="18" charset="0"/>
              <a:cs typeface="Calibri" panose="020F0502020204030204" pitchFamily="34"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363595"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C5A6A9B3-C5B5-4701-985E-93F2005A333C}"/>
              </a:ext>
            </a:extLst>
          </p:cNvPr>
          <p:cNvSpPr txBox="1"/>
          <p:nvPr/>
        </p:nvSpPr>
        <p:spPr>
          <a:xfrm>
            <a:off x="990600" y="4343400"/>
            <a:ext cx="9996607" cy="923330"/>
          </a:xfrm>
          <a:prstGeom prst="rect">
            <a:avLst/>
          </a:prstGeom>
          <a:noFill/>
        </p:spPr>
        <p:txBody>
          <a:bodyPr wrap="square" rtlCol="0">
            <a:spAutoFit/>
          </a:bodyPr>
          <a:lstStyle/>
          <a:p>
            <a:endParaRPr lang="en-US" dirty="0"/>
          </a:p>
          <a:p>
            <a:endParaRPr lang="en-US" dirty="0"/>
          </a:p>
          <a:p>
            <a:endParaRPr lang="en-US" dirty="0"/>
          </a:p>
        </p:txBody>
      </p:sp>
      <p:sp>
        <p:nvSpPr>
          <p:cNvPr id="12" name="TextBox 11">
            <a:extLst>
              <a:ext uri="{FF2B5EF4-FFF2-40B4-BE49-F238E27FC236}">
                <a16:creationId xmlns:a16="http://schemas.microsoft.com/office/drawing/2014/main" id="{E24F64D6-EEE4-42EE-9642-F8481F6B559F}"/>
              </a:ext>
            </a:extLst>
          </p:cNvPr>
          <p:cNvSpPr txBox="1"/>
          <p:nvPr/>
        </p:nvSpPr>
        <p:spPr>
          <a:xfrm>
            <a:off x="533399" y="1143000"/>
            <a:ext cx="11263193" cy="496996"/>
          </a:xfrm>
          <a:prstGeom prst="rect">
            <a:avLst/>
          </a:prstGeom>
          <a:noFill/>
        </p:spPr>
        <p:txBody>
          <a:bodyPr wrap="square">
            <a:spAutoFit/>
          </a:bodyPr>
          <a:lstStyle/>
          <a:p>
            <a:pPr marL="342900" marR="0" indent="-342900">
              <a:lnSpc>
                <a:spcPct val="150000"/>
              </a:lnSpc>
              <a:spcBef>
                <a:spcPts val="0"/>
              </a:spcBef>
              <a:spcAft>
                <a:spcPts val="800"/>
              </a:spcAft>
              <a:buFont typeface="Wingdings" panose="05000000000000000000" pitchFamily="2" charset="2"/>
              <a:buChar char="q"/>
            </a:pPr>
            <a:r>
              <a:rPr lang="en-IN" sz="2000" dirty="0">
                <a:solidFill>
                  <a:srgbClr val="000000"/>
                </a:solidFill>
                <a:effectLst/>
                <a:latin typeface="+mj-lt"/>
                <a:ea typeface="Calibri" panose="020F0502020204030204" pitchFamily="34" charset="0"/>
                <a:cs typeface="Calibri" panose="020F0502020204030204" pitchFamily="34" charset="0"/>
              </a:rPr>
              <a:t>Let's suppose we want to write a program to calculate powers of 3 for a given range</a:t>
            </a:r>
            <a:r>
              <a:rPr lang="en-IN" sz="2000" dirty="0">
                <a:solidFill>
                  <a:srgbClr val="000000"/>
                </a:solidFill>
                <a:latin typeface="+mj-lt"/>
                <a:ea typeface="Calibri" panose="020F0502020204030204" pitchFamily="34" charset="0"/>
                <a:cs typeface="Calibri" panose="020F0502020204030204" pitchFamily="34" charset="0"/>
              </a:rPr>
              <a:t>.</a:t>
            </a:r>
            <a:endParaRPr lang="en-US" sz="2000" dirty="0">
              <a:effectLst/>
              <a:latin typeface="+mj-lt"/>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43D6282C-3288-456E-B7A1-9A4E916A41B6}"/>
              </a:ext>
            </a:extLst>
          </p:cNvPr>
          <p:cNvPicPr/>
          <p:nvPr/>
        </p:nvPicPr>
        <p:blipFill>
          <a:blip r:embed="rId3"/>
          <a:stretch>
            <a:fillRect/>
          </a:stretch>
        </p:blipFill>
        <p:spPr>
          <a:xfrm>
            <a:off x="894424" y="2847580"/>
            <a:ext cx="3601375" cy="2562142"/>
          </a:xfrm>
          <a:prstGeom prst="rect">
            <a:avLst/>
          </a:prstGeom>
          <a:solidFill>
            <a:srgbClr val="FFFFFF">
              <a:shade val="85000"/>
            </a:srgbClr>
          </a:solidFill>
          <a:ln w="88900" cap="sq">
            <a:noFill/>
            <a:miter lim="800000"/>
          </a:ln>
          <a:effectLst/>
        </p:spPr>
      </p:pic>
      <p:sp>
        <p:nvSpPr>
          <p:cNvPr id="16" name="TextBox 15">
            <a:extLst>
              <a:ext uri="{FF2B5EF4-FFF2-40B4-BE49-F238E27FC236}">
                <a16:creationId xmlns:a16="http://schemas.microsoft.com/office/drawing/2014/main" id="{34D67A1C-96F0-473B-A0C1-C03BCA4BB0BC}"/>
              </a:ext>
            </a:extLst>
          </p:cNvPr>
          <p:cNvSpPr txBox="1"/>
          <p:nvPr/>
        </p:nvSpPr>
        <p:spPr>
          <a:xfrm>
            <a:off x="5697634" y="1942134"/>
            <a:ext cx="5960966" cy="4247317"/>
          </a:xfrm>
          <a:prstGeom prst="rect">
            <a:avLst/>
          </a:prstGeom>
          <a:noFill/>
        </p:spPr>
        <p:txBody>
          <a:bodyPr wrap="square">
            <a:spAutoFit/>
          </a:bodyPr>
          <a:lstStyle/>
          <a:p>
            <a:pPr marL="285750" indent="-285750" algn="just">
              <a:buFont typeface="Wingdings" panose="05000000000000000000" pitchFamily="2" charset="2"/>
              <a:buChar char="q"/>
            </a:pPr>
            <a:r>
              <a:rPr lang="en-IN" sz="1800" dirty="0">
                <a:solidFill>
                  <a:srgbClr val="000000"/>
                </a:solidFill>
                <a:effectLst/>
                <a:latin typeface="+mj-lt"/>
                <a:ea typeface="Calibri" panose="020F0502020204030204" pitchFamily="34" charset="0"/>
              </a:rPr>
              <a:t>Python provide us writing iterative programs in much lesser lines called List comprehension.</a:t>
            </a:r>
          </a:p>
          <a:p>
            <a:pPr marL="285750" indent="-285750" algn="just">
              <a:buFont typeface="Wingdings" panose="05000000000000000000" pitchFamily="2" charset="2"/>
              <a:buChar char="q"/>
            </a:pPr>
            <a:endParaRPr lang="en-IN" dirty="0">
              <a:solidFill>
                <a:srgbClr val="000000"/>
              </a:solidFill>
              <a:latin typeface="+mj-lt"/>
              <a:ea typeface="Calibri" panose="020F0502020204030204" pitchFamily="34" charset="0"/>
            </a:endParaRPr>
          </a:p>
          <a:p>
            <a:pPr marL="285750" indent="-285750" algn="just">
              <a:buFont typeface="Wingdings" panose="05000000000000000000" pitchFamily="2" charset="2"/>
              <a:buChar char="q"/>
            </a:pPr>
            <a:r>
              <a:rPr lang="en-IN" sz="1800" dirty="0">
                <a:solidFill>
                  <a:srgbClr val="000000"/>
                </a:solidFill>
                <a:effectLst/>
                <a:latin typeface="+mj-lt"/>
                <a:ea typeface="Calibri" panose="020F0502020204030204" pitchFamily="34" charset="0"/>
              </a:rPr>
              <a:t> The same problem has been solved using list comprehension</a:t>
            </a:r>
            <a:r>
              <a:rPr lang="en-IN" sz="1800" dirty="0">
                <a:solidFill>
                  <a:srgbClr val="000000"/>
                </a:solidFill>
                <a:effectLst/>
                <a:latin typeface="Calibri" panose="020F0502020204030204" pitchFamily="34" charset="0"/>
                <a:ea typeface="Calibri" panose="020F0502020204030204" pitchFamily="34" charset="0"/>
              </a:rPr>
              <a:t>.</a:t>
            </a:r>
          </a:p>
          <a:p>
            <a:pPr marL="285750" indent="-285750">
              <a:buFont typeface="Wingdings" panose="05000000000000000000" pitchFamily="2" charset="2"/>
              <a:buChar char="q"/>
            </a:pPr>
            <a:endParaRPr lang="en-IN" dirty="0">
              <a:solidFill>
                <a:srgbClr val="000000"/>
              </a:solidFill>
              <a:latin typeface="Calibri" panose="020F0502020204030204" pitchFamily="34" charset="0"/>
              <a:ea typeface="Calibri" panose="020F0502020204030204" pitchFamily="34" charset="0"/>
            </a:endParaRPr>
          </a:p>
          <a:p>
            <a:endParaRPr lang="en-IN" sz="1800" dirty="0">
              <a:solidFill>
                <a:srgbClr val="000000"/>
              </a:solidFill>
              <a:effectLst/>
              <a:latin typeface="Calibri" panose="020F0502020204030204" pitchFamily="34" charset="0"/>
              <a:ea typeface="Calibri" panose="020F0502020204030204" pitchFamily="34" charset="0"/>
            </a:endParaRPr>
          </a:p>
          <a:p>
            <a:endParaRPr lang="en-IN" dirty="0">
              <a:solidFill>
                <a:srgbClr val="000000"/>
              </a:solidFill>
              <a:latin typeface="Calibri" panose="020F0502020204030204" pitchFamily="34" charset="0"/>
              <a:ea typeface="Calibri" panose="020F0502020204030204" pitchFamily="34" charset="0"/>
            </a:endParaRPr>
          </a:p>
          <a:p>
            <a:endParaRPr lang="en-IN" sz="1800" dirty="0">
              <a:solidFill>
                <a:srgbClr val="000000"/>
              </a:solidFill>
              <a:effectLst/>
              <a:latin typeface="Calibri" panose="020F0502020204030204" pitchFamily="34" charset="0"/>
              <a:ea typeface="Calibri" panose="020F0502020204030204" pitchFamily="34" charset="0"/>
            </a:endParaRPr>
          </a:p>
          <a:p>
            <a:endParaRPr lang="en-IN" dirty="0">
              <a:solidFill>
                <a:srgbClr val="000000"/>
              </a:solidFill>
              <a:latin typeface="Calibri" panose="020F0502020204030204" pitchFamily="34" charset="0"/>
              <a:ea typeface="Calibri" panose="020F0502020204030204" pitchFamily="34" charset="0"/>
            </a:endParaRPr>
          </a:p>
          <a:p>
            <a:endParaRPr lang="en-IN" sz="1800" dirty="0">
              <a:solidFill>
                <a:srgbClr val="000000"/>
              </a:solidFill>
              <a:effectLst/>
              <a:latin typeface="Calibri" panose="020F0502020204030204" pitchFamily="34" charset="0"/>
              <a:ea typeface="Calibri" panose="020F0502020204030204" pitchFamily="34" charset="0"/>
            </a:endParaRPr>
          </a:p>
          <a:p>
            <a:endParaRPr lang="en-IN" dirty="0">
              <a:solidFill>
                <a:srgbClr val="000000"/>
              </a:solidFill>
              <a:latin typeface="Calibri" panose="020F0502020204030204" pitchFamily="34" charset="0"/>
              <a:ea typeface="Calibri" panose="020F0502020204030204" pitchFamily="34" charset="0"/>
            </a:endParaRPr>
          </a:p>
          <a:p>
            <a:endParaRPr lang="en-IN" sz="1800" dirty="0">
              <a:solidFill>
                <a:srgbClr val="000000"/>
              </a:solidFill>
              <a:effectLst/>
              <a:latin typeface="Calibri" panose="020F0502020204030204" pitchFamily="34" charset="0"/>
              <a:ea typeface="Calibri" panose="020F0502020204030204" pitchFamily="34" charset="0"/>
            </a:endParaRPr>
          </a:p>
          <a:p>
            <a:endParaRPr lang="en-IN" dirty="0">
              <a:solidFill>
                <a:srgbClr val="000000"/>
              </a:solidFill>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US" dirty="0"/>
          </a:p>
        </p:txBody>
      </p:sp>
      <p:pic>
        <p:nvPicPr>
          <p:cNvPr id="17" name="Picture 16">
            <a:extLst>
              <a:ext uri="{FF2B5EF4-FFF2-40B4-BE49-F238E27FC236}">
                <a16:creationId xmlns:a16="http://schemas.microsoft.com/office/drawing/2014/main" id="{35BD48AB-4873-4555-B33E-4B4E3007B8C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8122" y="3506077"/>
            <a:ext cx="4859395" cy="2494955"/>
          </a:xfrm>
          <a:prstGeom prst="rect">
            <a:avLst/>
          </a:prstGeom>
          <a:noFill/>
          <a:ln>
            <a:noFill/>
          </a:ln>
        </p:spPr>
      </p:pic>
      <p:sp>
        <p:nvSpPr>
          <p:cNvPr id="10" name="TextBox 9">
            <a:extLst>
              <a:ext uri="{FF2B5EF4-FFF2-40B4-BE49-F238E27FC236}">
                <a16:creationId xmlns:a16="http://schemas.microsoft.com/office/drawing/2014/main" id="{20983778-FDED-4134-B918-CD66D19634A9}"/>
              </a:ext>
            </a:extLst>
          </p:cNvPr>
          <p:cNvSpPr txBox="1"/>
          <p:nvPr/>
        </p:nvSpPr>
        <p:spPr>
          <a:xfrm>
            <a:off x="838200" y="2057400"/>
            <a:ext cx="44196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mj-lt"/>
              </a:rPr>
              <a:t>Traditional Programming</a:t>
            </a:r>
          </a:p>
        </p:txBody>
      </p:sp>
    </p:spTree>
    <p:extLst>
      <p:ext uri="{BB962C8B-B14F-4D97-AF65-F5344CB8AC3E}">
        <p14:creationId xmlns:p14="http://schemas.microsoft.com/office/powerpoint/2010/main" val="8388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List Comprehension</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533400" y="1263968"/>
            <a:ext cx="11289435" cy="4572000"/>
          </a:xfrm>
        </p:spPr>
        <p:txBody>
          <a:bodyPr/>
          <a:lstStyle/>
          <a:p>
            <a:pPr marL="0" marR="0" indent="0">
              <a:lnSpc>
                <a:spcPct val="150000"/>
              </a:lnSpc>
              <a:spcBef>
                <a:spcPts val="0"/>
              </a:spcBef>
              <a:spcAft>
                <a:spcPts val="800"/>
              </a:spcAft>
              <a:buNone/>
            </a:pPr>
            <a:r>
              <a:rPr lang="en-IN" sz="1800" b="1" dirty="0">
                <a:solidFill>
                  <a:srgbClr val="000000"/>
                </a:solidFill>
                <a:effectLst/>
                <a:latin typeface="+mj-lt"/>
                <a:ea typeface="Calibri" panose="020F0502020204030204" pitchFamily="34" charset="0"/>
                <a:cs typeface="Calibri" panose="020F0502020204030204" pitchFamily="34" charset="0"/>
              </a:rPr>
              <a:t>Syntax:</a:t>
            </a:r>
            <a:endParaRPr lang="en-US" sz="1800" dirty="0">
              <a:effectLst/>
              <a:latin typeface="+mj-lt"/>
              <a:ea typeface="Calibri" panose="020F0502020204030204" pitchFamily="34" charset="0"/>
              <a:cs typeface="Times New Roman" panose="02020603050405020304" pitchFamily="18" charset="0"/>
            </a:endParaRPr>
          </a:p>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IN"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statements</a:t>
            </a: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for an item in list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363595"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C5A6A9B3-C5B5-4701-985E-93F2005A333C}"/>
              </a:ext>
            </a:extLst>
          </p:cNvPr>
          <p:cNvSpPr txBox="1"/>
          <p:nvPr/>
        </p:nvSpPr>
        <p:spPr>
          <a:xfrm>
            <a:off x="990600" y="4343400"/>
            <a:ext cx="9996607" cy="923330"/>
          </a:xfrm>
          <a:prstGeom prst="rect">
            <a:avLst/>
          </a:prstGeom>
          <a:noFill/>
        </p:spPr>
        <p:txBody>
          <a:bodyPr wrap="square" rtlCol="0">
            <a:spAutoFit/>
          </a:bodyPr>
          <a:lstStyle/>
          <a:p>
            <a:endParaRPr lang="en-US" dirty="0"/>
          </a:p>
          <a:p>
            <a:endParaRPr lang="en-US" dirty="0"/>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2031325"/>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dirty="0">
                <a:solidFill>
                  <a:srgbClr val="000000"/>
                </a:solidFill>
                <a:latin typeface="Calibri" panose="020F0502020204030204" pitchFamily="34" charset="0"/>
                <a:ea typeface="Calibri" panose="020F0502020204030204" pitchFamily="34" charset="0"/>
                <a:cs typeface="Calibri" panose="020F0502020204030204" pitchFamily="34" charset="0"/>
              </a:rPr>
              <a:t>IF ELSE :</a:t>
            </a:r>
          </a:p>
          <a:p>
            <a:pPr marL="285750" indent="-285750" algn="just">
              <a:buFont typeface="Wingdings" panose="05000000000000000000" pitchFamily="2" charset="2"/>
              <a:buChar char="q"/>
            </a:pPr>
            <a:r>
              <a:rPr lang="en-IN"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should notice one change that because in if-else case output is separated based on the condition.</a:t>
            </a:r>
          </a:p>
          <a:p>
            <a:pPr algn="just"/>
            <a:endParaRPr lang="en-IN"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n-IN"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if-else and conditions has been written along with statements.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5" name="Picture 14">
            <a:extLst>
              <a:ext uri="{FF2B5EF4-FFF2-40B4-BE49-F238E27FC236}">
                <a16:creationId xmlns:a16="http://schemas.microsoft.com/office/drawing/2014/main" id="{7E389C46-0F73-4467-973E-5AB837A192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6569" y="3668346"/>
            <a:ext cx="4973756" cy="2590799"/>
          </a:xfrm>
          <a:prstGeom prst="rect">
            <a:avLst/>
          </a:prstGeom>
          <a:noFill/>
          <a:ln>
            <a:noFill/>
          </a:ln>
        </p:spPr>
      </p:pic>
      <p:sp>
        <p:nvSpPr>
          <p:cNvPr id="19" name="TextBox 18">
            <a:extLst>
              <a:ext uri="{FF2B5EF4-FFF2-40B4-BE49-F238E27FC236}">
                <a16:creationId xmlns:a16="http://schemas.microsoft.com/office/drawing/2014/main" id="{1C821C7C-F4BB-4632-99F9-2C73AE09E231}"/>
              </a:ext>
            </a:extLst>
          </p:cNvPr>
          <p:cNvSpPr txBox="1"/>
          <p:nvPr/>
        </p:nvSpPr>
        <p:spPr>
          <a:xfrm>
            <a:off x="747593" y="2514601"/>
            <a:ext cx="5272207" cy="912494"/>
          </a:xfrm>
          <a:prstGeom prst="rect">
            <a:avLst/>
          </a:prstGeom>
          <a:noFill/>
        </p:spPr>
        <p:txBody>
          <a:bodyPr wrap="square">
            <a:spAutoFit/>
          </a:bodyPr>
          <a:lstStyle/>
          <a:p>
            <a:pPr marL="285750" marR="0" indent="-285750">
              <a:lnSpc>
                <a:spcPct val="150000"/>
              </a:lnSpc>
              <a:spcBef>
                <a:spcPts val="0"/>
              </a:spcBef>
              <a:spcAft>
                <a:spcPts val="800"/>
              </a:spcAft>
              <a:buFont typeface="Wingdings" panose="05000000000000000000" pitchFamily="2" charset="2"/>
              <a:buChar char="q"/>
            </a:pPr>
            <a:r>
              <a:rPr lang="en-IN" dirty="0">
                <a:solidFill>
                  <a:srgbClr val="000000"/>
                </a:solidFill>
                <a:latin typeface="+mj-lt"/>
                <a:ea typeface="Calibri" panose="020F0502020204030204" pitchFamily="34" charset="0"/>
                <a:cs typeface="Calibri" panose="020F0502020204030204" pitchFamily="34" charset="0"/>
              </a:rPr>
              <a:t>We</a:t>
            </a:r>
            <a:r>
              <a:rPr lang="en-IN" dirty="0">
                <a:solidFill>
                  <a:srgbClr val="000000"/>
                </a:solidFill>
                <a:effectLst/>
                <a:latin typeface="+mj-lt"/>
                <a:ea typeface="Calibri" panose="020F0502020204030204" pitchFamily="34" charset="0"/>
                <a:cs typeface="Calibri" panose="020F0502020204030204" pitchFamily="34" charset="0"/>
              </a:rPr>
              <a:t> have the facility of adding conditionals in the list comprehension</a:t>
            </a:r>
            <a:r>
              <a:rPr lang="en-IN" sz="2000" dirty="0">
                <a:solidFill>
                  <a:srgbClr val="000000"/>
                </a:solidFill>
                <a:effectLst/>
                <a:latin typeface="+mj-lt"/>
                <a:ea typeface="Calibri" panose="020F0502020204030204" pitchFamily="34" charset="0"/>
                <a:cs typeface="Calibri" panose="020F0502020204030204" pitchFamily="34" charset="0"/>
              </a:rPr>
              <a:t>.</a:t>
            </a:r>
            <a:endParaRPr lang="en-US" sz="2000" dirty="0">
              <a:effectLst/>
              <a:latin typeface="+mj-lt"/>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6D91EE44-C5BE-4D1E-9B1A-1511346C3EA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3668346"/>
            <a:ext cx="5985808" cy="2480384"/>
          </a:xfrm>
          <a:prstGeom prst="rect">
            <a:avLst/>
          </a:prstGeom>
          <a:noFill/>
          <a:ln>
            <a:noFill/>
          </a:ln>
        </p:spPr>
      </p:pic>
    </p:spTree>
    <p:extLst>
      <p:ext uri="{BB962C8B-B14F-4D97-AF65-F5344CB8AC3E}">
        <p14:creationId xmlns:p14="http://schemas.microsoft.com/office/powerpoint/2010/main" val="231392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Can you answer these questions?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85800" y="1198602"/>
            <a:ext cx="9448801" cy="4637366"/>
          </a:xfrm>
        </p:spPr>
        <p:txBody>
          <a:bodyPr/>
          <a:lstStyle/>
          <a:p>
            <a:pPr marL="914400" marR="0" indent="0">
              <a:lnSpc>
                <a:spcPct val="150000"/>
              </a:lnSpc>
              <a:spcBef>
                <a:spcPts val="0"/>
              </a:spcBef>
              <a:spcAft>
                <a:spcPts val="800"/>
              </a:spcAft>
              <a:buNone/>
            </a:pPr>
            <a:r>
              <a:rPr lang="en-US" sz="2000" dirty="0">
                <a:effectLst/>
                <a:latin typeface="+mj-lt"/>
                <a:ea typeface="Calibri" panose="020F0502020204030204" pitchFamily="34" charset="0"/>
                <a:cs typeface="Times New Roman" panose="02020603050405020304" pitchFamily="18" charset="0"/>
              </a:rPr>
              <a:t>1. What will be the Output of the following code?</a:t>
            </a:r>
          </a:p>
        </p:txBody>
      </p:sp>
      <p:sp>
        <p:nvSpPr>
          <p:cNvPr id="13" name="TextBox 12">
            <a:extLst>
              <a:ext uri="{FF2B5EF4-FFF2-40B4-BE49-F238E27FC236}">
                <a16:creationId xmlns:a16="http://schemas.microsoft.com/office/drawing/2014/main" id="{EE4ADF75-27B8-4824-B43C-51A5469F4DE1}"/>
              </a:ext>
            </a:extLst>
          </p:cNvPr>
          <p:cNvSpPr txBox="1"/>
          <p:nvPr/>
        </p:nvSpPr>
        <p:spPr>
          <a:xfrm>
            <a:off x="363595"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C5A6A9B3-C5B5-4701-985E-93F2005A333C}"/>
              </a:ext>
            </a:extLst>
          </p:cNvPr>
          <p:cNvSpPr txBox="1"/>
          <p:nvPr/>
        </p:nvSpPr>
        <p:spPr>
          <a:xfrm>
            <a:off x="990600" y="4343400"/>
            <a:ext cx="9996607" cy="923330"/>
          </a:xfrm>
          <a:prstGeom prst="rect">
            <a:avLst/>
          </a:prstGeom>
          <a:noFill/>
        </p:spPr>
        <p:txBody>
          <a:bodyPr wrap="square" rtlCol="0">
            <a:spAutoFit/>
          </a:bodyPr>
          <a:lstStyle/>
          <a:p>
            <a:endParaRPr lang="en-US" dirty="0"/>
          </a:p>
          <a:p>
            <a:endParaRPr lang="en-US" dirty="0"/>
          </a:p>
          <a:p>
            <a:endParaRPr lang="en-US" dirty="0"/>
          </a:p>
        </p:txBody>
      </p:sp>
      <p:pic>
        <p:nvPicPr>
          <p:cNvPr id="12" name="Picture 11">
            <a:extLst>
              <a:ext uri="{FF2B5EF4-FFF2-40B4-BE49-F238E27FC236}">
                <a16:creationId xmlns:a16="http://schemas.microsoft.com/office/drawing/2014/main" id="{638A3819-BE50-4D53-BD0A-BA85EB52B689}"/>
              </a:ext>
            </a:extLst>
          </p:cNvPr>
          <p:cNvPicPr/>
          <p:nvPr/>
        </p:nvPicPr>
        <p:blipFill>
          <a:blip r:embed="rId3"/>
          <a:stretch>
            <a:fillRect/>
          </a:stretch>
        </p:blipFill>
        <p:spPr>
          <a:xfrm>
            <a:off x="2340314" y="2354887"/>
            <a:ext cx="4114800" cy="677108"/>
          </a:xfrm>
          <a:prstGeom prst="rect">
            <a:avLst/>
          </a:prstGeom>
        </p:spPr>
      </p:pic>
      <p:sp>
        <p:nvSpPr>
          <p:cNvPr id="3" name="TextBox 2">
            <a:extLst>
              <a:ext uri="{FF2B5EF4-FFF2-40B4-BE49-F238E27FC236}">
                <a16:creationId xmlns:a16="http://schemas.microsoft.com/office/drawing/2014/main" id="{81E5BEC1-E011-4BE0-8F23-6F5AA8B15C89}"/>
              </a:ext>
            </a:extLst>
          </p:cNvPr>
          <p:cNvSpPr txBox="1"/>
          <p:nvPr/>
        </p:nvSpPr>
        <p:spPr>
          <a:xfrm>
            <a:off x="2186107" y="3510653"/>
            <a:ext cx="6248400" cy="2308324"/>
          </a:xfrm>
          <a:prstGeom prst="rect">
            <a:avLst/>
          </a:prstGeom>
          <a:noFill/>
        </p:spPr>
        <p:txBody>
          <a:bodyPr wrap="square" rtlCol="0">
            <a:spAutoFit/>
          </a:bodyPr>
          <a:lstStyle/>
          <a:p>
            <a:pPr algn="just"/>
            <a:r>
              <a:rPr lang="en-US" dirty="0">
                <a:latin typeface="+mj-lt"/>
              </a:rPr>
              <a:t>A.[0,1,2,3,4,5]</a:t>
            </a:r>
          </a:p>
          <a:p>
            <a:pPr algn="just"/>
            <a:endParaRPr lang="en-US" dirty="0">
              <a:latin typeface="+mj-lt"/>
            </a:endParaRPr>
          </a:p>
          <a:p>
            <a:pPr algn="just"/>
            <a:r>
              <a:rPr lang="en-US" dirty="0">
                <a:latin typeface="+mj-lt"/>
              </a:rPr>
              <a:t>B.[0,1,2,3,4,5,6]</a:t>
            </a:r>
          </a:p>
          <a:p>
            <a:pPr algn="just"/>
            <a:endParaRPr lang="en-US" dirty="0">
              <a:latin typeface="+mj-lt"/>
            </a:endParaRPr>
          </a:p>
          <a:p>
            <a:pPr algn="just"/>
            <a:r>
              <a:rPr lang="en-US" dirty="0">
                <a:latin typeface="+mj-lt"/>
              </a:rPr>
              <a:t>C.[0,1,2,3]</a:t>
            </a:r>
          </a:p>
          <a:p>
            <a:pPr algn="just"/>
            <a:endParaRPr lang="en-US" dirty="0">
              <a:latin typeface="+mj-lt"/>
            </a:endParaRPr>
          </a:p>
          <a:p>
            <a:pPr algn="just"/>
            <a:r>
              <a:rPr lang="en-US" dirty="0">
                <a:latin typeface="+mj-lt"/>
              </a:rPr>
              <a:t>D. None of the Above</a:t>
            </a:r>
          </a:p>
          <a:p>
            <a:endParaRPr lang="en-US" dirty="0"/>
          </a:p>
        </p:txBody>
      </p:sp>
      <p:sp>
        <p:nvSpPr>
          <p:cNvPr id="14" name="Arrow: Right 9">
            <a:extLst>
              <a:ext uri="{FF2B5EF4-FFF2-40B4-BE49-F238E27FC236}">
                <a16:creationId xmlns:a16="http://schemas.microsoft.com/office/drawing/2014/main" id="{EB0A90B5-21B5-49F4-8A41-478E16692902}"/>
              </a:ext>
            </a:extLst>
          </p:cNvPr>
          <p:cNvSpPr/>
          <p:nvPr/>
        </p:nvSpPr>
        <p:spPr bwMode="auto">
          <a:xfrm rot="10800000">
            <a:off x="3810000" y="3406345"/>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dirty="0">
              <a:ln>
                <a:noFill/>
              </a:ln>
              <a:solidFill>
                <a:schemeClr val="tx1"/>
              </a:solidFill>
              <a:effectLst/>
              <a:latin typeface="Courier New" pitchFamily="49" charset="0"/>
            </a:endParaRPr>
          </a:p>
        </p:txBody>
      </p:sp>
    </p:spTree>
    <p:extLst>
      <p:ext uri="{BB962C8B-B14F-4D97-AF65-F5344CB8AC3E}">
        <p14:creationId xmlns:p14="http://schemas.microsoft.com/office/powerpoint/2010/main" val="141521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Can you answer these questions?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85800" y="1198602"/>
            <a:ext cx="9448801" cy="4637366"/>
          </a:xfrm>
        </p:spPr>
        <p:txBody>
          <a:bodyPr/>
          <a:lstStyle/>
          <a:p>
            <a:pPr marL="914400" marR="0" indent="0">
              <a:lnSpc>
                <a:spcPct val="150000"/>
              </a:lnSpc>
              <a:spcBef>
                <a:spcPts val="0"/>
              </a:spcBef>
              <a:spcAft>
                <a:spcPts val="800"/>
              </a:spcAft>
              <a:buNone/>
            </a:pPr>
            <a:r>
              <a:rPr lang="en-US" sz="2000" dirty="0">
                <a:latin typeface="+mj-lt"/>
                <a:ea typeface="Calibri" panose="020F0502020204030204" pitchFamily="34" charset="0"/>
                <a:cs typeface="Times New Roman" panose="02020603050405020304" pitchFamily="18" charset="0"/>
              </a:rPr>
              <a:t>2</a:t>
            </a:r>
            <a:r>
              <a:rPr lang="en-US" sz="2000" dirty="0">
                <a:effectLst/>
                <a:latin typeface="+mj-lt"/>
                <a:ea typeface="Calibri" panose="020F0502020204030204" pitchFamily="34" charset="0"/>
                <a:cs typeface="Times New Roman" panose="02020603050405020304" pitchFamily="18" charset="0"/>
              </a:rPr>
              <a:t>. What will be the Output of the following code?</a:t>
            </a:r>
          </a:p>
        </p:txBody>
      </p:sp>
      <p:sp>
        <p:nvSpPr>
          <p:cNvPr id="13" name="TextBox 12">
            <a:extLst>
              <a:ext uri="{FF2B5EF4-FFF2-40B4-BE49-F238E27FC236}">
                <a16:creationId xmlns:a16="http://schemas.microsoft.com/office/drawing/2014/main" id="{EE4ADF75-27B8-4824-B43C-51A5469F4DE1}"/>
              </a:ext>
            </a:extLst>
          </p:cNvPr>
          <p:cNvSpPr txBox="1"/>
          <p:nvPr/>
        </p:nvSpPr>
        <p:spPr>
          <a:xfrm>
            <a:off x="363595"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C5A6A9B3-C5B5-4701-985E-93F2005A333C}"/>
              </a:ext>
            </a:extLst>
          </p:cNvPr>
          <p:cNvSpPr txBox="1"/>
          <p:nvPr/>
        </p:nvSpPr>
        <p:spPr>
          <a:xfrm>
            <a:off x="990600" y="4343400"/>
            <a:ext cx="9996607" cy="923330"/>
          </a:xfrm>
          <a:prstGeom prst="rect">
            <a:avLst/>
          </a:prstGeom>
          <a:noFill/>
        </p:spPr>
        <p:txBody>
          <a:bodyPr wrap="square" rtlCol="0">
            <a:spAutoFit/>
          </a:bodyPr>
          <a:lstStyle/>
          <a:p>
            <a:endParaRPr lang="en-US" dirty="0"/>
          </a:p>
          <a:p>
            <a:endParaRPr lang="en-US" dirty="0"/>
          </a:p>
          <a:p>
            <a:endParaRPr lang="en-US" dirty="0"/>
          </a:p>
        </p:txBody>
      </p:sp>
      <p:sp>
        <p:nvSpPr>
          <p:cNvPr id="14" name="Arrow: Right 9">
            <a:extLst>
              <a:ext uri="{FF2B5EF4-FFF2-40B4-BE49-F238E27FC236}">
                <a16:creationId xmlns:a16="http://schemas.microsoft.com/office/drawing/2014/main" id="{EB0A90B5-21B5-49F4-8A41-478E16692902}"/>
              </a:ext>
            </a:extLst>
          </p:cNvPr>
          <p:cNvSpPr/>
          <p:nvPr/>
        </p:nvSpPr>
        <p:spPr bwMode="auto">
          <a:xfrm rot="10800000">
            <a:off x="3544409" y="3735710"/>
            <a:ext cx="838200" cy="647700"/>
          </a:xfrm>
          <a:prstGeom prst="rightArrow">
            <a:avLst/>
          </a:prstGeom>
          <a:solidFill>
            <a:srgbClr val="3CD87F"/>
          </a:solidFill>
          <a:ln w="9525" cap="flat" cmpd="sng" algn="ctr">
            <a:solidFill>
              <a:schemeClr val="bg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IN" sz="1800" b="0" i="0" u="none" strike="noStrike" cap="none" normalizeH="0" baseline="0" dirty="0">
              <a:ln>
                <a:noFill/>
              </a:ln>
              <a:solidFill>
                <a:schemeClr val="tx1"/>
              </a:solidFill>
              <a:effectLst/>
              <a:latin typeface="Courier New" pitchFamily="49" charset="0"/>
            </a:endParaRPr>
          </a:p>
        </p:txBody>
      </p:sp>
      <p:pic>
        <p:nvPicPr>
          <p:cNvPr id="11" name="Picture 10">
            <a:extLst>
              <a:ext uri="{FF2B5EF4-FFF2-40B4-BE49-F238E27FC236}">
                <a16:creationId xmlns:a16="http://schemas.microsoft.com/office/drawing/2014/main" id="{44FBC57D-9AC7-404C-B927-53DA7435908E}"/>
              </a:ext>
            </a:extLst>
          </p:cNvPr>
          <p:cNvPicPr/>
          <p:nvPr/>
        </p:nvPicPr>
        <p:blipFill>
          <a:blip r:embed="rId3"/>
          <a:stretch>
            <a:fillRect/>
          </a:stretch>
        </p:blipFill>
        <p:spPr>
          <a:xfrm>
            <a:off x="1755901" y="2203874"/>
            <a:ext cx="4814705" cy="1225126"/>
          </a:xfrm>
          <a:prstGeom prst="rect">
            <a:avLst/>
          </a:prstGeom>
        </p:spPr>
      </p:pic>
      <p:sp>
        <p:nvSpPr>
          <p:cNvPr id="15" name="TextBox 14">
            <a:extLst>
              <a:ext uri="{FF2B5EF4-FFF2-40B4-BE49-F238E27FC236}">
                <a16:creationId xmlns:a16="http://schemas.microsoft.com/office/drawing/2014/main" id="{9DF9353E-0E8F-4485-ACCF-2E8573CEB974}"/>
              </a:ext>
            </a:extLst>
          </p:cNvPr>
          <p:cNvSpPr txBox="1"/>
          <p:nvPr/>
        </p:nvSpPr>
        <p:spPr>
          <a:xfrm>
            <a:off x="2057399" y="3862649"/>
            <a:ext cx="1371601" cy="2031325"/>
          </a:xfrm>
          <a:prstGeom prst="rect">
            <a:avLst/>
          </a:prstGeom>
          <a:noFill/>
        </p:spPr>
        <p:txBody>
          <a:bodyPr wrap="square">
            <a:spAutoFit/>
          </a:bodyPr>
          <a:lstStyle/>
          <a:p>
            <a:pPr algn="just"/>
            <a:r>
              <a:rPr lang="en-US" dirty="0">
                <a:latin typeface="+mj-lt"/>
              </a:rPr>
              <a:t>A. [5,7,9]</a:t>
            </a:r>
          </a:p>
          <a:p>
            <a:pPr algn="just"/>
            <a:endParaRPr lang="en-US" dirty="0">
              <a:latin typeface="+mj-lt"/>
            </a:endParaRPr>
          </a:p>
          <a:p>
            <a:pPr algn="just"/>
            <a:r>
              <a:rPr lang="en-US" dirty="0">
                <a:latin typeface="+mj-lt"/>
              </a:rPr>
              <a:t>B.[3,4,5]</a:t>
            </a:r>
          </a:p>
          <a:p>
            <a:pPr algn="just"/>
            <a:endParaRPr lang="en-US" dirty="0">
              <a:latin typeface="+mj-lt"/>
            </a:endParaRPr>
          </a:p>
          <a:p>
            <a:pPr algn="just"/>
            <a:r>
              <a:rPr lang="en-US" dirty="0">
                <a:latin typeface="+mj-lt"/>
              </a:rPr>
              <a:t>C.[6,7,8]</a:t>
            </a:r>
          </a:p>
          <a:p>
            <a:pPr algn="just"/>
            <a:endParaRPr lang="en-US" dirty="0">
              <a:latin typeface="+mj-lt"/>
            </a:endParaRPr>
          </a:p>
          <a:p>
            <a:pPr algn="just"/>
            <a:r>
              <a:rPr lang="en-US" dirty="0">
                <a:latin typeface="+mj-lt"/>
              </a:rPr>
              <a:t>D.[9,10,11]</a:t>
            </a:r>
          </a:p>
        </p:txBody>
      </p:sp>
    </p:spTree>
    <p:extLst>
      <p:ext uri="{BB962C8B-B14F-4D97-AF65-F5344CB8AC3E}">
        <p14:creationId xmlns:p14="http://schemas.microsoft.com/office/powerpoint/2010/main" val="215532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anim calcmode="lin" valueType="num">
                                      <p:cBhvr>
                                        <p:cTn id="2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animEffect transition="in" filter="fade">
                                      <p:cBhvr>
                                        <p:cTn id="26" dur="1000"/>
                                        <p:tgtEl>
                                          <p:spTgt spid="15">
                                            <p:txEl>
                                              <p:pRg st="2" end="2"/>
                                            </p:txEl>
                                          </p:spTgt>
                                        </p:tgtEl>
                                      </p:cBhvr>
                                    </p:animEffect>
                                    <p:anim calcmode="lin" valueType="num">
                                      <p:cBhvr>
                                        <p:cTn id="27"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fade">
                                      <p:cBhvr>
                                        <p:cTn id="31" dur="1000"/>
                                        <p:tgtEl>
                                          <p:spTgt spid="15">
                                            <p:txEl>
                                              <p:pRg st="4" end="4"/>
                                            </p:txEl>
                                          </p:spTgt>
                                        </p:tgtEl>
                                      </p:cBhvr>
                                    </p:animEffect>
                                    <p:anim calcmode="lin" valueType="num">
                                      <p:cBhvr>
                                        <p:cTn id="32"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5">
                                            <p:txEl>
                                              <p:pRg st="6" end="6"/>
                                            </p:txEl>
                                          </p:spTgt>
                                        </p:tgtEl>
                                        <p:attrNameLst>
                                          <p:attrName>style.visibility</p:attrName>
                                        </p:attrNameLst>
                                      </p:cBhvr>
                                      <p:to>
                                        <p:strVal val="visible"/>
                                      </p:to>
                                    </p:set>
                                    <p:animEffect transition="in" filter="fade">
                                      <p:cBhvr>
                                        <p:cTn id="36" dur="1000"/>
                                        <p:tgtEl>
                                          <p:spTgt spid="15">
                                            <p:txEl>
                                              <p:pRg st="6" end="6"/>
                                            </p:txEl>
                                          </p:spTgt>
                                        </p:tgtEl>
                                      </p:cBhvr>
                                    </p:animEffect>
                                    <p:anim calcmode="lin" valueType="num">
                                      <p:cBhvr>
                                        <p:cTn id="37"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1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Tuple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363595"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17" name="TextBox 16">
            <a:extLst>
              <a:ext uri="{FF2B5EF4-FFF2-40B4-BE49-F238E27FC236}">
                <a16:creationId xmlns:a16="http://schemas.microsoft.com/office/drawing/2014/main" id="{E40130DC-A38C-41B6-B455-B83CB122F22D}"/>
              </a:ext>
            </a:extLst>
          </p:cNvPr>
          <p:cNvSpPr txBox="1"/>
          <p:nvPr/>
        </p:nvSpPr>
        <p:spPr>
          <a:xfrm>
            <a:off x="914399" y="1447798"/>
            <a:ext cx="10820401" cy="1916550"/>
          </a:xfrm>
          <a:prstGeom prst="rect">
            <a:avLst/>
          </a:prstGeom>
          <a:noFill/>
        </p:spPr>
        <p:txBody>
          <a:bodyPr wrap="square">
            <a:spAutoFit/>
          </a:bodyPr>
          <a:lstStyle/>
          <a:p>
            <a:pPr marL="285750" marR="0" indent="-285750" algn="just">
              <a:lnSpc>
                <a:spcPct val="150000"/>
              </a:lnSpc>
              <a:spcBef>
                <a:spcPts val="0"/>
              </a:spcBef>
              <a:spcAft>
                <a:spcPts val="800"/>
              </a:spcAft>
              <a:buFont typeface="Wingdings" panose="05000000000000000000" pitchFamily="2" charset="2"/>
              <a:buChar char="q"/>
            </a:pPr>
            <a:r>
              <a:rPr lang="en-IN" sz="1800" dirty="0">
                <a:effectLst/>
                <a:latin typeface="+mj-lt"/>
                <a:ea typeface="Calibri" panose="020F0502020204030204" pitchFamily="34" charset="0"/>
                <a:cs typeface="Calibri" panose="020F0502020204030204" pitchFamily="34" charset="0"/>
              </a:rPr>
              <a:t>Tuple is an immutable (unchangeable) ordered collection of elements of different data types.</a:t>
            </a:r>
          </a:p>
          <a:p>
            <a:pPr marL="285750" marR="0" indent="-285750" algn="just">
              <a:lnSpc>
                <a:spcPct val="150000"/>
              </a:lnSpc>
              <a:spcBef>
                <a:spcPts val="0"/>
              </a:spcBef>
              <a:spcAft>
                <a:spcPts val="800"/>
              </a:spcAft>
              <a:buFont typeface="Wingdings" panose="05000000000000000000" pitchFamily="2" charset="2"/>
              <a:buChar char="q"/>
            </a:pPr>
            <a:r>
              <a:rPr lang="en-IN" sz="1800" dirty="0">
                <a:effectLst/>
                <a:latin typeface="+mj-lt"/>
                <a:ea typeface="Calibri" panose="020F0502020204030204" pitchFamily="34" charset="0"/>
                <a:cs typeface="Calibri" panose="020F0502020204030204" pitchFamily="34" charset="0"/>
              </a:rPr>
              <a:t>Generally, when we have data to process, it is not required to modify the data values. </a:t>
            </a:r>
          </a:p>
          <a:p>
            <a:pPr marL="285750" marR="0" indent="-285750" algn="just">
              <a:lnSpc>
                <a:spcPct val="150000"/>
              </a:lnSpc>
              <a:spcBef>
                <a:spcPts val="0"/>
              </a:spcBef>
              <a:spcAft>
                <a:spcPts val="800"/>
              </a:spcAft>
              <a:buFont typeface="Wingdings" panose="05000000000000000000" pitchFamily="2" charset="2"/>
              <a:buChar char="q"/>
            </a:pPr>
            <a:r>
              <a:rPr lang="en-IN" sz="1800" dirty="0">
                <a:effectLst/>
                <a:latin typeface="+mj-lt"/>
                <a:ea typeface="Calibri" panose="020F0502020204030204" pitchFamily="34" charset="0"/>
                <a:cs typeface="Calibri" panose="020F0502020204030204" pitchFamily="34" charset="0"/>
              </a:rPr>
              <a:t>Take an example of week days, here the days are fixed. So, it is better to store the values in the data collection, where modification is not required. </a:t>
            </a:r>
            <a:endParaRPr lang="en-US" sz="1600" dirty="0">
              <a:effectLst/>
              <a:latin typeface="+mj-lt"/>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D95D65ED-059D-4EBC-B949-C699643624A6}"/>
              </a:ext>
            </a:extLst>
          </p:cNvPr>
          <p:cNvPicPr/>
          <p:nvPr/>
        </p:nvPicPr>
        <p:blipFill>
          <a:blip r:embed="rId3">
            <a:extLst>
              <a:ext uri="{28A0092B-C50C-407E-A947-70E740481C1C}">
                <a14:useLocalDpi xmlns:a14="http://schemas.microsoft.com/office/drawing/2010/main" val="0"/>
              </a:ext>
            </a:extLst>
          </a:blip>
          <a:stretch>
            <a:fillRect/>
          </a:stretch>
        </p:blipFill>
        <p:spPr>
          <a:xfrm>
            <a:off x="3352800" y="3493653"/>
            <a:ext cx="5135563" cy="2515495"/>
          </a:xfrm>
          <a:prstGeom prst="rect">
            <a:avLst/>
          </a:prstGeom>
        </p:spPr>
      </p:pic>
    </p:spTree>
    <p:extLst>
      <p:ext uri="{BB962C8B-B14F-4D97-AF65-F5344CB8AC3E}">
        <p14:creationId xmlns:p14="http://schemas.microsoft.com/office/powerpoint/2010/main" val="42083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89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Creation of Tuple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363595"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4" name="TextBox 3">
            <a:extLst>
              <a:ext uri="{FF2B5EF4-FFF2-40B4-BE49-F238E27FC236}">
                <a16:creationId xmlns:a16="http://schemas.microsoft.com/office/drawing/2014/main" id="{2E5199C8-BD95-4B51-A45E-1A256DBE707A}"/>
              </a:ext>
            </a:extLst>
          </p:cNvPr>
          <p:cNvSpPr txBox="1"/>
          <p:nvPr/>
        </p:nvSpPr>
        <p:spPr>
          <a:xfrm>
            <a:off x="609601" y="1265861"/>
            <a:ext cx="5181599" cy="707886"/>
          </a:xfrm>
          <a:prstGeom prst="rect">
            <a:avLst/>
          </a:prstGeom>
          <a:noFill/>
        </p:spPr>
        <p:txBody>
          <a:bodyPr wrap="square" rtlCol="0">
            <a:spAutoFit/>
          </a:bodyPr>
          <a:lstStyle/>
          <a:p>
            <a:r>
              <a:rPr lang="en-US" sz="2000" dirty="0">
                <a:latin typeface="+mj-lt"/>
              </a:rPr>
              <a:t>Creation of Empty Tuple</a:t>
            </a:r>
          </a:p>
          <a:p>
            <a:endParaRPr lang="en-US" sz="2000" dirty="0">
              <a:latin typeface="+mj-lt"/>
            </a:endParaRPr>
          </a:p>
        </p:txBody>
      </p:sp>
      <p:sp>
        <p:nvSpPr>
          <p:cNvPr id="7" name="TextBox 6">
            <a:extLst>
              <a:ext uri="{FF2B5EF4-FFF2-40B4-BE49-F238E27FC236}">
                <a16:creationId xmlns:a16="http://schemas.microsoft.com/office/drawing/2014/main" id="{5CF3F459-D5B3-4CA3-9913-20A804F1F18C}"/>
              </a:ext>
            </a:extLst>
          </p:cNvPr>
          <p:cNvSpPr txBox="1"/>
          <p:nvPr/>
        </p:nvSpPr>
        <p:spPr>
          <a:xfrm>
            <a:off x="6508750" y="1328125"/>
            <a:ext cx="5264151" cy="1015663"/>
          </a:xfrm>
          <a:prstGeom prst="rect">
            <a:avLst/>
          </a:prstGeom>
          <a:noFill/>
        </p:spPr>
        <p:txBody>
          <a:bodyPr wrap="square" rtlCol="0">
            <a:spAutoFit/>
          </a:bodyPr>
          <a:lstStyle/>
          <a:p>
            <a:r>
              <a:rPr lang="en-US" sz="2000" dirty="0">
                <a:latin typeface="+mj-lt"/>
              </a:rPr>
              <a:t>Creation of Non Empty Tuple</a:t>
            </a:r>
          </a:p>
          <a:p>
            <a:endParaRPr lang="en-US" sz="2000" dirty="0">
              <a:latin typeface="+mj-lt"/>
            </a:endParaRPr>
          </a:p>
          <a:p>
            <a:pPr marL="342900" indent="-342900">
              <a:buFont typeface="Wingdings" panose="05000000000000000000" pitchFamily="2" charset="2"/>
              <a:buChar char="q"/>
            </a:pPr>
            <a:r>
              <a:rPr lang="en-US" sz="2000" dirty="0">
                <a:latin typeface="+mj-lt"/>
              </a:rPr>
              <a:t>Syntax of Creating Non Empty Tuple</a:t>
            </a:r>
          </a:p>
        </p:txBody>
      </p:sp>
      <p:pic>
        <p:nvPicPr>
          <p:cNvPr id="14" name="Picture 13">
            <a:extLst>
              <a:ext uri="{FF2B5EF4-FFF2-40B4-BE49-F238E27FC236}">
                <a16:creationId xmlns:a16="http://schemas.microsoft.com/office/drawing/2014/main" id="{BB33FF95-902D-4C41-9412-A9B6ED50B5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23036" y="1933364"/>
            <a:ext cx="2136140" cy="864235"/>
          </a:xfrm>
          <a:prstGeom prst="rect">
            <a:avLst/>
          </a:prstGeom>
        </p:spPr>
      </p:pic>
      <p:pic>
        <p:nvPicPr>
          <p:cNvPr id="15" name="Picture 14">
            <a:extLst>
              <a:ext uri="{FF2B5EF4-FFF2-40B4-BE49-F238E27FC236}">
                <a16:creationId xmlns:a16="http://schemas.microsoft.com/office/drawing/2014/main" id="{EF6ABFF0-F3FE-4B55-A77A-3254EC43341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50646" y="5112819"/>
            <a:ext cx="2280920" cy="921385"/>
          </a:xfrm>
          <a:prstGeom prst="rect">
            <a:avLst/>
          </a:prstGeom>
        </p:spPr>
      </p:pic>
      <p:sp>
        <p:nvSpPr>
          <p:cNvPr id="19" name="TextBox 18">
            <a:extLst>
              <a:ext uri="{FF2B5EF4-FFF2-40B4-BE49-F238E27FC236}">
                <a16:creationId xmlns:a16="http://schemas.microsoft.com/office/drawing/2014/main" id="{30DCAE62-2DD8-483B-A9BE-8EC2CC431E04}"/>
              </a:ext>
            </a:extLst>
          </p:cNvPr>
          <p:cNvSpPr txBox="1"/>
          <p:nvPr/>
        </p:nvSpPr>
        <p:spPr>
          <a:xfrm>
            <a:off x="609601" y="2950874"/>
            <a:ext cx="5181599" cy="1813958"/>
          </a:xfrm>
          <a:prstGeom prst="rect">
            <a:avLst/>
          </a:prstGeom>
          <a:noFill/>
        </p:spPr>
        <p:txBody>
          <a:bodyPr wrap="square">
            <a:spAutoFit/>
          </a:bodyPr>
          <a:lstStyle/>
          <a:p>
            <a:pPr marL="285750" marR="0" indent="-285750" algn="just">
              <a:lnSpc>
                <a:spcPct val="150000"/>
              </a:lnSpc>
              <a:spcBef>
                <a:spcPts val="0"/>
              </a:spcBef>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Calibri" panose="020F0502020204030204" pitchFamily="34" charset="0"/>
              </a:rPr>
              <a:t>In above example, the () round brackets are used to create the variable of tuple type. </a:t>
            </a:r>
          </a:p>
          <a:p>
            <a:pPr marL="285750" marR="0" indent="-285750" algn="just">
              <a:lnSpc>
                <a:spcPct val="150000"/>
              </a:lnSpc>
              <a:spcBef>
                <a:spcPts val="0"/>
              </a:spcBef>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Calibri" panose="020F0502020204030204" pitchFamily="34" charset="0"/>
              </a:rPr>
              <a:t>We can also call the class to create a tuple object as shown in example below.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B958F004-13B7-4BDA-BF3A-D0E74793758B}"/>
              </a:ext>
            </a:extLst>
          </p:cNvPr>
          <p:cNvPicPr/>
          <p:nvPr/>
        </p:nvPicPr>
        <p:blipFill>
          <a:blip r:embed="rId5"/>
          <a:stretch>
            <a:fillRect/>
          </a:stretch>
        </p:blipFill>
        <p:spPr>
          <a:xfrm>
            <a:off x="6858000" y="2738331"/>
            <a:ext cx="4648200" cy="2791544"/>
          </a:xfrm>
          <a:prstGeom prst="rect">
            <a:avLst/>
          </a:prstGeom>
        </p:spPr>
      </p:pic>
    </p:spTree>
    <p:extLst>
      <p:ext uri="{BB962C8B-B14F-4D97-AF65-F5344CB8AC3E}">
        <p14:creationId xmlns:p14="http://schemas.microsoft.com/office/powerpoint/2010/main" val="352933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 Creation of  Empty String </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381000" y="1063442"/>
            <a:ext cx="11582400" cy="4881563"/>
          </a:xfrm>
        </p:spPr>
        <p:txBody>
          <a:bodyPr/>
          <a:lstStyle/>
          <a:p>
            <a:pPr marL="0" indent="0">
              <a:buNone/>
            </a:pPr>
            <a:endParaRPr lang="en-US" dirty="0">
              <a:effectLst/>
              <a:latin typeface="+mj-lt"/>
              <a:ea typeface="Calibri" panose="020F0502020204030204" pitchFamily="34" charset="0"/>
            </a:endParaRPr>
          </a:p>
          <a:p>
            <a:pPr marL="0" indent="0">
              <a:buNone/>
            </a:pPr>
            <a:endParaRPr lang="en-US" dirty="0">
              <a:solidFill>
                <a:schemeClr val="tx1"/>
              </a:solidFill>
              <a:latin typeface="+mj-lt"/>
            </a:endParaRPr>
          </a:p>
        </p:txBody>
      </p:sp>
      <p:pic>
        <p:nvPicPr>
          <p:cNvPr id="11" name="Picture 10">
            <a:extLst>
              <a:ext uri="{FF2B5EF4-FFF2-40B4-BE49-F238E27FC236}">
                <a16:creationId xmlns:a16="http://schemas.microsoft.com/office/drawing/2014/main" id="{6B804D89-ABB7-4ED1-BC4C-989A84278A4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0650" y="1673317"/>
            <a:ext cx="5300018" cy="3511366"/>
          </a:xfrm>
          <a:prstGeom prst="rect">
            <a:avLst/>
          </a:prstGeom>
          <a:noFill/>
        </p:spPr>
      </p:pic>
      <p:sp>
        <p:nvSpPr>
          <p:cNvPr id="10" name="TextBox 9">
            <a:extLst>
              <a:ext uri="{FF2B5EF4-FFF2-40B4-BE49-F238E27FC236}">
                <a16:creationId xmlns:a16="http://schemas.microsoft.com/office/drawing/2014/main" id="{49432458-98AA-4A0D-AB9E-A9310A954753}"/>
              </a:ext>
            </a:extLst>
          </p:cNvPr>
          <p:cNvSpPr txBox="1"/>
          <p:nvPr/>
        </p:nvSpPr>
        <p:spPr>
          <a:xfrm>
            <a:off x="611234" y="1447800"/>
            <a:ext cx="5486400" cy="3571234"/>
          </a:xfrm>
          <a:prstGeom prst="rect">
            <a:avLst/>
          </a:prstGeom>
          <a:noFill/>
        </p:spPr>
        <p:txBody>
          <a:bodyPr wrap="square" rtlCol="0">
            <a:spAutoFit/>
          </a:bodyPr>
          <a:lstStyle/>
          <a:p>
            <a:pPr marL="0" marR="0" algn="just">
              <a:lnSpc>
                <a:spcPct val="107000"/>
              </a:lnSpc>
              <a:spcBef>
                <a:spcPts val="0"/>
              </a:spcBef>
              <a:spcAft>
                <a:spcPts val="800"/>
              </a:spcAft>
            </a:pPr>
            <a:r>
              <a:rPr lang="en-IN" sz="2000" b="1" dirty="0">
                <a:effectLst/>
                <a:latin typeface="+mj-lt"/>
                <a:ea typeface="Calibri" panose="020F0502020204030204" pitchFamily="34" charset="0"/>
                <a:cs typeface="Times New Roman" panose="02020603050405020304" pitchFamily="18" charset="0"/>
              </a:rPr>
              <a:t>Empty String</a:t>
            </a:r>
            <a:endParaRPr lang="en-US" sz="2000" dirty="0">
              <a:effectLst/>
              <a:latin typeface="+mj-lt"/>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0"/>
              </a:spcAf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An empty string is a string having no character. </a:t>
            </a:r>
          </a:p>
          <a:p>
            <a:pPr marL="285750" marR="0" indent="-285750" algn="just">
              <a:lnSpc>
                <a:spcPct val="150000"/>
              </a:lnSpc>
              <a:spcBef>
                <a:spcPts val="0"/>
              </a:spcBef>
              <a:spcAft>
                <a:spcPts val="0"/>
              </a:spcAf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We have three ways to create an empty string as shown in syntax.</a:t>
            </a:r>
          </a:p>
          <a:p>
            <a:pPr marL="285750" marR="0" indent="-285750" algn="just">
              <a:lnSpc>
                <a:spcPct val="150000"/>
              </a:lnSpc>
              <a:spcBef>
                <a:spcPts val="0"/>
              </a:spcBef>
              <a:spcAft>
                <a:spcPts val="0"/>
              </a:spcAft>
              <a:buFont typeface="Wingdings" panose="05000000000000000000" pitchFamily="2" charset="2"/>
              <a:buChar char="q"/>
            </a:pPr>
            <a:r>
              <a:rPr lang="en-IN" sz="2000" dirty="0">
                <a:latin typeface="+mj-lt"/>
                <a:ea typeface="Calibri" panose="020F0502020204030204" pitchFamily="34" charset="0"/>
                <a:cs typeface="Calibri" panose="020F0502020204030204" pitchFamily="34" charset="0"/>
              </a:rPr>
              <a:t>An Empty String is created by single quotes, double quotes and str().</a:t>
            </a:r>
            <a:endParaRPr lang="en-US" sz="2000" dirty="0">
              <a:effectLst/>
              <a:latin typeface="+mj-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749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90</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Example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363595"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4" name="TextBox 3">
            <a:extLst>
              <a:ext uri="{FF2B5EF4-FFF2-40B4-BE49-F238E27FC236}">
                <a16:creationId xmlns:a16="http://schemas.microsoft.com/office/drawing/2014/main" id="{2E5199C8-BD95-4B51-A45E-1A256DBE707A}"/>
              </a:ext>
            </a:extLst>
          </p:cNvPr>
          <p:cNvSpPr txBox="1"/>
          <p:nvPr/>
        </p:nvSpPr>
        <p:spPr>
          <a:xfrm>
            <a:off x="609601" y="1265861"/>
            <a:ext cx="10058399" cy="1020792"/>
          </a:xfrm>
          <a:prstGeom prst="rect">
            <a:avLst/>
          </a:prstGeom>
          <a:noFill/>
        </p:spPr>
        <p:txBody>
          <a:bodyPr wrap="square" rtlCol="0">
            <a:spAutoFit/>
          </a:bodyPr>
          <a:lstStyle/>
          <a:p>
            <a:pPr marL="285750" marR="0" indent="-285750">
              <a:lnSpc>
                <a:spcPct val="150000"/>
              </a:lnSpc>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Write a program in python to create one element in tuple</a:t>
            </a:r>
          </a:p>
          <a:p>
            <a:pPr marR="0">
              <a:lnSpc>
                <a:spcPct val="150000"/>
              </a:lnSpc>
              <a:spcBef>
                <a:spcPts val="0"/>
              </a:spcBef>
              <a:spcAft>
                <a:spcPts val="800"/>
              </a:spcAft>
            </a:pPr>
            <a:endParaRPr lang="en-IN" b="1" dirty="0">
              <a:latin typeface="+mj-lt"/>
              <a:ea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20FBAEF5-A329-4E60-9CA1-C07260BB666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81300" y="1934307"/>
            <a:ext cx="6096000" cy="1753447"/>
          </a:xfrm>
          <a:prstGeom prst="rect">
            <a:avLst/>
          </a:prstGeom>
        </p:spPr>
      </p:pic>
      <p:sp>
        <p:nvSpPr>
          <p:cNvPr id="18" name="TextBox 17">
            <a:extLst>
              <a:ext uri="{FF2B5EF4-FFF2-40B4-BE49-F238E27FC236}">
                <a16:creationId xmlns:a16="http://schemas.microsoft.com/office/drawing/2014/main" id="{266BE341-3D27-4375-862B-9129D1A4D82E}"/>
              </a:ext>
            </a:extLst>
          </p:cNvPr>
          <p:cNvSpPr txBox="1"/>
          <p:nvPr/>
        </p:nvSpPr>
        <p:spPr>
          <a:xfrm>
            <a:off x="1143001" y="4057735"/>
            <a:ext cx="10837806" cy="1805623"/>
          </a:xfrm>
          <a:prstGeom prst="rect">
            <a:avLst/>
          </a:prstGeom>
          <a:noFill/>
        </p:spPr>
        <p:txBody>
          <a:bodyPr wrap="square">
            <a:spAutoFit/>
          </a:bodyPr>
          <a:lstStyle/>
          <a:p>
            <a:pPr marL="285750" marR="0" indent="-285750">
              <a:lnSpc>
                <a:spcPct val="150000"/>
              </a:lnSpc>
              <a:spcBef>
                <a:spcPts val="0"/>
              </a:spcBef>
              <a:spcAft>
                <a:spcPts val="800"/>
              </a:spcAft>
              <a:buFont typeface="Wingdings" panose="05000000000000000000" pitchFamily="2" charset="2"/>
              <a:buChar char="q"/>
            </a:pPr>
            <a:r>
              <a:rPr lang="en-IN" sz="1800" dirty="0">
                <a:effectLst/>
                <a:latin typeface="+mn-lt"/>
                <a:ea typeface="Calibri" panose="020F0502020204030204" pitchFamily="34" charset="0"/>
                <a:cs typeface="Calibri" panose="020F0502020204030204" pitchFamily="34" charset="0"/>
              </a:rPr>
              <a:t>If you want to create a tuple with single value, it is required to add a comma after the single value as shown in the above example</a:t>
            </a:r>
            <a:r>
              <a:rPr lang="en-IN" sz="1800" b="1" dirty="0">
                <a:effectLst/>
                <a:latin typeface="+mn-lt"/>
                <a:ea typeface="Calibri" panose="020F0502020204030204" pitchFamily="34" charset="0"/>
                <a:cs typeface="Calibri" panose="020F0502020204030204" pitchFamily="34" charset="0"/>
              </a:rPr>
              <a:t> c=(‘college’,)</a:t>
            </a:r>
            <a:r>
              <a:rPr lang="en-IN" sz="1800" dirty="0">
                <a:effectLst/>
                <a:latin typeface="+mn-lt"/>
                <a:ea typeface="Calibri" panose="020F0502020204030204" pitchFamily="34" charset="0"/>
                <a:cs typeface="Calibri" panose="020F0502020204030204" pitchFamily="34" charset="0"/>
              </a:rPr>
              <a:t>. </a:t>
            </a:r>
          </a:p>
          <a:p>
            <a:pPr marL="285750" marR="0" indent="-285750">
              <a:lnSpc>
                <a:spcPct val="150000"/>
              </a:lnSpc>
              <a:spcBef>
                <a:spcPts val="0"/>
              </a:spcBef>
              <a:spcAft>
                <a:spcPts val="800"/>
              </a:spcAft>
              <a:buFont typeface="Wingdings" panose="05000000000000000000" pitchFamily="2" charset="2"/>
              <a:buChar char="q"/>
            </a:pPr>
            <a:r>
              <a:rPr lang="en-IN" sz="1800" dirty="0">
                <a:effectLst/>
                <a:latin typeface="+mn-lt"/>
                <a:ea typeface="Calibri" panose="020F0502020204030204" pitchFamily="34" charset="0"/>
                <a:cs typeface="Calibri" panose="020F0502020204030204" pitchFamily="34" charset="0"/>
              </a:rPr>
              <a:t>If the comma is not placed, then the single value </a:t>
            </a:r>
            <a:r>
              <a:rPr lang="en-IN" sz="1800" b="1" dirty="0">
                <a:effectLst/>
                <a:latin typeface="+mn-lt"/>
                <a:ea typeface="Calibri" panose="020F0502020204030204" pitchFamily="34" charset="0"/>
                <a:cs typeface="Calibri" panose="020F0502020204030204" pitchFamily="34" charset="0"/>
              </a:rPr>
              <a:t>a= (1) or b=(ABES) </a:t>
            </a:r>
            <a:r>
              <a:rPr lang="en-IN" sz="1800" dirty="0">
                <a:effectLst/>
                <a:latin typeface="+mn-lt"/>
                <a:ea typeface="Calibri" panose="020F0502020204030204" pitchFamily="34" charset="0"/>
                <a:cs typeface="Calibri" panose="020F0502020204030204" pitchFamily="34" charset="0"/>
              </a:rPr>
              <a:t>will be treated as an independent value instead of the data collection.</a:t>
            </a:r>
            <a:endParaRPr lang="en-US" sz="16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313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91</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Packing and Unpacking of Tuple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363595"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4" name="TextBox 3">
            <a:extLst>
              <a:ext uri="{FF2B5EF4-FFF2-40B4-BE49-F238E27FC236}">
                <a16:creationId xmlns:a16="http://schemas.microsoft.com/office/drawing/2014/main" id="{2E5199C8-BD95-4B51-A45E-1A256DBE707A}"/>
              </a:ext>
            </a:extLst>
          </p:cNvPr>
          <p:cNvSpPr txBox="1"/>
          <p:nvPr/>
        </p:nvSpPr>
        <p:spPr>
          <a:xfrm>
            <a:off x="609601" y="1265861"/>
            <a:ext cx="10058399" cy="456535"/>
          </a:xfrm>
          <a:prstGeom prst="rect">
            <a:avLst/>
          </a:prstGeom>
          <a:noFill/>
        </p:spPr>
        <p:txBody>
          <a:bodyPr wrap="square" rtlCol="0">
            <a:spAutoFit/>
          </a:bodyPr>
          <a:lstStyle/>
          <a:p>
            <a:pPr marR="0">
              <a:lnSpc>
                <a:spcPct val="150000"/>
              </a:lnSpc>
              <a:spcBef>
                <a:spcPts val="0"/>
              </a:spcBef>
              <a:spcAft>
                <a:spcPts val="800"/>
              </a:spcAft>
            </a:pPr>
            <a:endParaRPr lang="en-IN" b="1" dirty="0">
              <a:latin typeface="+mj-lt"/>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266BE341-3D27-4375-862B-9129D1A4D82E}"/>
              </a:ext>
            </a:extLst>
          </p:cNvPr>
          <p:cNvSpPr txBox="1"/>
          <p:nvPr/>
        </p:nvSpPr>
        <p:spPr>
          <a:xfrm>
            <a:off x="826365" y="1180923"/>
            <a:ext cx="10832236" cy="1579343"/>
          </a:xfrm>
          <a:prstGeom prst="rect">
            <a:avLst/>
          </a:prstGeom>
          <a:noFill/>
        </p:spPr>
        <p:txBody>
          <a:bodyPr wrap="square">
            <a:spAutoFit/>
          </a:bodyPr>
          <a:lstStyle/>
          <a:p>
            <a:pPr marL="285750" marR="0" indent="-285750">
              <a:lnSpc>
                <a:spcPct val="150000"/>
              </a:lnSpc>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rPr>
              <a:t>Tuple can also be created without using parenthesis; it is known as </a:t>
            </a:r>
            <a:r>
              <a:rPr lang="en-IN" sz="2000" b="1" dirty="0">
                <a:effectLst/>
                <a:latin typeface="+mj-lt"/>
                <a:ea typeface="Calibri" panose="020F0502020204030204" pitchFamily="34" charset="0"/>
              </a:rPr>
              <a:t>packing.</a:t>
            </a:r>
          </a:p>
          <a:p>
            <a:pPr marL="285750" marR="0" indent="-285750">
              <a:lnSpc>
                <a:spcPct val="150000"/>
              </a:lnSpc>
              <a:spcBef>
                <a:spcPts val="0"/>
              </a:spcBef>
              <a:spcAft>
                <a:spcPts val="800"/>
              </a:spcAft>
              <a:buFont typeface="Wingdings" panose="05000000000000000000" pitchFamily="2" charset="2"/>
              <a:buChar char="q"/>
            </a:pPr>
            <a:r>
              <a:rPr lang="en-IN" sz="1800" dirty="0">
                <a:effectLst/>
                <a:latin typeface="+mj-lt"/>
                <a:ea typeface="Calibri" panose="020F0502020204030204" pitchFamily="34" charset="0"/>
              </a:rPr>
              <a:t>Write a program to create tuple without parenthesis.</a:t>
            </a:r>
          </a:p>
          <a:p>
            <a:pPr marR="0">
              <a:lnSpc>
                <a:spcPct val="150000"/>
              </a:lnSpc>
              <a:spcBef>
                <a:spcPts val="0"/>
              </a:spcBef>
              <a:spcAft>
                <a:spcPts val="800"/>
              </a:spcAft>
            </a:pPr>
            <a:endParaRPr lang="en-US" sz="2000" dirty="0">
              <a:effectLst/>
              <a:latin typeface="+mj-lt"/>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4EA7AEFB-5315-4BD3-996E-9C956D962241}"/>
              </a:ext>
            </a:extLst>
          </p:cNvPr>
          <p:cNvPicPr/>
          <p:nvPr/>
        </p:nvPicPr>
        <p:blipFill>
          <a:blip r:embed="rId3"/>
          <a:stretch>
            <a:fillRect/>
          </a:stretch>
        </p:blipFill>
        <p:spPr>
          <a:xfrm>
            <a:off x="3048001" y="2564427"/>
            <a:ext cx="4276628" cy="1815262"/>
          </a:xfrm>
          <a:prstGeom prst="rect">
            <a:avLst/>
          </a:prstGeom>
        </p:spPr>
      </p:pic>
      <p:sp>
        <p:nvSpPr>
          <p:cNvPr id="14" name="TextBox 13">
            <a:extLst>
              <a:ext uri="{FF2B5EF4-FFF2-40B4-BE49-F238E27FC236}">
                <a16:creationId xmlns:a16="http://schemas.microsoft.com/office/drawing/2014/main" id="{C2DC3A36-8596-4EB7-B65C-CDFA7265F5A3}"/>
              </a:ext>
            </a:extLst>
          </p:cNvPr>
          <p:cNvSpPr txBox="1"/>
          <p:nvPr/>
        </p:nvSpPr>
        <p:spPr>
          <a:xfrm>
            <a:off x="1447800" y="4982251"/>
            <a:ext cx="10363200" cy="464871"/>
          </a:xfrm>
          <a:prstGeom prst="rect">
            <a:avLst/>
          </a:prstGeom>
          <a:noFill/>
        </p:spPr>
        <p:txBody>
          <a:bodyPr wrap="square">
            <a:spAutoFit/>
          </a:bodyPr>
          <a:lstStyle/>
          <a:p>
            <a:pPr marL="0" marR="0" algn="just">
              <a:lnSpc>
                <a:spcPct val="150000"/>
              </a:lnSpc>
              <a:spcBef>
                <a:spcPts val="0"/>
              </a:spcBef>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In above example 1, </a:t>
            </a:r>
            <a:r>
              <a:rPr lang="en-IN" sz="1800" b="1" dirty="0">
                <a:effectLst/>
                <a:latin typeface="Calibri" panose="020F0502020204030204" pitchFamily="34" charset="0"/>
                <a:ea typeface="Calibri" panose="020F0502020204030204" pitchFamily="34" charset="0"/>
                <a:cs typeface="Calibri" panose="020F0502020204030204" pitchFamily="34" charset="0"/>
              </a:rPr>
              <a:t>newtup4=3,4,5,” hello” </a:t>
            </a:r>
            <a:r>
              <a:rPr lang="en-IN" sz="1800" dirty="0">
                <a:effectLst/>
                <a:latin typeface="Calibri" panose="020F0502020204030204" pitchFamily="34" charset="0"/>
                <a:ea typeface="Calibri" panose="020F0502020204030204" pitchFamily="34" charset="0"/>
                <a:cs typeface="Calibri" panose="020F0502020204030204" pitchFamily="34" charset="0"/>
              </a:rPr>
              <a:t>creates a new tuple without parenthesis.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764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92</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Unpacking of Tuple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09463"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4" name="TextBox 3">
            <a:extLst>
              <a:ext uri="{FF2B5EF4-FFF2-40B4-BE49-F238E27FC236}">
                <a16:creationId xmlns:a16="http://schemas.microsoft.com/office/drawing/2014/main" id="{2E5199C8-BD95-4B51-A45E-1A256DBE707A}"/>
              </a:ext>
            </a:extLst>
          </p:cNvPr>
          <p:cNvSpPr txBox="1"/>
          <p:nvPr/>
        </p:nvSpPr>
        <p:spPr>
          <a:xfrm>
            <a:off x="609601" y="1265861"/>
            <a:ext cx="10058399" cy="456535"/>
          </a:xfrm>
          <a:prstGeom prst="rect">
            <a:avLst/>
          </a:prstGeom>
          <a:noFill/>
        </p:spPr>
        <p:txBody>
          <a:bodyPr wrap="square" rtlCol="0">
            <a:spAutoFit/>
          </a:bodyPr>
          <a:lstStyle/>
          <a:p>
            <a:pPr marR="0">
              <a:lnSpc>
                <a:spcPct val="150000"/>
              </a:lnSpc>
              <a:spcBef>
                <a:spcPts val="0"/>
              </a:spcBef>
              <a:spcAft>
                <a:spcPts val="800"/>
              </a:spcAft>
            </a:pPr>
            <a:endParaRPr lang="en-IN" b="1" dirty="0">
              <a:latin typeface="+mj-lt"/>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EE0B720-E33E-4605-9911-C7F7251338FB}"/>
              </a:ext>
            </a:extLst>
          </p:cNvPr>
          <p:cNvSpPr txBox="1"/>
          <p:nvPr/>
        </p:nvSpPr>
        <p:spPr>
          <a:xfrm>
            <a:off x="914400" y="1265861"/>
            <a:ext cx="10287000" cy="1398460"/>
          </a:xfrm>
          <a:prstGeom prst="rect">
            <a:avLst/>
          </a:prstGeom>
          <a:noFill/>
        </p:spPr>
        <p:txBody>
          <a:bodyPr wrap="square">
            <a:spAutoFit/>
          </a:bodyPr>
          <a:lstStyle/>
          <a:p>
            <a:pPr marL="285750" marR="0" indent="-285750">
              <a:lnSpc>
                <a:spcPct val="150000"/>
              </a:lnSpc>
              <a:spcBef>
                <a:spcPts val="0"/>
              </a:spcBef>
              <a:spcAft>
                <a:spcPts val="800"/>
              </a:spcAft>
              <a:buFont typeface="Wingdings" panose="05000000000000000000" pitchFamily="2" charset="2"/>
              <a:buChar char="q"/>
            </a:pPr>
            <a:r>
              <a:rPr lang="en-IN" sz="1800" b="1" dirty="0">
                <a:effectLst/>
                <a:latin typeface="Calibri" panose="020F0502020204030204" pitchFamily="34" charset="0"/>
                <a:ea typeface="Calibri" panose="020F0502020204030204" pitchFamily="34" charset="0"/>
                <a:cs typeface="Calibri" panose="020F0502020204030204" pitchFamily="34" charset="0"/>
              </a:rPr>
              <a:t>Write a program to unpack elements in tuple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50000"/>
              </a:lnSpc>
              <a:spcBef>
                <a:spcPts val="0"/>
              </a:spcBef>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Calibri" panose="020F0502020204030204" pitchFamily="34" charset="0"/>
              </a:rPr>
              <a:t>Unpacking is called when the multiple variables is assigned to a tuple; then these variables take corresponding values.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9AE6E658-32F4-4374-9447-F431E90D348D}"/>
              </a:ext>
            </a:extLst>
          </p:cNvPr>
          <p:cNvPicPr/>
          <p:nvPr/>
        </p:nvPicPr>
        <p:blipFill>
          <a:blip r:embed="rId3"/>
          <a:stretch>
            <a:fillRect/>
          </a:stretch>
        </p:blipFill>
        <p:spPr>
          <a:xfrm>
            <a:off x="2819400" y="2685775"/>
            <a:ext cx="4419600" cy="1710067"/>
          </a:xfrm>
          <a:prstGeom prst="rect">
            <a:avLst/>
          </a:prstGeom>
        </p:spPr>
      </p:pic>
      <p:sp>
        <p:nvSpPr>
          <p:cNvPr id="19" name="TextBox 18">
            <a:extLst>
              <a:ext uri="{FF2B5EF4-FFF2-40B4-BE49-F238E27FC236}">
                <a16:creationId xmlns:a16="http://schemas.microsoft.com/office/drawing/2014/main" id="{B07571BB-8472-485E-A0CF-0905B5C39D8F}"/>
              </a:ext>
            </a:extLst>
          </p:cNvPr>
          <p:cNvSpPr txBox="1"/>
          <p:nvPr/>
        </p:nvSpPr>
        <p:spPr>
          <a:xfrm>
            <a:off x="1524000" y="4633733"/>
            <a:ext cx="8305800" cy="1530547"/>
          </a:xfrm>
          <a:prstGeom prst="rect">
            <a:avLst/>
          </a:prstGeom>
          <a:noFill/>
        </p:spPr>
        <p:txBody>
          <a:bodyPr wrap="square">
            <a:spAutoFit/>
          </a:bodyPr>
          <a:lstStyle/>
          <a:p>
            <a:pPr marR="0">
              <a:lnSpc>
                <a:spcPct val="150000"/>
              </a:lnSpc>
              <a:spcBef>
                <a:spcPts val="0"/>
              </a:spcBef>
              <a:spcAft>
                <a:spcPts val="800"/>
              </a:spcAft>
            </a:pPr>
            <a:r>
              <a:rPr lang="en-IN" sz="2000" dirty="0">
                <a:effectLst/>
                <a:latin typeface="Calibri" panose="020F0502020204030204" pitchFamily="34" charset="0"/>
                <a:ea typeface="Calibri" panose="020F0502020204030204" pitchFamily="34" charset="0"/>
                <a:cs typeface="Calibri" panose="020F0502020204030204" pitchFamily="34" charset="0"/>
              </a:rPr>
              <a:t>Practice Questions: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q"/>
            </a:pPr>
            <a:r>
              <a:rPr lang="en-IN" sz="2000" dirty="0">
                <a:effectLst/>
                <a:latin typeface="Calibri" panose="020F0502020204030204" pitchFamily="34" charset="0"/>
                <a:ea typeface="Times New Roman" panose="02020603050405020304" pitchFamily="18" charset="0"/>
              </a:rPr>
              <a:t>Write a Python program to create the colon of a tuple.</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q"/>
            </a:pPr>
            <a:r>
              <a:rPr lang="en-IN" sz="2000" dirty="0">
                <a:solidFill>
                  <a:srgbClr val="000000"/>
                </a:solidFill>
                <a:effectLst/>
                <a:latin typeface="Calibri" panose="020F0502020204030204" pitchFamily="34" charset="0"/>
                <a:ea typeface="Times New Roman" panose="02020603050405020304" pitchFamily="18" charset="0"/>
              </a:rPr>
              <a:t>Write a Python program to unpack a tuple in several variables.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890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93</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Accessing Elements in Tuple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20949"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4" name="TextBox 3">
            <a:extLst>
              <a:ext uri="{FF2B5EF4-FFF2-40B4-BE49-F238E27FC236}">
                <a16:creationId xmlns:a16="http://schemas.microsoft.com/office/drawing/2014/main" id="{2E5199C8-BD95-4B51-A45E-1A256DBE707A}"/>
              </a:ext>
            </a:extLst>
          </p:cNvPr>
          <p:cNvSpPr txBox="1"/>
          <p:nvPr/>
        </p:nvSpPr>
        <p:spPr>
          <a:xfrm>
            <a:off x="609601" y="1265861"/>
            <a:ext cx="10058399" cy="456535"/>
          </a:xfrm>
          <a:prstGeom prst="rect">
            <a:avLst/>
          </a:prstGeom>
          <a:noFill/>
        </p:spPr>
        <p:txBody>
          <a:bodyPr wrap="square" rtlCol="0">
            <a:spAutoFit/>
          </a:bodyPr>
          <a:lstStyle/>
          <a:p>
            <a:pPr marR="0">
              <a:lnSpc>
                <a:spcPct val="150000"/>
              </a:lnSpc>
              <a:spcBef>
                <a:spcPts val="0"/>
              </a:spcBef>
              <a:spcAft>
                <a:spcPts val="800"/>
              </a:spcAft>
            </a:pPr>
            <a:endParaRPr lang="en-IN" b="1" dirty="0">
              <a:latin typeface="+mj-lt"/>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EE0B720-E33E-4605-9911-C7F7251338FB}"/>
              </a:ext>
            </a:extLst>
          </p:cNvPr>
          <p:cNvSpPr txBox="1"/>
          <p:nvPr/>
        </p:nvSpPr>
        <p:spPr>
          <a:xfrm>
            <a:off x="914400" y="1267565"/>
            <a:ext cx="10287000" cy="3060068"/>
          </a:xfrm>
          <a:prstGeom prst="rect">
            <a:avLst/>
          </a:prstGeom>
          <a:noFill/>
        </p:spPr>
        <p:txBody>
          <a:bodyPr wrap="square">
            <a:spAutoFit/>
          </a:bodyPr>
          <a:lstStyle/>
          <a:p>
            <a:pPr marL="285750" indent="-285750" algn="just">
              <a:lnSpc>
                <a:spcPct val="150000"/>
              </a:lnSpc>
              <a:spcBef>
                <a:spcPts val="0"/>
              </a:spcBef>
              <a:spcAft>
                <a:spcPts val="800"/>
              </a:spcAft>
              <a:buFont typeface="Wingdings" panose="05000000000000000000" pitchFamily="2" charset="2"/>
              <a:buChar char="q"/>
            </a:pPr>
            <a:r>
              <a:rPr lang="en-IN" sz="1800" dirty="0">
                <a:effectLst/>
                <a:latin typeface="+mn-lt"/>
                <a:ea typeface="Calibri" panose="020F0502020204030204" pitchFamily="34" charset="0"/>
                <a:cs typeface="Calibri" panose="020F0502020204030204" pitchFamily="34" charset="0"/>
              </a:rPr>
              <a:t>Tuple elements can be accessed using indexes, just like String and List .</a:t>
            </a:r>
          </a:p>
          <a:p>
            <a:pPr marL="285750" indent="-285750" algn="just">
              <a:lnSpc>
                <a:spcPct val="150000"/>
              </a:lnSpc>
              <a:spcBef>
                <a:spcPts val="0"/>
              </a:spcBef>
              <a:spcAft>
                <a:spcPts val="800"/>
              </a:spcAft>
              <a:buFont typeface="Wingdings" panose="05000000000000000000" pitchFamily="2" charset="2"/>
              <a:buChar char="q"/>
            </a:pPr>
            <a:r>
              <a:rPr lang="en-IN" sz="1800" dirty="0">
                <a:effectLst/>
                <a:latin typeface="+mn-lt"/>
                <a:ea typeface="Calibri" panose="020F0502020204030204" pitchFamily="34" charset="0"/>
                <a:cs typeface="Calibri" panose="020F0502020204030204" pitchFamily="34" charset="0"/>
              </a:rPr>
              <a:t>Each element in the tuple is accessed by the index in the square brackets []. </a:t>
            </a:r>
          </a:p>
          <a:p>
            <a:pPr marL="285750" indent="-285750" algn="just">
              <a:lnSpc>
                <a:spcPct val="150000"/>
              </a:lnSpc>
              <a:spcBef>
                <a:spcPts val="0"/>
              </a:spcBef>
              <a:spcAft>
                <a:spcPts val="800"/>
              </a:spcAft>
              <a:buFont typeface="Wingdings" panose="05000000000000000000" pitchFamily="2" charset="2"/>
              <a:buChar char="q"/>
            </a:pPr>
            <a:r>
              <a:rPr lang="en-IN" sz="1800" dirty="0">
                <a:effectLst/>
                <a:latin typeface="+mn-lt"/>
                <a:ea typeface="Calibri" panose="020F0502020204030204" pitchFamily="34" charset="0"/>
                <a:cs typeface="Calibri" panose="020F0502020204030204" pitchFamily="34" charset="0"/>
              </a:rPr>
              <a:t>An index starts with zero and ends with (number of elements - 1)</a:t>
            </a:r>
            <a:endParaRPr lang="en-US" sz="1800" dirty="0">
              <a:effectLst/>
              <a:latin typeface="+mn-lt"/>
              <a:ea typeface="Calibri" panose="020F0502020204030204" pitchFamily="34" charset="0"/>
              <a:cs typeface="Times New Roman" panose="02020603050405020304" pitchFamily="18" charset="0"/>
            </a:endParaRPr>
          </a:p>
          <a:p>
            <a:pPr>
              <a:lnSpc>
                <a:spcPct val="150000"/>
              </a:lnSpc>
              <a:spcBef>
                <a:spcPts val="0"/>
              </a:spcBef>
              <a:spcAft>
                <a:spcPts val="800"/>
              </a:spcAft>
            </a:pPr>
            <a:r>
              <a:rPr lang="en-IN" dirty="0">
                <a:effectLst/>
                <a:latin typeface="+mj-lt"/>
                <a:ea typeface="Calibri" panose="020F0502020204030204" pitchFamily="34" charset="0"/>
                <a:cs typeface="Calibri" panose="020F0502020204030204" pitchFamily="34" charset="0"/>
              </a:rPr>
              <a:t> Example:</a:t>
            </a:r>
          </a:p>
          <a:p>
            <a:pPr>
              <a:lnSpc>
                <a:spcPct val="150000"/>
              </a:lnSpc>
              <a:spcBef>
                <a:spcPts val="0"/>
              </a:spcBef>
              <a:spcAft>
                <a:spcPts val="800"/>
              </a:spcAft>
            </a:pPr>
            <a:r>
              <a:rPr lang="en-IN" dirty="0">
                <a:effectLst/>
                <a:latin typeface="+mj-lt"/>
                <a:ea typeface="Calibri" panose="020F0502020204030204" pitchFamily="34" charset="0"/>
                <a:cs typeface="Calibri" panose="020F0502020204030204" pitchFamily="34" charset="0"/>
              </a:rPr>
              <a:t> Write a program to access index 1 element from tuple</a:t>
            </a:r>
            <a:r>
              <a:rPr lang="en-IN" sz="2000" dirty="0">
                <a:effectLst/>
                <a:latin typeface="+mj-lt"/>
                <a:ea typeface="Calibri" panose="020F0502020204030204" pitchFamily="34" charset="0"/>
                <a:cs typeface="Calibri" panose="020F0502020204030204" pitchFamily="34" charset="0"/>
              </a:rPr>
              <a:t>.</a:t>
            </a:r>
            <a:endParaRPr lang="en-US" sz="2000" dirty="0">
              <a:effectLst/>
              <a:latin typeface="+mj-lt"/>
              <a:ea typeface="Calibri" panose="020F0502020204030204" pitchFamily="34" charset="0"/>
              <a:cs typeface="Times New Roman" panose="02020603050405020304" pitchFamily="18" charset="0"/>
            </a:endParaRPr>
          </a:p>
          <a:p>
            <a:pPr marR="0">
              <a:lnSpc>
                <a:spcPct val="150000"/>
              </a:lnSpc>
              <a:spcBef>
                <a:spcPts val="0"/>
              </a:spcBef>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A1565A66-FD64-468D-9D3C-B04A575DA00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87175" y="3862649"/>
            <a:ext cx="5406111" cy="1584045"/>
          </a:xfrm>
          <a:prstGeom prst="rect">
            <a:avLst/>
          </a:prstGeom>
        </p:spPr>
      </p:pic>
      <p:sp>
        <p:nvSpPr>
          <p:cNvPr id="18" name="TextBox 17">
            <a:extLst>
              <a:ext uri="{FF2B5EF4-FFF2-40B4-BE49-F238E27FC236}">
                <a16:creationId xmlns:a16="http://schemas.microsoft.com/office/drawing/2014/main" id="{21E74C09-508E-459C-8C82-B5E77A1BC5BB}"/>
              </a:ext>
            </a:extLst>
          </p:cNvPr>
          <p:cNvSpPr txBox="1"/>
          <p:nvPr/>
        </p:nvSpPr>
        <p:spPr>
          <a:xfrm>
            <a:off x="1143001" y="5302577"/>
            <a:ext cx="10363200" cy="880369"/>
          </a:xfrm>
          <a:prstGeom prst="rect">
            <a:avLst/>
          </a:prstGeom>
          <a:noFill/>
        </p:spPr>
        <p:txBody>
          <a:bodyPr wrap="square" rtlCol="0">
            <a:spAutoFit/>
          </a:bodyPr>
          <a:lstStyle/>
          <a:p>
            <a:pPr marL="0" marR="0">
              <a:lnSpc>
                <a:spcPct val="150000"/>
              </a:lnSpc>
              <a:spcBef>
                <a:spcPts val="0"/>
              </a:spcBef>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In above example 1:</a:t>
            </a:r>
            <a:r>
              <a:rPr lang="en-IN" sz="1800" dirty="0">
                <a:effectLst/>
                <a:latin typeface="Calibri" panose="020F0502020204030204" pitchFamily="34" charset="0"/>
                <a:ea typeface="Calibri" panose="020F0502020204030204" pitchFamily="34" charset="0"/>
                <a:cs typeface="Calibri" panose="020F0502020204030204" pitchFamily="34" charset="0"/>
              </a:rPr>
              <a:t> tuple </a:t>
            </a:r>
            <a:r>
              <a:rPr lang="en-IN" sz="1800" b="1" i="1" dirty="0">
                <a:effectLst/>
                <a:latin typeface="Calibri" panose="020F0502020204030204" pitchFamily="34" charset="0"/>
                <a:ea typeface="Calibri" panose="020F0502020204030204" pitchFamily="34" charset="0"/>
                <a:cs typeface="Calibri" panose="020F0502020204030204" pitchFamily="34" charset="0"/>
              </a:rPr>
              <a:t>newtup</a:t>
            </a:r>
            <a:r>
              <a:rPr lang="en-IN" sz="1800" dirty="0">
                <a:effectLst/>
                <a:latin typeface="Calibri" panose="020F0502020204030204" pitchFamily="34" charset="0"/>
                <a:ea typeface="Calibri" panose="020F0502020204030204" pitchFamily="34" charset="0"/>
                <a:cs typeface="Calibri" panose="020F0502020204030204" pitchFamily="34" charset="0"/>
              </a:rPr>
              <a:t> carries multiple types of data in it as “hello” is string, 2 is integer, and 23.45 is float. If we can fetch the index 1 element using </a:t>
            </a:r>
            <a:r>
              <a:rPr lang="en-IN" sz="1800" b="1" dirty="0">
                <a:effectLst/>
                <a:latin typeface="Calibri" panose="020F0502020204030204" pitchFamily="34" charset="0"/>
                <a:ea typeface="Calibri" panose="020F0502020204030204" pitchFamily="34" charset="0"/>
                <a:cs typeface="Calibri" panose="020F0502020204030204" pitchFamily="34" charset="0"/>
              </a:rPr>
              <a:t>print(newtup[1]).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9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94</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Contd…</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mj-lt"/>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20949"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4" name="TextBox 3">
            <a:extLst>
              <a:ext uri="{FF2B5EF4-FFF2-40B4-BE49-F238E27FC236}">
                <a16:creationId xmlns:a16="http://schemas.microsoft.com/office/drawing/2014/main" id="{2E5199C8-BD95-4B51-A45E-1A256DBE707A}"/>
              </a:ext>
            </a:extLst>
          </p:cNvPr>
          <p:cNvSpPr txBox="1"/>
          <p:nvPr/>
        </p:nvSpPr>
        <p:spPr>
          <a:xfrm>
            <a:off x="609601" y="1265861"/>
            <a:ext cx="10058399" cy="496996"/>
          </a:xfrm>
          <a:prstGeom prst="rect">
            <a:avLst/>
          </a:prstGeom>
          <a:noFill/>
        </p:spPr>
        <p:txBody>
          <a:bodyPr wrap="square" rtlCol="0">
            <a:spAutoFit/>
          </a:bodyPr>
          <a:lstStyle/>
          <a:p>
            <a:pPr marL="285750" marR="0" indent="-285750">
              <a:lnSpc>
                <a:spcPct val="150000"/>
              </a:lnSpc>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rPr>
              <a:t>Write a program to access index 0 element from tuple.</a:t>
            </a:r>
            <a:endParaRPr lang="en-IN" sz="2000" dirty="0">
              <a:latin typeface="+mj-lt"/>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CC7BE0C3-F9A3-4031-954F-5190225CC8CA}"/>
              </a:ext>
            </a:extLst>
          </p:cNvPr>
          <p:cNvPicPr/>
          <p:nvPr/>
        </p:nvPicPr>
        <p:blipFill>
          <a:blip r:embed="rId3">
            <a:extLst>
              <a:ext uri="{28A0092B-C50C-407E-A947-70E740481C1C}">
                <a14:useLocalDpi xmlns:a14="http://schemas.microsoft.com/office/drawing/2010/main" val="0"/>
              </a:ext>
            </a:extLst>
          </a:blip>
          <a:stretch>
            <a:fillRect/>
          </a:stretch>
        </p:blipFill>
        <p:spPr>
          <a:xfrm>
            <a:off x="2133600" y="1960324"/>
            <a:ext cx="6248400" cy="1345783"/>
          </a:xfrm>
          <a:prstGeom prst="rect">
            <a:avLst/>
          </a:prstGeom>
        </p:spPr>
      </p:pic>
      <p:sp>
        <p:nvSpPr>
          <p:cNvPr id="17" name="TextBox 16">
            <a:extLst>
              <a:ext uri="{FF2B5EF4-FFF2-40B4-BE49-F238E27FC236}">
                <a16:creationId xmlns:a16="http://schemas.microsoft.com/office/drawing/2014/main" id="{98201484-740F-4105-B008-6EE0EE114F7F}"/>
              </a:ext>
            </a:extLst>
          </p:cNvPr>
          <p:cNvSpPr txBox="1"/>
          <p:nvPr/>
        </p:nvSpPr>
        <p:spPr>
          <a:xfrm>
            <a:off x="1143000" y="3603617"/>
            <a:ext cx="10287000" cy="2019142"/>
          </a:xfrm>
          <a:prstGeom prst="rect">
            <a:avLst/>
          </a:prstGeom>
          <a:noFill/>
        </p:spPr>
        <p:txBody>
          <a:bodyPr wrap="square">
            <a:spAutoFit/>
          </a:bodyPr>
          <a:lstStyle/>
          <a:p>
            <a:pPr marL="285750" marR="0" indent="-285750" algn="just">
              <a:lnSpc>
                <a:spcPct val="150000"/>
              </a:lnSpc>
              <a:spcBef>
                <a:spcPts val="0"/>
              </a:spcBef>
              <a:spcAft>
                <a:spcPts val="800"/>
              </a:spcAft>
              <a:buFont typeface="Wingdings" panose="05000000000000000000" pitchFamily="2" charset="2"/>
              <a:buChar char="q"/>
            </a:pPr>
            <a:r>
              <a:rPr lang="en-IN" dirty="0">
                <a:effectLst/>
                <a:latin typeface="+mj-lt"/>
                <a:ea typeface="Calibri" panose="020F0502020204030204" pitchFamily="34" charset="0"/>
                <a:cs typeface="Calibri" panose="020F0502020204030204" pitchFamily="34" charset="0"/>
              </a:rPr>
              <a:t>Basically, the -1 index will return the last value of tuple. </a:t>
            </a:r>
          </a:p>
          <a:p>
            <a:pPr marL="285750" marR="0" indent="-285750" algn="just">
              <a:lnSpc>
                <a:spcPct val="150000"/>
              </a:lnSpc>
              <a:spcBef>
                <a:spcPts val="0"/>
              </a:spcBef>
              <a:spcAft>
                <a:spcPts val="800"/>
              </a:spcAft>
              <a:buFont typeface="Wingdings" panose="05000000000000000000" pitchFamily="2" charset="2"/>
              <a:buChar char="q"/>
            </a:pPr>
            <a:r>
              <a:rPr lang="en-IN" dirty="0">
                <a:effectLst/>
                <a:latin typeface="+mj-lt"/>
                <a:ea typeface="Calibri" panose="020F0502020204030204" pitchFamily="34" charset="0"/>
                <a:cs typeface="Calibri" panose="020F0502020204030204" pitchFamily="34" charset="0"/>
              </a:rPr>
              <a:t>Indexes start from zero, and it goes up to a number of elements or say -1. </a:t>
            </a:r>
          </a:p>
          <a:p>
            <a:pPr marL="285750" marR="0" indent="-285750" algn="just">
              <a:lnSpc>
                <a:spcPct val="150000"/>
              </a:lnSpc>
              <a:spcBef>
                <a:spcPts val="0"/>
              </a:spcBef>
              <a:spcAft>
                <a:spcPts val="800"/>
              </a:spcAft>
              <a:buFont typeface="Wingdings" panose="05000000000000000000" pitchFamily="2" charset="2"/>
              <a:buChar char="q"/>
            </a:pPr>
            <a:r>
              <a:rPr lang="en-IN" dirty="0">
                <a:effectLst/>
                <a:latin typeface="+mj-lt"/>
                <a:ea typeface="Calibri" panose="020F0502020204030204" pitchFamily="34" charset="0"/>
                <a:cs typeface="Calibri" panose="020F0502020204030204" pitchFamily="34" charset="0"/>
              </a:rPr>
              <a:t>Take another example to fetch the -1 index from tuple.</a:t>
            </a:r>
            <a:endParaRPr lang="en-US" dirty="0">
              <a:effectLst/>
              <a:latin typeface="+mj-lt"/>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Wingdings" panose="05000000000000000000" pitchFamily="2" charset="2"/>
              <a:buChar char="q"/>
            </a:pPr>
            <a:r>
              <a:rPr lang="en-IN" dirty="0">
                <a:effectLst/>
                <a:latin typeface="+mj-lt"/>
                <a:ea typeface="Calibri" panose="020F0502020204030204" pitchFamily="34" charset="0"/>
                <a:cs typeface="Calibri" panose="020F0502020204030204" pitchFamily="34" charset="0"/>
              </a:rPr>
              <a:t>last element is accessed by </a:t>
            </a:r>
            <a:r>
              <a:rPr lang="en-IN" b="1" dirty="0">
                <a:effectLst/>
                <a:latin typeface="+mj-lt"/>
                <a:ea typeface="Calibri" panose="020F0502020204030204" pitchFamily="34" charset="0"/>
                <a:cs typeface="Calibri" panose="020F0502020204030204" pitchFamily="34" charset="0"/>
              </a:rPr>
              <a:t>print(</a:t>
            </a:r>
            <a:r>
              <a:rPr lang="en-IN" b="1" dirty="0" err="1">
                <a:effectLst/>
                <a:latin typeface="+mj-lt"/>
                <a:ea typeface="Calibri" panose="020F0502020204030204" pitchFamily="34" charset="0"/>
                <a:cs typeface="Calibri" panose="020F0502020204030204" pitchFamily="34" charset="0"/>
              </a:rPr>
              <a:t>tuple_days</a:t>
            </a:r>
            <a:r>
              <a:rPr lang="en-IN" b="1" dirty="0">
                <a:effectLst/>
                <a:latin typeface="+mj-lt"/>
                <a:ea typeface="Calibri" panose="020F0502020204030204" pitchFamily="34" charset="0"/>
                <a:cs typeface="Calibri" panose="020F0502020204030204" pitchFamily="34" charset="0"/>
              </a:rPr>
              <a:t>[-1</a:t>
            </a:r>
            <a:r>
              <a:rPr lang="en-IN" sz="1800" b="1"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076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95</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Indexing in Tuple and Slicing</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1200" dirty="0">
              <a:solidFill>
                <a:schemeClr val="tx1"/>
              </a:solidFill>
              <a:latin typeface="+mj-lt"/>
              <a:cs typeface="Calibri" panose="020F0502020204030204" pitchFamily="34"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33137"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15" name="TextBox 14">
            <a:extLst>
              <a:ext uri="{FF2B5EF4-FFF2-40B4-BE49-F238E27FC236}">
                <a16:creationId xmlns:a16="http://schemas.microsoft.com/office/drawing/2014/main" id="{B3065F32-4513-46F7-9A85-1BDA49C25CD2}"/>
              </a:ext>
            </a:extLst>
          </p:cNvPr>
          <p:cNvSpPr txBox="1"/>
          <p:nvPr/>
        </p:nvSpPr>
        <p:spPr>
          <a:xfrm>
            <a:off x="750164" y="1372115"/>
            <a:ext cx="9994036" cy="1505797"/>
          </a:xfrm>
          <a:prstGeom prst="rect">
            <a:avLst/>
          </a:prstGeom>
          <a:noFill/>
        </p:spPr>
        <p:txBody>
          <a:bodyPr wrap="square">
            <a:spAutoFit/>
          </a:bodyPr>
          <a:lstStyle/>
          <a:p>
            <a:pPr marL="342900" marR="0" indent="-342900">
              <a:lnSpc>
                <a:spcPct val="150000"/>
              </a:lnSpc>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cs typeface="Calibri" panose="020F0502020204030204" pitchFamily="34" charset="0"/>
              </a:rPr>
              <a:t>Slicing in a tuple is like a list that extracts a part of the tuple from the original tuple</a:t>
            </a:r>
            <a:r>
              <a:rPr lang="en-IN" sz="1800" dirty="0">
                <a:effectLst/>
                <a:latin typeface="Calibri" panose="020F0502020204030204" pitchFamily="34" charset="0"/>
                <a:ea typeface="Calibri" panose="020F0502020204030204" pitchFamily="34" charset="0"/>
                <a:cs typeface="Calibri" panose="020F0502020204030204" pitchFamily="34" charset="0"/>
              </a:rPr>
              <a:t>.</a:t>
            </a:r>
          </a:p>
          <a:p>
            <a:pPr marL="285750" indent="-285750">
              <a:lnSpc>
                <a:spcPct val="150000"/>
              </a:lnSpc>
              <a:spcBef>
                <a:spcPts val="0"/>
              </a:spcBef>
              <a:spcAft>
                <a:spcPts val="800"/>
              </a:spcAft>
              <a:buFont typeface="Wingdings" panose="05000000000000000000" pitchFamily="2" charset="2"/>
              <a:buChar char="q"/>
            </a:pPr>
            <a:r>
              <a:rPr lang="en-IN" dirty="0">
                <a:effectLst/>
                <a:latin typeface="+mj-lt"/>
                <a:ea typeface="Calibri" panose="020F0502020204030204" pitchFamily="34" charset="0"/>
                <a:cs typeface="Calibri" panose="020F0502020204030204" pitchFamily="34" charset="0"/>
              </a:rPr>
              <a:t>   Write a program to access elements from 0 to 4 index in tuple.</a:t>
            </a:r>
            <a:endParaRPr lang="en-US" dirty="0">
              <a:effectLst/>
              <a:latin typeface="+mj-lt"/>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Wingdings" panose="05000000000000000000" pitchFamily="2" charset="2"/>
              <a:buChar char="q"/>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05D00F77-4A99-422B-ADCB-449065100A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35449" y="2634026"/>
            <a:ext cx="6096000" cy="1392197"/>
          </a:xfrm>
          <a:prstGeom prst="rect">
            <a:avLst/>
          </a:prstGeom>
        </p:spPr>
      </p:pic>
      <p:sp>
        <p:nvSpPr>
          <p:cNvPr id="19" name="TextBox 18">
            <a:extLst>
              <a:ext uri="{FF2B5EF4-FFF2-40B4-BE49-F238E27FC236}">
                <a16:creationId xmlns:a16="http://schemas.microsoft.com/office/drawing/2014/main" id="{5B828054-E50A-40F0-8EFC-C4F63E18582E}"/>
              </a:ext>
            </a:extLst>
          </p:cNvPr>
          <p:cNvSpPr txBox="1"/>
          <p:nvPr/>
        </p:nvSpPr>
        <p:spPr>
          <a:xfrm>
            <a:off x="990600" y="4130393"/>
            <a:ext cx="7206078" cy="463075"/>
          </a:xfrm>
          <a:prstGeom prst="rect">
            <a:avLst/>
          </a:prstGeom>
          <a:noFill/>
        </p:spPr>
        <p:txBody>
          <a:bodyPr wrap="square">
            <a:spAutoFit/>
          </a:bodyPr>
          <a:lstStyle/>
          <a:p>
            <a:pPr marL="285750" marR="0" indent="-285750">
              <a:lnSpc>
                <a:spcPct val="150000"/>
              </a:lnSpc>
              <a:spcBef>
                <a:spcPts val="0"/>
              </a:spcBef>
              <a:spcAft>
                <a:spcPts val="800"/>
              </a:spcAft>
              <a:buFont typeface="Wingdings" panose="05000000000000000000" pitchFamily="2" charset="2"/>
              <a:buChar char="q"/>
            </a:pPr>
            <a:r>
              <a:rPr lang="en-IN" dirty="0">
                <a:latin typeface="+mj-lt"/>
                <a:cs typeface="Calibri" panose="020F0502020204030204" pitchFamily="34" charset="0"/>
              </a:rPr>
              <a:t>Write a program to access elements from 1 to 3 index in tuple</a:t>
            </a:r>
            <a:r>
              <a:rPr lang="en-IN" sz="1800" b="1"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3718E4F6-5267-423B-AB27-A34CD403648E}"/>
              </a:ext>
            </a:extLst>
          </p:cNvPr>
          <p:cNvPicPr/>
          <p:nvPr/>
        </p:nvPicPr>
        <p:blipFill>
          <a:blip r:embed="rId4"/>
          <a:stretch>
            <a:fillRect/>
          </a:stretch>
        </p:blipFill>
        <p:spPr>
          <a:xfrm>
            <a:off x="2667000" y="4838237"/>
            <a:ext cx="3962400" cy="997730"/>
          </a:xfrm>
          <a:prstGeom prst="rect">
            <a:avLst/>
          </a:prstGeom>
        </p:spPr>
      </p:pic>
    </p:spTree>
    <p:extLst>
      <p:ext uri="{BB962C8B-B14F-4D97-AF65-F5344CB8AC3E}">
        <p14:creationId xmlns:p14="http://schemas.microsoft.com/office/powerpoint/2010/main" val="147479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96</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Modification/Updating a Tuple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1200" dirty="0">
              <a:solidFill>
                <a:schemeClr val="tx1"/>
              </a:solidFill>
              <a:latin typeface="+mj-lt"/>
              <a:cs typeface="Calibri" panose="020F0502020204030204" pitchFamily="34"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33137"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19" name="TextBox 18">
            <a:extLst>
              <a:ext uri="{FF2B5EF4-FFF2-40B4-BE49-F238E27FC236}">
                <a16:creationId xmlns:a16="http://schemas.microsoft.com/office/drawing/2014/main" id="{5B828054-E50A-40F0-8EFC-C4F63E18582E}"/>
              </a:ext>
            </a:extLst>
          </p:cNvPr>
          <p:cNvSpPr txBox="1"/>
          <p:nvPr/>
        </p:nvSpPr>
        <p:spPr>
          <a:xfrm>
            <a:off x="609601" y="1180923"/>
            <a:ext cx="10972798" cy="2087174"/>
          </a:xfrm>
          <a:prstGeom prst="rect">
            <a:avLst/>
          </a:prstGeom>
          <a:noFill/>
        </p:spPr>
        <p:txBody>
          <a:bodyPr wrap="square">
            <a:spAutoFit/>
          </a:bodyPr>
          <a:lstStyle/>
          <a:p>
            <a:pPr marL="285750" marR="0" indent="-285750">
              <a:lnSpc>
                <a:spcPct val="150000"/>
              </a:lnSpc>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rPr>
              <a:t>If we want to change any of the index value in tuple, this is not allowed and throw an error. </a:t>
            </a:r>
          </a:p>
          <a:p>
            <a:pPr marL="285750" marR="0" indent="-285750">
              <a:lnSpc>
                <a:spcPct val="150000"/>
              </a:lnSpc>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rPr>
              <a:t>Tuple object does not support item assignment. </a:t>
            </a:r>
          </a:p>
          <a:p>
            <a:pPr marL="285750" marR="0" indent="-285750">
              <a:lnSpc>
                <a:spcPct val="150000"/>
              </a:lnSpc>
              <a:spcBef>
                <a:spcPts val="0"/>
              </a:spcBef>
              <a:spcAft>
                <a:spcPts val="800"/>
              </a:spcAft>
              <a:buFont typeface="Wingdings" panose="05000000000000000000" pitchFamily="2" charset="2"/>
              <a:buChar char="q"/>
            </a:pPr>
            <a:r>
              <a:rPr lang="en-IN" sz="2000" dirty="0">
                <a:effectLst/>
                <a:latin typeface="+mj-lt"/>
                <a:ea typeface="Calibri" panose="020F0502020204030204" pitchFamily="34" charset="0"/>
              </a:rPr>
              <a:t>Here, we are taking the same above example of days and showing the immutable characteristic of tuple</a:t>
            </a:r>
            <a:endParaRPr lang="en-US" sz="2000" dirty="0">
              <a:effectLst/>
              <a:latin typeface="+mj-lt"/>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C5E2A500-F679-4E72-A611-E2E7684FC81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95600" y="3268097"/>
            <a:ext cx="6248400" cy="2762955"/>
          </a:xfrm>
          <a:prstGeom prst="rect">
            <a:avLst/>
          </a:prstGeom>
        </p:spPr>
      </p:pic>
    </p:spTree>
    <p:extLst>
      <p:ext uri="{BB962C8B-B14F-4D97-AF65-F5344CB8AC3E}">
        <p14:creationId xmlns:p14="http://schemas.microsoft.com/office/powerpoint/2010/main" val="168881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97</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Practice Exercises</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1200" dirty="0">
              <a:solidFill>
                <a:schemeClr val="tx1"/>
              </a:solidFill>
              <a:latin typeface="+mj-lt"/>
              <a:cs typeface="Calibri" panose="020F0502020204030204" pitchFamily="34"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33137"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19" name="TextBox 18">
            <a:extLst>
              <a:ext uri="{FF2B5EF4-FFF2-40B4-BE49-F238E27FC236}">
                <a16:creationId xmlns:a16="http://schemas.microsoft.com/office/drawing/2014/main" id="{5B828054-E50A-40F0-8EFC-C4F63E18582E}"/>
              </a:ext>
            </a:extLst>
          </p:cNvPr>
          <p:cNvSpPr txBox="1"/>
          <p:nvPr/>
        </p:nvSpPr>
        <p:spPr>
          <a:xfrm>
            <a:off x="609601" y="1180923"/>
            <a:ext cx="10972798" cy="1785104"/>
          </a:xfrm>
          <a:prstGeom prst="rect">
            <a:avLst/>
          </a:prstGeom>
          <a:noFill/>
        </p:spPr>
        <p:txBody>
          <a:bodyPr wrap="square">
            <a:spAutoFit/>
          </a:bodyPr>
          <a:lstStyle/>
          <a:p>
            <a:pPr marL="285750" marR="0" lvl="0" indent="-285750">
              <a:lnSpc>
                <a:spcPct val="150000"/>
              </a:lnSpc>
              <a:spcBef>
                <a:spcPts val="0"/>
              </a:spcBef>
              <a:spcAft>
                <a:spcPts val="0"/>
              </a:spcAft>
              <a:buFont typeface="Wingdings" panose="05000000000000000000" pitchFamily="2" charset="2"/>
              <a:buChar char="q"/>
            </a:pPr>
            <a:r>
              <a:rPr lang="en-IN" sz="2000" dirty="0">
                <a:effectLst/>
                <a:latin typeface="Calibri" panose="020F0502020204030204" pitchFamily="34" charset="0"/>
                <a:ea typeface="Times New Roman" panose="02020603050405020304" pitchFamily="18" charset="0"/>
              </a:rPr>
              <a:t>Write a Python program to get the 4th element and 4th element from last of a tuple.</a:t>
            </a:r>
          </a:p>
          <a:p>
            <a:pPr marL="285750" marR="0" lvl="0" indent="-285750">
              <a:lnSpc>
                <a:spcPct val="150000"/>
              </a:lnSpc>
              <a:spcBef>
                <a:spcPts val="0"/>
              </a:spcBef>
              <a:spcAft>
                <a:spcPts val="0"/>
              </a:spcAft>
              <a:buFont typeface="Wingdings" panose="05000000000000000000" pitchFamily="2" charset="2"/>
              <a:buChar char="q"/>
            </a:pPr>
            <a:endParaRPr lang="en-IN" sz="2000" dirty="0">
              <a:latin typeface="Calibri" panose="020F0502020204030204" pitchFamily="34" charset="0"/>
              <a:ea typeface="Times New Roman" panose="02020603050405020304" pitchFamily="18" charset="0"/>
            </a:endParaRPr>
          </a:p>
          <a:p>
            <a:pPr marR="0" lvl="0">
              <a:lnSpc>
                <a:spcPct val="150000"/>
              </a:lnSpc>
              <a:spcBef>
                <a:spcPts val="0"/>
              </a:spcBef>
              <a:spcAft>
                <a:spcPts val="0"/>
              </a:spcAft>
            </a:pPr>
            <a:endParaRPr lang="en-US" sz="2000" dirty="0">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r>
              <a:rPr lang="en-IN" sz="2000" dirty="0">
                <a:effectLst/>
                <a:latin typeface="Calibri" panose="020F0502020204030204" pitchFamily="34" charset="0"/>
                <a:ea typeface="Calibri" panose="020F0502020204030204" pitchFamily="34" charset="0"/>
              </a:rPr>
              <a:t>Write a Python program to check whether an element exists within a tuple.</a:t>
            </a:r>
            <a:endParaRPr lang="en-US" sz="2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79707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98</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Built in Methods in Tuple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1200" dirty="0">
              <a:solidFill>
                <a:schemeClr val="tx1"/>
              </a:solidFill>
              <a:latin typeface="+mj-lt"/>
              <a:cs typeface="Calibri" panose="020F0502020204030204" pitchFamily="34"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33137" y="3862649"/>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graphicFrame>
        <p:nvGraphicFramePr>
          <p:cNvPr id="7" name="Object 6">
            <a:extLst>
              <a:ext uri="{FF2B5EF4-FFF2-40B4-BE49-F238E27FC236}">
                <a16:creationId xmlns:a16="http://schemas.microsoft.com/office/drawing/2014/main" id="{866B2E1C-D419-44D9-97D6-78EC6BEF61DE}"/>
              </a:ext>
            </a:extLst>
          </p:cNvPr>
          <p:cNvGraphicFramePr>
            <a:graphicFrameLocks noChangeAspect="1"/>
          </p:cNvGraphicFramePr>
          <p:nvPr>
            <p:extLst>
              <p:ext uri="{D42A27DB-BD31-4B8C-83A1-F6EECF244321}">
                <p14:modId xmlns:p14="http://schemas.microsoft.com/office/powerpoint/2010/main" val="297843316"/>
              </p:ext>
            </p:extLst>
          </p:nvPr>
        </p:nvGraphicFramePr>
        <p:xfrm>
          <a:off x="1922807" y="2393538"/>
          <a:ext cx="7612459" cy="3442429"/>
        </p:xfrm>
        <a:graphic>
          <a:graphicData uri="http://schemas.openxmlformats.org/presentationml/2006/ole">
            <mc:AlternateContent xmlns:mc="http://schemas.openxmlformats.org/markup-compatibility/2006">
              <mc:Choice xmlns:v="urn:schemas-microsoft-com:vml" Requires="v">
                <p:oleObj name="Document" r:id="rId3" imgW="5746914" imgH="2598474" progId="Word.Document.12">
                  <p:embed/>
                </p:oleObj>
              </mc:Choice>
              <mc:Fallback>
                <p:oleObj name="Document" r:id="rId3" imgW="5746914" imgH="2598474" progId="Word.Document.12">
                  <p:embed/>
                  <p:pic>
                    <p:nvPicPr>
                      <p:cNvPr id="0" name=""/>
                      <p:cNvPicPr/>
                      <p:nvPr/>
                    </p:nvPicPr>
                    <p:blipFill>
                      <a:blip r:embed="rId4"/>
                      <a:stretch>
                        <a:fillRect/>
                      </a:stretch>
                    </p:blipFill>
                    <p:spPr>
                      <a:xfrm>
                        <a:off x="1922807" y="2393538"/>
                        <a:ext cx="7612459" cy="344242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6132898C-C96A-4522-BB18-DCB0D4F42BC4}"/>
              </a:ext>
            </a:extLst>
          </p:cNvPr>
          <p:cNvSpPr txBox="1"/>
          <p:nvPr/>
        </p:nvSpPr>
        <p:spPr>
          <a:xfrm>
            <a:off x="1047750" y="1508581"/>
            <a:ext cx="8487516" cy="400110"/>
          </a:xfrm>
          <a:prstGeom prst="rect">
            <a:avLst/>
          </a:prstGeom>
          <a:noFill/>
        </p:spPr>
        <p:txBody>
          <a:bodyPr wrap="square" rtlCol="0">
            <a:spAutoFit/>
          </a:bodyPr>
          <a:lstStyle/>
          <a:p>
            <a:pPr algn="just"/>
            <a:r>
              <a:rPr lang="en-US" sz="2000" dirty="0">
                <a:latin typeface="+mj-lt"/>
              </a:rPr>
              <a:t>Tuple has 2 Built in methods</a:t>
            </a:r>
          </a:p>
        </p:txBody>
      </p:sp>
    </p:spTree>
    <p:extLst>
      <p:ext uri="{BB962C8B-B14F-4D97-AF65-F5344CB8AC3E}">
        <p14:creationId xmlns:p14="http://schemas.microsoft.com/office/powerpoint/2010/main" val="773911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70DDE78E-B150-43FA-B8BC-938F06DC96EB}" type="slidenum">
              <a:rPr lang="en-US" altLang="en-US" sz="1200">
                <a:solidFill>
                  <a:schemeClr val="bg1"/>
                </a:solidFill>
              </a:rPr>
              <a:pPr>
                <a:spcBef>
                  <a:spcPct val="0"/>
                </a:spcBef>
                <a:buClrTx/>
                <a:buFontTx/>
                <a:buNone/>
              </a:pPr>
              <a:t>99</a:t>
            </a:fld>
            <a:endParaRPr lang="en-US" altLang="en-US" sz="1200">
              <a:solidFill>
                <a:schemeClr val="bg1"/>
              </a:solidFill>
            </a:endParaRPr>
          </a:p>
        </p:txBody>
      </p:sp>
      <p:sp>
        <p:nvSpPr>
          <p:cNvPr id="6" name="Title 1"/>
          <p:cNvSpPr>
            <a:spLocks noGrp="1"/>
          </p:cNvSpPr>
          <p:nvPr>
            <p:ph type="title"/>
          </p:nvPr>
        </p:nvSpPr>
        <p:spPr>
          <a:effectLst/>
        </p:spPr>
        <p:txBody>
          <a:bodyPr/>
          <a:lstStyle/>
          <a:p>
            <a:r>
              <a:rPr lang="en-US" dirty="0">
                <a:solidFill>
                  <a:schemeClr val="accent6">
                    <a:lumMod val="75000"/>
                  </a:schemeClr>
                </a:solidFill>
              </a:rPr>
              <a:t>Operations on Tuple</a:t>
            </a:r>
          </a:p>
        </p:txBody>
      </p:sp>
      <p:sp>
        <p:nvSpPr>
          <p:cNvPr id="2" name="Content Placeholder 1">
            <a:extLst>
              <a:ext uri="{FF2B5EF4-FFF2-40B4-BE49-F238E27FC236}">
                <a16:creationId xmlns:a16="http://schemas.microsoft.com/office/drawing/2014/main" id="{C7C29E5C-DB81-4A2F-BAA6-3AAD52C19794}"/>
              </a:ext>
            </a:extLst>
          </p:cNvPr>
          <p:cNvSpPr>
            <a:spLocks noGrp="1"/>
          </p:cNvSpPr>
          <p:nvPr>
            <p:ph idx="1"/>
          </p:nvPr>
        </p:nvSpPr>
        <p:spPr>
          <a:xfrm>
            <a:off x="609601" y="1265862"/>
            <a:ext cx="11125200" cy="4570105"/>
          </a:xfrm>
        </p:spPr>
        <p:txBody>
          <a:bodyPr/>
          <a:lstStyle/>
          <a:p>
            <a:pPr marL="914400" marR="0" indent="0">
              <a:lnSpc>
                <a:spcPct val="150000"/>
              </a:lnSpc>
              <a:spcBef>
                <a:spcPts val="0"/>
              </a:spcBef>
              <a:spcAft>
                <a:spcPts val="800"/>
              </a:spcAft>
              <a:buNone/>
            </a:pP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200150" marR="0" indent="-285750">
              <a:lnSpc>
                <a:spcPct val="150000"/>
              </a:lnSpc>
              <a:spcBef>
                <a:spcPts val="0"/>
              </a:spcBef>
              <a:spcAft>
                <a:spcPts val="800"/>
              </a:spcAft>
              <a:buFont typeface="Wingdings" panose="05000000000000000000" pitchFamily="2" charset="2"/>
              <a:buChar char="q"/>
            </a:pPr>
            <a:endPar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marR="0" indent="0">
              <a:lnSpc>
                <a:spcPct val="15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1200" dirty="0">
              <a:solidFill>
                <a:schemeClr val="tx1"/>
              </a:solidFill>
              <a:latin typeface="+mj-lt"/>
              <a:cs typeface="Calibri" panose="020F0502020204030204" pitchFamily="34" charset="0"/>
            </a:endParaRPr>
          </a:p>
        </p:txBody>
      </p:sp>
      <p:sp>
        <p:nvSpPr>
          <p:cNvPr id="13" name="TextBox 12">
            <a:extLst>
              <a:ext uri="{FF2B5EF4-FFF2-40B4-BE49-F238E27FC236}">
                <a16:creationId xmlns:a16="http://schemas.microsoft.com/office/drawing/2014/main" id="{EE4ADF75-27B8-4824-B43C-51A5469F4DE1}"/>
              </a:ext>
            </a:extLst>
          </p:cNvPr>
          <p:cNvSpPr txBox="1"/>
          <p:nvPr/>
        </p:nvSpPr>
        <p:spPr>
          <a:xfrm>
            <a:off x="433137" y="3860284"/>
            <a:ext cx="10591800" cy="677108"/>
          </a:xfrm>
          <a:prstGeom prst="rect">
            <a:avLst/>
          </a:prstGeom>
          <a:noFill/>
        </p:spPr>
        <p:txBody>
          <a:bodyPr wrap="square" rtlCol="0">
            <a:spAutoFit/>
          </a:bodyPr>
          <a:lstStyle/>
          <a:p>
            <a:pPr algn="just"/>
            <a:endParaRPr lang="en-US" sz="20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5" name="TextBox 4">
            <a:extLst>
              <a:ext uri="{FF2B5EF4-FFF2-40B4-BE49-F238E27FC236}">
                <a16:creationId xmlns:a16="http://schemas.microsoft.com/office/drawing/2014/main" id="{605BDE1A-25C7-4716-A914-0BA1BB0C27CF}"/>
              </a:ext>
            </a:extLst>
          </p:cNvPr>
          <p:cNvSpPr txBox="1"/>
          <p:nvPr/>
        </p:nvSpPr>
        <p:spPr>
          <a:xfrm>
            <a:off x="914400" y="5604807"/>
            <a:ext cx="10363200" cy="677108"/>
          </a:xfrm>
          <a:prstGeom prst="rect">
            <a:avLst/>
          </a:prstGeom>
          <a:noFill/>
        </p:spPr>
        <p:txBody>
          <a:bodyPr wrap="square" rtlCol="0">
            <a:spAutoFit/>
          </a:bodyPr>
          <a:lstStyle/>
          <a:p>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34D67A1C-96F0-473B-A0C1-C03BCA4BB0BC}"/>
              </a:ext>
            </a:extLst>
          </p:cNvPr>
          <p:cNvSpPr txBox="1"/>
          <p:nvPr/>
        </p:nvSpPr>
        <p:spPr>
          <a:xfrm>
            <a:off x="6096000" y="1752600"/>
            <a:ext cx="5562600" cy="369332"/>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p>
        </p:txBody>
      </p:sp>
      <p:sp>
        <p:nvSpPr>
          <p:cNvPr id="3" name="TextBox 2">
            <a:extLst>
              <a:ext uri="{FF2B5EF4-FFF2-40B4-BE49-F238E27FC236}">
                <a16:creationId xmlns:a16="http://schemas.microsoft.com/office/drawing/2014/main" id="{8233AEAF-FE55-4E7A-8FFB-3542D5ADD7AA}"/>
              </a:ext>
            </a:extLst>
          </p:cNvPr>
          <p:cNvSpPr txBox="1"/>
          <p:nvPr/>
        </p:nvSpPr>
        <p:spPr>
          <a:xfrm>
            <a:off x="826365" y="1323915"/>
            <a:ext cx="10451235"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 </a:t>
            </a:r>
            <a:endParaRPr lang="en-US" sz="2000" dirty="0">
              <a:latin typeface="+mj-lt"/>
            </a:endParaRPr>
          </a:p>
        </p:txBody>
      </p:sp>
      <p:sp>
        <p:nvSpPr>
          <p:cNvPr id="9" name="TextBox 8">
            <a:extLst>
              <a:ext uri="{FF2B5EF4-FFF2-40B4-BE49-F238E27FC236}">
                <a16:creationId xmlns:a16="http://schemas.microsoft.com/office/drawing/2014/main" id="{6132898C-C96A-4522-BB18-DCB0D4F42BC4}"/>
              </a:ext>
            </a:extLst>
          </p:cNvPr>
          <p:cNvSpPr txBox="1"/>
          <p:nvPr/>
        </p:nvSpPr>
        <p:spPr>
          <a:xfrm>
            <a:off x="1047750" y="1508581"/>
            <a:ext cx="8487516" cy="400110"/>
          </a:xfrm>
          <a:prstGeom prst="rect">
            <a:avLst/>
          </a:prstGeom>
          <a:noFill/>
        </p:spPr>
        <p:txBody>
          <a:bodyPr wrap="square" rtlCol="0">
            <a:spAutoFit/>
          </a:bodyPr>
          <a:lstStyle/>
          <a:p>
            <a:pPr algn="just"/>
            <a:r>
              <a:rPr lang="en-US" sz="2000" dirty="0">
                <a:latin typeface="+mj-lt"/>
              </a:rPr>
              <a:t>Tuple has some operations, which are listed below:</a:t>
            </a:r>
          </a:p>
        </p:txBody>
      </p:sp>
      <p:graphicFrame>
        <p:nvGraphicFramePr>
          <p:cNvPr id="10" name="Table 9">
            <a:extLst>
              <a:ext uri="{FF2B5EF4-FFF2-40B4-BE49-F238E27FC236}">
                <a16:creationId xmlns:a16="http://schemas.microsoft.com/office/drawing/2014/main" id="{43A0DFBE-1035-4D29-843A-EE5902583B2E}"/>
              </a:ext>
            </a:extLst>
          </p:cNvPr>
          <p:cNvGraphicFramePr>
            <a:graphicFrameLocks noGrp="1"/>
          </p:cNvGraphicFramePr>
          <p:nvPr>
            <p:extLst>
              <p:ext uri="{D42A27DB-BD31-4B8C-83A1-F6EECF244321}">
                <p14:modId xmlns:p14="http://schemas.microsoft.com/office/powerpoint/2010/main" val="2207338800"/>
              </p:ext>
            </p:extLst>
          </p:nvPr>
        </p:nvGraphicFramePr>
        <p:xfrm>
          <a:off x="1142060" y="1515462"/>
          <a:ext cx="8656468" cy="4781304"/>
        </p:xfrm>
        <a:graphic>
          <a:graphicData uri="http://schemas.openxmlformats.org/drawingml/2006/table">
            <a:tbl>
              <a:tblPr firstRow="1" firstCol="1" bandRow="1">
                <a:tableStyleId>{5C22544A-7EE6-4342-B048-85BDC9FD1C3A}</a:tableStyleId>
              </a:tblPr>
              <a:tblGrid>
                <a:gridCol w="1781027">
                  <a:extLst>
                    <a:ext uri="{9D8B030D-6E8A-4147-A177-3AD203B41FA5}">
                      <a16:colId xmlns:a16="http://schemas.microsoft.com/office/drawing/2014/main" val="1035061202"/>
                    </a:ext>
                  </a:extLst>
                </a:gridCol>
                <a:gridCol w="2091603">
                  <a:extLst>
                    <a:ext uri="{9D8B030D-6E8A-4147-A177-3AD203B41FA5}">
                      <a16:colId xmlns:a16="http://schemas.microsoft.com/office/drawing/2014/main" val="1505622067"/>
                    </a:ext>
                  </a:extLst>
                </a:gridCol>
                <a:gridCol w="4783838">
                  <a:extLst>
                    <a:ext uri="{9D8B030D-6E8A-4147-A177-3AD203B41FA5}">
                      <a16:colId xmlns:a16="http://schemas.microsoft.com/office/drawing/2014/main" val="3850247512"/>
                    </a:ext>
                  </a:extLst>
                </a:gridCol>
              </a:tblGrid>
              <a:tr h="242233">
                <a:tc>
                  <a:txBody>
                    <a:bodyPr/>
                    <a:lstStyle/>
                    <a:p>
                      <a:pPr marL="0" marR="0">
                        <a:lnSpc>
                          <a:spcPct val="150000"/>
                        </a:lnSpc>
                        <a:spcBef>
                          <a:spcPts val="0"/>
                        </a:spcBef>
                        <a:spcAft>
                          <a:spcPts val="0"/>
                        </a:spcAft>
                      </a:pPr>
                      <a:r>
                        <a:rPr lang="en-IN" sz="1400" dirty="0">
                          <a:solidFill>
                            <a:schemeClr val="tx1"/>
                          </a:solidFill>
                          <a:effectLst/>
                          <a:latin typeface="+mj-lt"/>
                        </a:rPr>
                        <a:t>Operations</a:t>
                      </a:r>
                      <a:endParaRPr lang="en-US" sz="14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IN" sz="1400">
                          <a:solidFill>
                            <a:schemeClr val="tx1"/>
                          </a:solidFill>
                          <a:effectLst/>
                          <a:latin typeface="+mj-lt"/>
                        </a:rPr>
                        <a:t>Remarks</a:t>
                      </a:r>
                      <a:endParaRPr lang="en-US" sz="14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IN" sz="1400" dirty="0">
                          <a:solidFill>
                            <a:schemeClr val="tx1"/>
                          </a:solidFill>
                          <a:effectLst/>
                        </a:rPr>
                        <a:t>Example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5194198"/>
                  </a:ext>
                </a:extLst>
              </a:tr>
              <a:tr h="1329231">
                <a:tc>
                  <a:txBody>
                    <a:bodyPr/>
                    <a:lstStyle/>
                    <a:p>
                      <a:pPr marL="0" marR="0" algn="ctr">
                        <a:lnSpc>
                          <a:spcPct val="150000"/>
                        </a:lnSpc>
                        <a:spcBef>
                          <a:spcPts val="0"/>
                        </a:spcBef>
                        <a:spcAft>
                          <a:spcPts val="0"/>
                        </a:spcAft>
                      </a:pPr>
                      <a:r>
                        <a:rPr lang="en-IN" sz="1400" dirty="0">
                          <a:solidFill>
                            <a:schemeClr val="tx1"/>
                          </a:solidFill>
                          <a:effectLst/>
                          <a:latin typeface="+mj-lt"/>
                        </a:rPr>
                        <a:t>Concatenation</a:t>
                      </a:r>
                      <a:endParaRPr lang="en-US" sz="14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IN" sz="1400">
                          <a:solidFill>
                            <a:schemeClr val="tx1"/>
                          </a:solidFill>
                          <a:effectLst/>
                          <a:latin typeface="+mj-lt"/>
                        </a:rPr>
                        <a:t>Add two tuples</a:t>
                      </a:r>
                      <a:endParaRPr lang="en-US" sz="14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649855349"/>
                  </a:ext>
                </a:extLst>
              </a:tr>
              <a:tr h="1057780">
                <a:tc>
                  <a:txBody>
                    <a:bodyPr/>
                    <a:lstStyle/>
                    <a:p>
                      <a:pPr marL="0" marR="0" algn="ctr">
                        <a:lnSpc>
                          <a:spcPct val="150000"/>
                        </a:lnSpc>
                        <a:spcBef>
                          <a:spcPts val="0"/>
                        </a:spcBef>
                        <a:spcAft>
                          <a:spcPts val="0"/>
                        </a:spcAft>
                      </a:pPr>
                      <a:r>
                        <a:rPr lang="en-IN" sz="1400">
                          <a:solidFill>
                            <a:schemeClr val="tx1"/>
                          </a:solidFill>
                          <a:effectLst/>
                          <a:latin typeface="+mj-lt"/>
                        </a:rPr>
                        <a:t>Multiplication</a:t>
                      </a:r>
                      <a:endParaRPr lang="en-US" sz="14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IN" sz="1400">
                          <a:solidFill>
                            <a:schemeClr val="tx1"/>
                          </a:solidFill>
                          <a:effectLst/>
                          <a:latin typeface="+mj-lt"/>
                        </a:rPr>
                        <a:t>Creates copies of the tuple</a:t>
                      </a:r>
                      <a:endParaRPr lang="en-US" sz="14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38551533"/>
                  </a:ext>
                </a:extLst>
              </a:tr>
              <a:tr h="843626">
                <a:tc>
                  <a:txBody>
                    <a:bodyPr/>
                    <a:lstStyle/>
                    <a:p>
                      <a:pPr marL="0" marR="0" algn="ctr">
                        <a:lnSpc>
                          <a:spcPct val="150000"/>
                        </a:lnSpc>
                        <a:spcBef>
                          <a:spcPts val="0"/>
                        </a:spcBef>
                        <a:spcAft>
                          <a:spcPts val="0"/>
                        </a:spcAft>
                      </a:pPr>
                      <a:r>
                        <a:rPr lang="en-IN" sz="1400">
                          <a:solidFill>
                            <a:schemeClr val="tx1"/>
                          </a:solidFill>
                          <a:effectLst/>
                          <a:latin typeface="+mj-lt"/>
                        </a:rPr>
                        <a:t>Membership</a:t>
                      </a:r>
                      <a:endParaRPr lang="en-US" sz="14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IN" sz="1400">
                          <a:solidFill>
                            <a:schemeClr val="tx1"/>
                          </a:solidFill>
                          <a:effectLst/>
                          <a:latin typeface="+mj-lt"/>
                        </a:rPr>
                        <a:t>To check whether an element belong to tuple or not</a:t>
                      </a:r>
                      <a:endParaRPr lang="en-US" sz="14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518536291"/>
                  </a:ext>
                </a:extLst>
              </a:tr>
              <a:tr h="1014547">
                <a:tc>
                  <a:txBody>
                    <a:bodyPr/>
                    <a:lstStyle/>
                    <a:p>
                      <a:pPr marL="0" marR="0" algn="ctr">
                        <a:lnSpc>
                          <a:spcPct val="150000"/>
                        </a:lnSpc>
                        <a:spcBef>
                          <a:spcPts val="0"/>
                        </a:spcBef>
                        <a:spcAft>
                          <a:spcPts val="0"/>
                        </a:spcAft>
                      </a:pPr>
                      <a:r>
                        <a:rPr lang="en-IN" sz="1400">
                          <a:solidFill>
                            <a:schemeClr val="tx1"/>
                          </a:solidFill>
                          <a:effectLst/>
                          <a:latin typeface="+mj-lt"/>
                        </a:rPr>
                        <a:t>Not Membership</a:t>
                      </a:r>
                      <a:endParaRPr lang="en-US" sz="14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IN" sz="1400" dirty="0">
                          <a:solidFill>
                            <a:schemeClr val="tx1"/>
                          </a:solidFill>
                          <a:effectLst/>
                          <a:latin typeface="+mj-lt"/>
                        </a:rPr>
                        <a:t>Would return true if element does not belong to tuple.</a:t>
                      </a:r>
                      <a:endParaRPr lang="en-US" sz="14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623627250"/>
                  </a:ext>
                </a:extLst>
              </a:tr>
            </a:tbl>
          </a:graphicData>
        </a:graphic>
      </p:graphicFrame>
      <p:pic>
        <p:nvPicPr>
          <p:cNvPr id="2060" name="Picture 209">
            <a:extLst>
              <a:ext uri="{FF2B5EF4-FFF2-40B4-BE49-F238E27FC236}">
                <a16:creationId xmlns:a16="http://schemas.microsoft.com/office/drawing/2014/main" id="{71FBA421-117B-4A17-A68E-AE5A730D4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864211"/>
            <a:ext cx="1752600" cy="113559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10">
            <a:extLst>
              <a:ext uri="{FF2B5EF4-FFF2-40B4-BE49-F238E27FC236}">
                <a16:creationId xmlns:a16="http://schemas.microsoft.com/office/drawing/2014/main" id="{4E286004-9FC7-404C-8A16-A1A187530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3127404"/>
            <a:ext cx="1752600" cy="96326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11">
            <a:extLst>
              <a:ext uri="{FF2B5EF4-FFF2-40B4-BE49-F238E27FC236}">
                <a16:creationId xmlns:a16="http://schemas.microsoft.com/office/drawing/2014/main" id="{8F13B4AA-96D8-4965-9BA4-EFAC21252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9170" y="4218264"/>
            <a:ext cx="1455630" cy="94323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12">
            <a:extLst>
              <a:ext uri="{FF2B5EF4-FFF2-40B4-BE49-F238E27FC236}">
                <a16:creationId xmlns:a16="http://schemas.microsoft.com/office/drawing/2014/main" id="{FF63C057-0C07-48B1-8A98-5181BD570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0650" y="5297080"/>
            <a:ext cx="1545944" cy="9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52308"/>
      </p:ext>
    </p:extLst>
  </p:cSld>
  <p:clrMapOvr>
    <a:masterClrMapping/>
  </p:clrMapOvr>
</p:sld>
</file>

<file path=ppt/theme/theme1.xml><?xml version="1.0" encoding="utf-8"?>
<a:theme xmlns:a="http://schemas.openxmlformats.org/drawingml/2006/main" name="Presentation">
  <a:themeElements>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975C8E8151B745BD52EBDE292A5135" ma:contentTypeVersion="6" ma:contentTypeDescription="Create a new document." ma:contentTypeScope="" ma:versionID="1c45ee8338edb51479d6d742fb546db8">
  <xsd:schema xmlns:xsd="http://www.w3.org/2001/XMLSchema" xmlns:xs="http://www.w3.org/2001/XMLSchema" xmlns:p="http://schemas.microsoft.com/office/2006/metadata/properties" xmlns:ns2="fc4a8703-d82f-406b-9204-f01d0831505c" xmlns:ns3="5efa910a-6414-4e1e-8159-ed676e3fb069" targetNamespace="http://schemas.microsoft.com/office/2006/metadata/properties" ma:root="true" ma:fieldsID="21a17a53dc06b8bcfd0aeff13a2694eb" ns2:_="" ns3:_="">
    <xsd:import namespace="fc4a8703-d82f-406b-9204-f01d0831505c"/>
    <xsd:import namespace="5efa910a-6414-4e1e-8159-ed676e3fb06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4a8703-d82f-406b-9204-f01d083150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efa910a-6414-4e1e-8159-ed676e3fb06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676E72-7C13-4277-8140-2AA9E839288A}"/>
</file>

<file path=customXml/itemProps2.xml><?xml version="1.0" encoding="utf-8"?>
<ds:datastoreItem xmlns:ds="http://schemas.openxmlformats.org/officeDocument/2006/customXml" ds:itemID="{E7525A85-B605-4633-B369-4A264A2CF531}"/>
</file>

<file path=customXml/itemProps3.xml><?xml version="1.0" encoding="utf-8"?>
<ds:datastoreItem xmlns:ds="http://schemas.openxmlformats.org/officeDocument/2006/customXml" ds:itemID="{500FAE8C-B289-4EEB-A6C4-91343E4BCF21}"/>
</file>

<file path=docProps/app.xml><?xml version="1.0" encoding="utf-8"?>
<Properties xmlns="http://schemas.openxmlformats.org/officeDocument/2006/extended-properties" xmlns:vt="http://schemas.openxmlformats.org/officeDocument/2006/docPropsVTypes">
  <Template/>
  <TotalTime>23903</TotalTime>
  <Words>8129</Words>
  <Application>Microsoft Office PowerPoint</Application>
  <PresentationFormat>Widescreen</PresentationFormat>
  <Paragraphs>1915</Paragraphs>
  <Slides>154</Slides>
  <Notes>151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154</vt:i4>
      </vt:variant>
    </vt:vector>
  </HeadingPairs>
  <TitlesOfParts>
    <vt:vector size="163" baseType="lpstr">
      <vt:lpstr>Arial</vt:lpstr>
      <vt:lpstr>Calibri</vt:lpstr>
      <vt:lpstr>Courier New</vt:lpstr>
      <vt:lpstr>Symbol</vt:lpstr>
      <vt:lpstr>Times New Roman</vt:lpstr>
      <vt:lpstr>urw-din</vt:lpstr>
      <vt:lpstr>Wingdings</vt:lpstr>
      <vt:lpstr>Presentation</vt:lpstr>
      <vt:lpstr>Document</vt:lpstr>
      <vt:lpstr> 3.Python Collections and Sequences</vt:lpstr>
      <vt:lpstr>General Guideline</vt:lpstr>
      <vt:lpstr>Objective of Collections/Sequences </vt:lpstr>
      <vt:lpstr>Topics Covered</vt:lpstr>
      <vt:lpstr>Topics Covered</vt:lpstr>
      <vt:lpstr>Introduction </vt:lpstr>
      <vt:lpstr>Contd… </vt:lpstr>
      <vt:lpstr>String </vt:lpstr>
      <vt:lpstr> Creation of  Empty String </vt:lpstr>
      <vt:lpstr> Creation of   Non Empty String </vt:lpstr>
      <vt:lpstr> Assessing the String</vt:lpstr>
      <vt:lpstr> Positive Indexing</vt:lpstr>
      <vt:lpstr> Negative Indexing</vt:lpstr>
      <vt:lpstr>Example</vt:lpstr>
      <vt:lpstr>String Slicing</vt:lpstr>
      <vt:lpstr>Syntax of String Slicing</vt:lpstr>
      <vt:lpstr>Examples of String Slicing</vt:lpstr>
      <vt:lpstr>Contd..</vt:lpstr>
      <vt:lpstr>Contd..</vt:lpstr>
      <vt:lpstr>Important Points to Remember</vt:lpstr>
      <vt:lpstr>Comparison</vt:lpstr>
      <vt:lpstr>Updation in String</vt:lpstr>
      <vt:lpstr>Contd..</vt:lpstr>
      <vt:lpstr>Contd..</vt:lpstr>
      <vt:lpstr>Contd..</vt:lpstr>
      <vt:lpstr>Contd..</vt:lpstr>
      <vt:lpstr>Deletion</vt:lpstr>
      <vt:lpstr>String Built in methods:</vt:lpstr>
      <vt:lpstr>String Built in methods:</vt:lpstr>
      <vt:lpstr>String Built in methods:</vt:lpstr>
      <vt:lpstr>String Built in methods:</vt:lpstr>
      <vt:lpstr>String Built in methods:</vt:lpstr>
      <vt:lpstr>String Built in methods:</vt:lpstr>
      <vt:lpstr>String Built in methods:</vt:lpstr>
      <vt:lpstr>String Built in methods:</vt:lpstr>
      <vt:lpstr>Basic Operations in String:</vt:lpstr>
      <vt:lpstr>Operations in String:</vt:lpstr>
      <vt:lpstr>Operations in String:</vt:lpstr>
      <vt:lpstr>String Formatters:</vt:lpstr>
      <vt:lpstr>String Formatters:</vt:lpstr>
      <vt:lpstr>String format Style:</vt:lpstr>
      <vt:lpstr>String format Style</vt:lpstr>
      <vt:lpstr>String Format()</vt:lpstr>
      <vt:lpstr>String Format()</vt:lpstr>
      <vt:lpstr>String Format()</vt:lpstr>
      <vt:lpstr>String Format()</vt:lpstr>
      <vt:lpstr>Format Specifiers</vt:lpstr>
      <vt:lpstr>Format Specifiers</vt:lpstr>
      <vt:lpstr>Formatting using f-string</vt:lpstr>
      <vt:lpstr>Can you answer these questions?</vt:lpstr>
      <vt:lpstr>Can you answer these questions?</vt:lpstr>
      <vt:lpstr>Loops with Strings: </vt:lpstr>
      <vt:lpstr>Loops with Strings: </vt:lpstr>
      <vt:lpstr>Loops with Strings: </vt:lpstr>
      <vt:lpstr>List </vt:lpstr>
      <vt:lpstr>List  </vt:lpstr>
      <vt:lpstr>List Example  </vt:lpstr>
      <vt:lpstr>Ordered Property of List  </vt:lpstr>
      <vt:lpstr>Creation of List  </vt:lpstr>
      <vt:lpstr>Accessing the List  </vt:lpstr>
      <vt:lpstr>Slicing  </vt:lpstr>
      <vt:lpstr>Slicing Example </vt:lpstr>
      <vt:lpstr>Examples of List Slicing</vt:lpstr>
      <vt:lpstr>Examples of List Slicing</vt:lpstr>
      <vt:lpstr>Updation in List:</vt:lpstr>
      <vt:lpstr>Updation in List:</vt:lpstr>
      <vt:lpstr>Can you answer these  Questions</vt:lpstr>
      <vt:lpstr>Can you answer these  Questions</vt:lpstr>
      <vt:lpstr>Add new element in List:</vt:lpstr>
      <vt:lpstr>Changing new element in List:</vt:lpstr>
      <vt:lpstr>Deletion in List:</vt:lpstr>
      <vt:lpstr>Deletion in List:</vt:lpstr>
      <vt:lpstr>Built in Methods in List</vt:lpstr>
      <vt:lpstr>Contd..</vt:lpstr>
      <vt:lpstr>Operations on List</vt:lpstr>
      <vt:lpstr>Contd..</vt:lpstr>
      <vt:lpstr>Example</vt:lpstr>
      <vt:lpstr>Practice Problems</vt:lpstr>
      <vt:lpstr>Loops with List</vt:lpstr>
      <vt:lpstr>Example</vt:lpstr>
      <vt:lpstr>Nested List</vt:lpstr>
      <vt:lpstr>Nested List as a Matrix</vt:lpstr>
      <vt:lpstr>Example</vt:lpstr>
      <vt:lpstr>List Comprehensions</vt:lpstr>
      <vt:lpstr>List Comprehension</vt:lpstr>
      <vt:lpstr>Can you answer these questions?</vt:lpstr>
      <vt:lpstr>Can you answer these questions?</vt:lpstr>
      <vt:lpstr>Tuple</vt:lpstr>
      <vt:lpstr>Creation of Tuple</vt:lpstr>
      <vt:lpstr>Example</vt:lpstr>
      <vt:lpstr>Packing and Unpacking of Tuple</vt:lpstr>
      <vt:lpstr>Unpacking of Tuple</vt:lpstr>
      <vt:lpstr>Accessing Elements in Tuple</vt:lpstr>
      <vt:lpstr>Contd…</vt:lpstr>
      <vt:lpstr>Indexing in Tuple and Slicing</vt:lpstr>
      <vt:lpstr>Modification/Updating a Tuple</vt:lpstr>
      <vt:lpstr>Practice Exercises</vt:lpstr>
      <vt:lpstr>Built in Methods in Tuple</vt:lpstr>
      <vt:lpstr>Operations on Tuple</vt:lpstr>
      <vt:lpstr>Loops and Conditions on Tuples</vt:lpstr>
      <vt:lpstr>Loops and Conditions on Tuples</vt:lpstr>
      <vt:lpstr>Comparison between List and Tuple</vt:lpstr>
      <vt:lpstr>Practice Exercises:</vt:lpstr>
      <vt:lpstr>Dictionaries</vt:lpstr>
      <vt:lpstr>Introduction </vt:lpstr>
      <vt:lpstr>Example-1</vt:lpstr>
      <vt:lpstr>Example-2</vt:lpstr>
      <vt:lpstr>Accessing of Dictionary</vt:lpstr>
      <vt:lpstr>Can you answer these questions?</vt:lpstr>
      <vt:lpstr>Can you answer these questions?</vt:lpstr>
      <vt:lpstr>Accessing of Dictionary</vt:lpstr>
      <vt:lpstr>Modification in a Dictionary</vt:lpstr>
      <vt:lpstr>Can you answer these questions?</vt:lpstr>
      <vt:lpstr>Can you answer these questions?</vt:lpstr>
      <vt:lpstr>Nested Dictionary</vt:lpstr>
      <vt:lpstr>Built-in Methods in Dictionary</vt:lpstr>
      <vt:lpstr>copy()</vt:lpstr>
      <vt:lpstr>fromkey()</vt:lpstr>
      <vt:lpstr>get()</vt:lpstr>
      <vt:lpstr>items(),keys(),values()</vt:lpstr>
      <vt:lpstr>update()</vt:lpstr>
      <vt:lpstr>pop(),popitem()</vt:lpstr>
      <vt:lpstr>Loops and conditions on dictionaries</vt:lpstr>
      <vt:lpstr>Can you answer these questions?</vt:lpstr>
      <vt:lpstr>Can you answer these questions?</vt:lpstr>
      <vt:lpstr>Set</vt:lpstr>
      <vt:lpstr>Creation of empty Set</vt:lpstr>
      <vt:lpstr>Creation of non-empty Set</vt:lpstr>
      <vt:lpstr>Creation of non-empty Set</vt:lpstr>
      <vt:lpstr>Can you answer these questions?</vt:lpstr>
      <vt:lpstr>Accessing set</vt:lpstr>
      <vt:lpstr>Built-in Methods in Dictionary</vt:lpstr>
      <vt:lpstr>copy()</vt:lpstr>
      <vt:lpstr>clear()</vt:lpstr>
      <vt:lpstr>add()</vt:lpstr>
      <vt:lpstr>update()</vt:lpstr>
      <vt:lpstr>remove()</vt:lpstr>
      <vt:lpstr>pop()</vt:lpstr>
      <vt:lpstr>update()</vt:lpstr>
      <vt:lpstr>remove()</vt:lpstr>
      <vt:lpstr> </vt:lpstr>
      <vt:lpstr>Operators</vt:lpstr>
      <vt:lpstr>Union</vt:lpstr>
      <vt:lpstr>Intersection</vt:lpstr>
      <vt:lpstr>Intersection</vt:lpstr>
      <vt:lpstr>Set Difference</vt:lpstr>
      <vt:lpstr>Symmetric Difference</vt:lpstr>
      <vt:lpstr>Loops with set</vt:lpstr>
      <vt:lpstr>Frozen Set</vt:lpstr>
      <vt:lpstr>Frozen Set</vt:lpstr>
      <vt:lpstr>Summary</vt:lpstr>
      <vt:lpstr>Can you answer these questions?</vt:lpstr>
      <vt:lpstr>Can you answer these questions?</vt:lpstr>
      <vt:lpstr>Can you answer these questions?</vt:lpstr>
    </vt:vector>
  </TitlesOfParts>
  <Company>Infosys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dc:title>
  <dc:creator>heena_mehta</dc:creator>
  <cp:lastModifiedBy>Charvi Vij</cp:lastModifiedBy>
  <cp:revision>1418</cp:revision>
  <dcterms:created xsi:type="dcterms:W3CDTF">2004-06-12T09:53:42Z</dcterms:created>
  <dcterms:modified xsi:type="dcterms:W3CDTF">2022-08-23T16:56:54Z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0x01010063975C8E8151B745BD52EBDE292A5135</vt:lpwstr>
  </property>
</Properties>
</file>